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423" r:id="rId3"/>
    <p:sldId id="424" r:id="rId4"/>
    <p:sldId id="258" r:id="rId5"/>
    <p:sldId id="398" r:id="rId6"/>
    <p:sldId id="417" r:id="rId7"/>
    <p:sldId id="428" r:id="rId8"/>
    <p:sldId id="426" r:id="rId9"/>
    <p:sldId id="427" r:id="rId10"/>
    <p:sldId id="409" r:id="rId11"/>
    <p:sldId id="410" r:id="rId12"/>
    <p:sldId id="408" r:id="rId13"/>
    <p:sldId id="422" r:id="rId14"/>
    <p:sldId id="412" r:id="rId15"/>
    <p:sldId id="415" r:id="rId16"/>
    <p:sldId id="414" r:id="rId17"/>
    <p:sldId id="260" r:id="rId18"/>
    <p:sldId id="261" r:id="rId19"/>
    <p:sldId id="337" r:id="rId20"/>
  </p:sldIdLst>
  <p:sldSz cx="20104100" cy="11309350"/>
  <p:notesSz cx="20104100" cy="11309350"/>
  <p:defaultTextStyle>
    <a:defPPr>
      <a:defRPr lang="it-IT"/>
    </a:defPPr>
    <a:lvl1pPr marL="0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07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18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28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39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49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56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65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72" algn="l" defTabSz="9140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4" autoAdjust="0"/>
    <p:restoredTop sz="92764" autoAdjust="0"/>
  </p:normalViewPr>
  <p:slideViewPr>
    <p:cSldViewPr>
      <p:cViewPr varScale="1">
        <p:scale>
          <a:sx n="41" d="100"/>
          <a:sy n="41" d="100"/>
        </p:scale>
        <p:origin x="594" y="54"/>
      </p:cViewPr>
      <p:guideLst>
        <p:guide orient="horz" pos="2880"/>
        <p:guide pos="2160"/>
        <p:guide orient="horz"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EFE57-F6B7-4FB1-A804-F4F4EBBDE663}" type="doc">
      <dgm:prSet loTypeId="urn:microsoft.com/office/officeart/2005/8/layout/hierarchy3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06BE43AB-F1CE-4D8D-8E38-8CAB257D6F48}">
      <dgm:prSet phldrT="[Testo]"/>
      <dgm:spPr>
        <a:solidFill>
          <a:schemeClr val="accent6"/>
        </a:solidFill>
      </dgm:spPr>
      <dgm:t>
        <a:bodyPr/>
        <a:lstStyle/>
        <a:p>
          <a:r>
            <a:rPr lang="it-IT" dirty="0"/>
            <a:t>OG 1- </a:t>
          </a:r>
          <a:r>
            <a:rPr lang="it-IT" dirty="0">
              <a:solidFill>
                <a:schemeClr val="bg1"/>
              </a:solidFill>
            </a:rPr>
            <a:t>Reddito </a:t>
          </a:r>
          <a:r>
            <a:rPr lang="it-IT">
              <a:solidFill>
                <a:schemeClr val="bg1"/>
              </a:solidFill>
            </a:rPr>
            <a:t>e competitività</a:t>
          </a:r>
          <a:endParaRPr lang="it-IT" dirty="0">
            <a:solidFill>
              <a:schemeClr val="bg1"/>
            </a:solidFill>
          </a:endParaRPr>
        </a:p>
      </dgm:t>
    </dgm:pt>
    <dgm:pt modelId="{FE0A0A58-A3AD-483A-BA6D-617796E66EC0}" type="parTrans" cxnId="{C639FE44-8627-48BD-A5D7-26E4E1F1C3DC}">
      <dgm:prSet/>
      <dgm:spPr/>
      <dgm:t>
        <a:bodyPr/>
        <a:lstStyle/>
        <a:p>
          <a:endParaRPr lang="it-IT"/>
        </a:p>
      </dgm:t>
    </dgm:pt>
    <dgm:pt modelId="{89D3C2DC-AF07-4A05-BDBC-674DE3DBA5AD}" type="sibTrans" cxnId="{C639FE44-8627-48BD-A5D7-26E4E1F1C3DC}">
      <dgm:prSet/>
      <dgm:spPr/>
      <dgm:t>
        <a:bodyPr/>
        <a:lstStyle/>
        <a:p>
          <a:endParaRPr lang="it-IT"/>
        </a:p>
      </dgm:t>
    </dgm:pt>
    <dgm:pt modelId="{DB176C33-572B-4635-B430-3A37893A6271}">
      <dgm:prSet phldrT="[Testo]"/>
      <dgm:spPr/>
      <dgm:t>
        <a:bodyPr/>
        <a:lstStyle/>
        <a:p>
          <a:r>
            <a:rPr lang="it-IT" dirty="0"/>
            <a:t>OG 2 - Ambiente e clima</a:t>
          </a:r>
        </a:p>
      </dgm:t>
    </dgm:pt>
    <dgm:pt modelId="{24EBB6D1-EA3E-4EC0-B16D-04428519671B}" type="parTrans" cxnId="{85C8D6CB-9D9E-4F22-B2FF-3F2CB7A71DF9}">
      <dgm:prSet/>
      <dgm:spPr/>
      <dgm:t>
        <a:bodyPr/>
        <a:lstStyle/>
        <a:p>
          <a:endParaRPr lang="it-IT"/>
        </a:p>
      </dgm:t>
    </dgm:pt>
    <dgm:pt modelId="{1680D188-4389-4F06-B45B-5FF04E5CD98E}" type="sibTrans" cxnId="{85C8D6CB-9D9E-4F22-B2FF-3F2CB7A71DF9}">
      <dgm:prSet/>
      <dgm:spPr/>
      <dgm:t>
        <a:bodyPr/>
        <a:lstStyle/>
        <a:p>
          <a:endParaRPr lang="it-IT"/>
        </a:p>
      </dgm:t>
    </dgm:pt>
    <dgm:pt modelId="{F3800391-7E2E-4C18-8142-DC39F61FA3CA}">
      <dgm:prSet phldrT="[Testo]"/>
      <dgm:spPr/>
      <dgm:t>
        <a:bodyPr/>
        <a:lstStyle/>
        <a:p>
          <a:r>
            <a:rPr lang="it-IT" dirty="0"/>
            <a:t>OG 3 - Sviluppo socioeconomico aree rurali</a:t>
          </a:r>
        </a:p>
      </dgm:t>
    </dgm:pt>
    <dgm:pt modelId="{00BC2C31-41E3-4639-9E1A-2CC56EDC516A}" type="parTrans" cxnId="{74AACFD9-8EAD-4845-B043-D178895DC45C}">
      <dgm:prSet/>
      <dgm:spPr/>
      <dgm:t>
        <a:bodyPr/>
        <a:lstStyle/>
        <a:p>
          <a:endParaRPr lang="it-IT"/>
        </a:p>
      </dgm:t>
    </dgm:pt>
    <dgm:pt modelId="{8909A43A-14AA-49B1-B5D7-4C919C9FDF55}" type="sibTrans" cxnId="{74AACFD9-8EAD-4845-B043-D178895DC45C}">
      <dgm:prSet/>
      <dgm:spPr/>
      <dgm:t>
        <a:bodyPr/>
        <a:lstStyle/>
        <a:p>
          <a:endParaRPr lang="it-IT"/>
        </a:p>
      </dgm:t>
    </dgm:pt>
    <dgm:pt modelId="{98508402-6F1C-4834-A310-94FDDC00D6D0}">
      <dgm:prSet phldrT="[Testo]"/>
      <dgm:spPr/>
      <dgm:t>
        <a:bodyPr/>
        <a:lstStyle/>
        <a:p>
          <a:r>
            <a:rPr lang="it-IT" dirty="0"/>
            <a:t>OG trasversale</a:t>
          </a:r>
        </a:p>
        <a:p>
          <a:r>
            <a:rPr lang="it-IT" dirty="0">
              <a:solidFill>
                <a:schemeClr val="bg1"/>
              </a:solidFill>
            </a:rPr>
            <a:t>Conoscenza e innovazione:</a:t>
          </a:r>
        </a:p>
      </dgm:t>
    </dgm:pt>
    <dgm:pt modelId="{D42609BD-628E-425F-B34A-A00F96FAFFFA}" type="parTrans" cxnId="{7264DA7B-CB3C-4EDF-BCC2-942929A03C24}">
      <dgm:prSet/>
      <dgm:spPr/>
      <dgm:t>
        <a:bodyPr/>
        <a:lstStyle/>
        <a:p>
          <a:endParaRPr lang="it-IT"/>
        </a:p>
      </dgm:t>
    </dgm:pt>
    <dgm:pt modelId="{82DE8878-929C-40A6-B97A-1F906C8E20E8}" type="sibTrans" cxnId="{7264DA7B-CB3C-4EDF-BCC2-942929A03C24}">
      <dgm:prSet/>
      <dgm:spPr/>
      <dgm:t>
        <a:bodyPr/>
        <a:lstStyle/>
        <a:p>
          <a:endParaRPr lang="it-IT"/>
        </a:p>
      </dgm:t>
    </dgm:pt>
    <dgm:pt modelId="{0B7CCD75-0697-479E-AEDC-2FC328E611EA}">
      <dgm:prSet phldrT="[Tes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5CB1720B-6AC5-480C-AF8D-B96235EAA2A2}" type="parTrans" cxnId="{29C1CF3D-6F33-4C9D-939E-93605E38FF73}">
      <dgm:prSet/>
      <dgm:spPr/>
      <dgm:t>
        <a:bodyPr/>
        <a:lstStyle/>
        <a:p>
          <a:endParaRPr lang="it-IT"/>
        </a:p>
      </dgm:t>
    </dgm:pt>
    <dgm:pt modelId="{A9BD3225-1EBA-4FBD-B951-4F528A339E68}" type="sibTrans" cxnId="{29C1CF3D-6F33-4C9D-939E-93605E38FF73}">
      <dgm:prSet/>
      <dgm:spPr/>
      <dgm:t>
        <a:bodyPr/>
        <a:lstStyle/>
        <a:p>
          <a:endParaRPr lang="it-IT"/>
        </a:p>
      </dgm:t>
    </dgm:pt>
    <dgm:pt modelId="{FA4FA2C8-D496-4BFC-918F-656B4BC55157}">
      <dgm:prSet phldrT="[Tes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9DA604AD-8B33-43C3-A41B-576333E202B5}" type="parTrans" cxnId="{0F9400E6-12D5-4D2A-B3E1-BC51BA715E7D}">
      <dgm:prSet/>
      <dgm:spPr/>
      <dgm:t>
        <a:bodyPr/>
        <a:lstStyle/>
        <a:p>
          <a:endParaRPr lang="it-IT"/>
        </a:p>
      </dgm:t>
    </dgm:pt>
    <dgm:pt modelId="{85336556-3203-4293-B551-B15BF853A81C}" type="sibTrans" cxnId="{0F9400E6-12D5-4D2A-B3E1-BC51BA715E7D}">
      <dgm:prSet/>
      <dgm:spPr/>
      <dgm:t>
        <a:bodyPr/>
        <a:lstStyle/>
        <a:p>
          <a:endParaRPr lang="it-IT"/>
        </a:p>
      </dgm:t>
    </dgm:pt>
    <dgm:pt modelId="{E8D1C59B-AA30-421F-9ABD-4CB21476DD7F}">
      <dgm:prSet phldrT="[Tes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E200AF30-E65A-4293-8FF0-13CB67E09549}" type="parTrans" cxnId="{7EA8A4F1-5047-41CD-9280-9F51C0F909FF}">
      <dgm:prSet/>
      <dgm:spPr/>
      <dgm:t>
        <a:bodyPr/>
        <a:lstStyle/>
        <a:p>
          <a:endParaRPr lang="it-IT"/>
        </a:p>
      </dgm:t>
    </dgm:pt>
    <dgm:pt modelId="{7161059B-A841-4B89-A550-51BE7EEFED14}" type="sibTrans" cxnId="{7EA8A4F1-5047-41CD-9280-9F51C0F909FF}">
      <dgm:prSet/>
      <dgm:spPr/>
      <dgm:t>
        <a:bodyPr/>
        <a:lstStyle/>
        <a:p>
          <a:endParaRPr lang="it-IT"/>
        </a:p>
      </dgm:t>
    </dgm:pt>
    <dgm:pt modelId="{EAE53A2E-7B3F-4223-B26D-3617C4C358A3}">
      <dgm:prSet phldrT="[Tes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2B680185-3BDE-400E-AD9F-D53092F2E7C8}" type="parTrans" cxnId="{66918219-B837-403E-9A1E-A4CBA1F328D8}">
      <dgm:prSet/>
      <dgm:spPr/>
      <dgm:t>
        <a:bodyPr/>
        <a:lstStyle/>
        <a:p>
          <a:endParaRPr lang="it-IT"/>
        </a:p>
      </dgm:t>
    </dgm:pt>
    <dgm:pt modelId="{702703C5-9646-4003-BA25-2D77DA4473EE}" type="sibTrans" cxnId="{66918219-B837-403E-9A1E-A4CBA1F328D8}">
      <dgm:prSet/>
      <dgm:spPr/>
      <dgm:t>
        <a:bodyPr/>
        <a:lstStyle/>
        <a:p>
          <a:endParaRPr lang="it-IT"/>
        </a:p>
      </dgm:t>
    </dgm:pt>
    <dgm:pt modelId="{7EB22DE8-22F4-4DDB-B00B-2E759B868EC2}">
      <dgm:prSet phldrT="[Testo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6684BC4D-DDC5-404D-8F31-AD78B80325A0}" type="parTrans" cxnId="{5578A11B-3783-4716-BBCC-36A8B53CBBA2}">
      <dgm:prSet/>
      <dgm:spPr/>
      <dgm:t>
        <a:bodyPr/>
        <a:lstStyle/>
        <a:p>
          <a:endParaRPr lang="it-IT"/>
        </a:p>
      </dgm:t>
    </dgm:pt>
    <dgm:pt modelId="{CC593E79-4736-477A-AA62-A78A47EEB820}" type="sibTrans" cxnId="{5578A11B-3783-4716-BBCC-36A8B53CBBA2}">
      <dgm:prSet/>
      <dgm:spPr/>
      <dgm:t>
        <a:bodyPr/>
        <a:lstStyle/>
        <a:p>
          <a:endParaRPr lang="it-IT"/>
        </a:p>
      </dgm:t>
    </dgm:pt>
    <dgm:pt modelId="{6900B5EC-1A2C-4090-9FE0-05738CFEC0EC}">
      <dgm:prSet phldrT="[Testo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3AEEE465-AA00-404D-8003-CD3636C4F122}" type="parTrans" cxnId="{E127F06E-8D5F-4F95-9F8C-D9C4B975C79D}">
      <dgm:prSet/>
      <dgm:spPr/>
      <dgm:t>
        <a:bodyPr/>
        <a:lstStyle/>
        <a:p>
          <a:endParaRPr lang="it-IT"/>
        </a:p>
      </dgm:t>
    </dgm:pt>
    <dgm:pt modelId="{E64C05DD-12AE-4CEE-B1A1-D0B9C2391A38}" type="sibTrans" cxnId="{E127F06E-8D5F-4F95-9F8C-D9C4B975C79D}">
      <dgm:prSet/>
      <dgm:spPr/>
      <dgm:t>
        <a:bodyPr/>
        <a:lstStyle/>
        <a:p>
          <a:endParaRPr lang="it-IT"/>
        </a:p>
      </dgm:t>
    </dgm:pt>
    <dgm:pt modelId="{87A9AD11-40E3-4DD6-9AB4-E91616F028FF}">
      <dgm:prSet phldrT="[Testo]"/>
      <dgm:spPr>
        <a:blipFill rotWithShape="0">
          <a:blip xmlns:r="http://schemas.openxmlformats.org/officeDocument/2006/relationships" r:embed="rId7"/>
          <a:stretch>
            <a:fillRect/>
          </a:stretch>
        </a:blipFill>
        <a:ln>
          <a:solidFill>
            <a:schemeClr val="accent6"/>
          </a:solidFill>
        </a:ln>
      </dgm:spPr>
      <dgm:t>
        <a:bodyPr/>
        <a:lstStyle/>
        <a:p>
          <a:endParaRPr lang="it-IT" b="1" dirty="0"/>
        </a:p>
      </dgm:t>
    </dgm:pt>
    <dgm:pt modelId="{1900EB3A-F531-4C2E-9560-89584043C092}" type="sibTrans" cxnId="{C96DBB87-CF06-43B2-A8A8-1282D2DBB9DB}">
      <dgm:prSet/>
      <dgm:spPr/>
      <dgm:t>
        <a:bodyPr/>
        <a:lstStyle/>
        <a:p>
          <a:endParaRPr lang="it-IT"/>
        </a:p>
      </dgm:t>
    </dgm:pt>
    <dgm:pt modelId="{F096234D-AE85-42B8-9E57-7182404EF627}" type="parTrans" cxnId="{C96DBB87-CF06-43B2-A8A8-1282D2DBB9DB}">
      <dgm:prSet/>
      <dgm:spPr/>
      <dgm:t>
        <a:bodyPr/>
        <a:lstStyle/>
        <a:p>
          <a:endParaRPr lang="it-IT"/>
        </a:p>
      </dgm:t>
    </dgm:pt>
    <dgm:pt modelId="{450F5560-2225-467B-9A6D-4E857D6B34F0}">
      <dgm:prSet phldrT="[Testo]"/>
      <dgm:spPr>
        <a:blipFill rotWithShape="0">
          <a:blip xmlns:r="http://schemas.openxmlformats.org/officeDocument/2006/relationships" r:embed="rId8"/>
          <a:stretch>
            <a:fillRect/>
          </a:stretch>
        </a:blipFill>
        <a:ln>
          <a:solidFill>
            <a:schemeClr val="accent6"/>
          </a:solidFill>
        </a:ln>
      </dgm:spPr>
      <dgm:t>
        <a:bodyPr/>
        <a:lstStyle/>
        <a:p>
          <a:endParaRPr lang="it-IT" dirty="0"/>
        </a:p>
      </dgm:t>
    </dgm:pt>
    <dgm:pt modelId="{B9DDCC87-9376-45BC-A799-86B0D19C90E3}" type="sibTrans" cxnId="{D4B8553C-954B-45C7-9950-6D9593BF6445}">
      <dgm:prSet/>
      <dgm:spPr/>
      <dgm:t>
        <a:bodyPr/>
        <a:lstStyle/>
        <a:p>
          <a:endParaRPr lang="it-IT"/>
        </a:p>
      </dgm:t>
    </dgm:pt>
    <dgm:pt modelId="{DED1D4C4-281B-46BC-8719-EDFB1C3FAA18}" type="parTrans" cxnId="{D4B8553C-954B-45C7-9950-6D9593BF6445}">
      <dgm:prSet/>
      <dgm:spPr/>
      <dgm:t>
        <a:bodyPr/>
        <a:lstStyle/>
        <a:p>
          <a:endParaRPr lang="it-IT"/>
        </a:p>
      </dgm:t>
    </dgm:pt>
    <dgm:pt modelId="{2435681C-5539-402F-B2BC-95FB4E968F06}">
      <dgm:prSet phldrT="[Testo]"/>
      <dgm:spPr>
        <a:blipFill rotWithShape="0">
          <a:blip xmlns:r="http://schemas.openxmlformats.org/officeDocument/2006/relationships" r:embed="rId9"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it-IT" dirty="0"/>
        </a:p>
      </dgm:t>
    </dgm:pt>
    <dgm:pt modelId="{0E44C75B-7D49-47C1-8DC5-7B4BA2AC4ECF}" type="sibTrans" cxnId="{909E1735-B2F9-41B5-9B2C-1300D665275C}">
      <dgm:prSet/>
      <dgm:spPr/>
      <dgm:t>
        <a:bodyPr/>
        <a:lstStyle/>
        <a:p>
          <a:endParaRPr lang="it-IT"/>
        </a:p>
      </dgm:t>
    </dgm:pt>
    <dgm:pt modelId="{DBF850FC-8533-4EFC-8566-186DF50EADC5}" type="parTrans" cxnId="{909E1735-B2F9-41B5-9B2C-1300D665275C}">
      <dgm:prSet/>
      <dgm:spPr/>
      <dgm:t>
        <a:bodyPr/>
        <a:lstStyle/>
        <a:p>
          <a:endParaRPr lang="it-IT"/>
        </a:p>
      </dgm:t>
    </dgm:pt>
    <dgm:pt modelId="{B6FFDE54-9940-40FC-8FAF-65CFD16FAD1F}" type="pres">
      <dgm:prSet presAssocID="{9DCEFE57-F6B7-4FB1-A804-F4F4EBBDE66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8AE0B8-2209-41E4-A8F3-7E648EB6CA3A}" type="pres">
      <dgm:prSet presAssocID="{06BE43AB-F1CE-4D8D-8E38-8CAB257D6F48}" presName="root" presStyleCnt="0"/>
      <dgm:spPr/>
    </dgm:pt>
    <dgm:pt modelId="{48AA28E8-2356-4D63-BE65-C7DE16CF86AA}" type="pres">
      <dgm:prSet presAssocID="{06BE43AB-F1CE-4D8D-8E38-8CAB257D6F48}" presName="rootComposite" presStyleCnt="0"/>
      <dgm:spPr/>
    </dgm:pt>
    <dgm:pt modelId="{D04D1770-E5C8-4847-92FF-0E5AC80AEEC3}" type="pres">
      <dgm:prSet presAssocID="{06BE43AB-F1CE-4D8D-8E38-8CAB257D6F48}" presName="rootText" presStyleLbl="node1" presStyleIdx="0" presStyleCnt="4" custLinFactNeighborX="2216"/>
      <dgm:spPr/>
    </dgm:pt>
    <dgm:pt modelId="{7050F940-47C5-4F4B-A849-FD849346B245}" type="pres">
      <dgm:prSet presAssocID="{06BE43AB-F1CE-4D8D-8E38-8CAB257D6F48}" presName="rootConnector" presStyleLbl="node1" presStyleIdx="0" presStyleCnt="4"/>
      <dgm:spPr/>
    </dgm:pt>
    <dgm:pt modelId="{2E43700C-A571-46BD-B32F-73DFAB2D4133}" type="pres">
      <dgm:prSet presAssocID="{06BE43AB-F1CE-4D8D-8E38-8CAB257D6F48}" presName="childShape" presStyleCnt="0"/>
      <dgm:spPr/>
    </dgm:pt>
    <dgm:pt modelId="{8E86C7D1-E31A-441A-880D-4BC639470752}" type="pres">
      <dgm:prSet presAssocID="{F096234D-AE85-42B8-9E57-7182404EF627}" presName="Name13" presStyleLbl="parChTrans1D2" presStyleIdx="0" presStyleCnt="9"/>
      <dgm:spPr/>
    </dgm:pt>
    <dgm:pt modelId="{0646706D-7AAC-4332-9E93-1CD14197AD5B}" type="pres">
      <dgm:prSet presAssocID="{87A9AD11-40E3-4DD6-9AB4-E91616F028FF}" presName="childText" presStyleLbl="bgAcc1" presStyleIdx="0" presStyleCnt="9" custScaleX="62415">
        <dgm:presLayoutVars>
          <dgm:bulletEnabled val="1"/>
        </dgm:presLayoutVars>
      </dgm:prSet>
      <dgm:spPr/>
    </dgm:pt>
    <dgm:pt modelId="{92839D55-C00F-46E0-B9AE-F9D85DA75501}" type="pres">
      <dgm:prSet presAssocID="{DED1D4C4-281B-46BC-8719-EDFB1C3FAA18}" presName="Name13" presStyleLbl="parChTrans1D2" presStyleIdx="1" presStyleCnt="9"/>
      <dgm:spPr/>
    </dgm:pt>
    <dgm:pt modelId="{E59D3467-944D-44C3-AF9B-6DA29735E667}" type="pres">
      <dgm:prSet presAssocID="{450F5560-2225-467B-9A6D-4E857D6B34F0}" presName="childText" presStyleLbl="bgAcc1" presStyleIdx="1" presStyleCnt="9" custScaleX="62415" custLinFactNeighborX="-923">
        <dgm:presLayoutVars>
          <dgm:bulletEnabled val="1"/>
        </dgm:presLayoutVars>
      </dgm:prSet>
      <dgm:spPr/>
    </dgm:pt>
    <dgm:pt modelId="{CB8219C0-6DDF-400C-BFA3-D307481A1D35}" type="pres">
      <dgm:prSet presAssocID="{DBF850FC-8533-4EFC-8566-186DF50EADC5}" presName="Name13" presStyleLbl="parChTrans1D2" presStyleIdx="2" presStyleCnt="9"/>
      <dgm:spPr/>
    </dgm:pt>
    <dgm:pt modelId="{CB92EAE0-0484-44F8-9C4F-28B6F7037867}" type="pres">
      <dgm:prSet presAssocID="{2435681C-5539-402F-B2BC-95FB4E968F06}" presName="childText" presStyleLbl="bgAcc1" presStyleIdx="2" presStyleCnt="9" custScaleX="62415">
        <dgm:presLayoutVars>
          <dgm:bulletEnabled val="1"/>
        </dgm:presLayoutVars>
      </dgm:prSet>
      <dgm:spPr/>
    </dgm:pt>
    <dgm:pt modelId="{77117863-967E-4221-B7E9-62B5D29B376D}" type="pres">
      <dgm:prSet presAssocID="{DB176C33-572B-4635-B430-3A37893A6271}" presName="root" presStyleCnt="0"/>
      <dgm:spPr/>
    </dgm:pt>
    <dgm:pt modelId="{4B815C0A-252F-4480-ABA6-1B952B9457E1}" type="pres">
      <dgm:prSet presAssocID="{DB176C33-572B-4635-B430-3A37893A6271}" presName="rootComposite" presStyleCnt="0"/>
      <dgm:spPr/>
    </dgm:pt>
    <dgm:pt modelId="{35F159B2-070D-4BFE-A2C9-D7103FA44E46}" type="pres">
      <dgm:prSet presAssocID="{DB176C33-572B-4635-B430-3A37893A6271}" presName="rootText" presStyleLbl="node1" presStyleIdx="1" presStyleCnt="4"/>
      <dgm:spPr/>
    </dgm:pt>
    <dgm:pt modelId="{27E04275-F66C-4CD3-942F-C1352FE14D05}" type="pres">
      <dgm:prSet presAssocID="{DB176C33-572B-4635-B430-3A37893A6271}" presName="rootConnector" presStyleLbl="node1" presStyleIdx="1" presStyleCnt="4"/>
      <dgm:spPr/>
    </dgm:pt>
    <dgm:pt modelId="{E4BD281E-D2E0-4766-A2D1-545F9FB2D87B}" type="pres">
      <dgm:prSet presAssocID="{DB176C33-572B-4635-B430-3A37893A6271}" presName="childShape" presStyleCnt="0"/>
      <dgm:spPr/>
    </dgm:pt>
    <dgm:pt modelId="{16D47D7D-4C96-4DF2-BC93-D2EA0AC9EDC5}" type="pres">
      <dgm:prSet presAssocID="{5CB1720B-6AC5-480C-AF8D-B96235EAA2A2}" presName="Name13" presStyleLbl="parChTrans1D2" presStyleIdx="3" presStyleCnt="9"/>
      <dgm:spPr/>
    </dgm:pt>
    <dgm:pt modelId="{B96AE200-842B-4011-B5A1-17710C35AC44}" type="pres">
      <dgm:prSet presAssocID="{0B7CCD75-0697-479E-AEDC-2FC328E611EA}" presName="childText" presStyleLbl="bgAcc1" presStyleIdx="3" presStyleCnt="9" custScaleX="62415">
        <dgm:presLayoutVars>
          <dgm:bulletEnabled val="1"/>
        </dgm:presLayoutVars>
      </dgm:prSet>
      <dgm:spPr/>
    </dgm:pt>
    <dgm:pt modelId="{03F919FF-104D-4818-BDCD-BDF5A6E70B62}" type="pres">
      <dgm:prSet presAssocID="{9DA604AD-8B33-43C3-A41B-576333E202B5}" presName="Name13" presStyleLbl="parChTrans1D2" presStyleIdx="4" presStyleCnt="9"/>
      <dgm:spPr/>
    </dgm:pt>
    <dgm:pt modelId="{F4AE61F9-BC28-4FBB-991F-79C760666AF2}" type="pres">
      <dgm:prSet presAssocID="{FA4FA2C8-D496-4BFC-918F-656B4BC55157}" presName="childText" presStyleLbl="bgAcc1" presStyleIdx="4" presStyleCnt="9" custScaleX="62415">
        <dgm:presLayoutVars>
          <dgm:bulletEnabled val="1"/>
        </dgm:presLayoutVars>
      </dgm:prSet>
      <dgm:spPr/>
    </dgm:pt>
    <dgm:pt modelId="{BBF551FC-970A-45B0-927A-F78A10B177DF}" type="pres">
      <dgm:prSet presAssocID="{E200AF30-E65A-4293-8FF0-13CB67E09549}" presName="Name13" presStyleLbl="parChTrans1D2" presStyleIdx="5" presStyleCnt="9"/>
      <dgm:spPr/>
    </dgm:pt>
    <dgm:pt modelId="{BD0434BF-8C27-4AE5-A6EA-3FFA23C9EEB3}" type="pres">
      <dgm:prSet presAssocID="{E8D1C59B-AA30-421F-9ABD-4CB21476DD7F}" presName="childText" presStyleLbl="bgAcc1" presStyleIdx="5" presStyleCnt="9" custScaleX="62415">
        <dgm:presLayoutVars>
          <dgm:bulletEnabled val="1"/>
        </dgm:presLayoutVars>
      </dgm:prSet>
      <dgm:spPr/>
    </dgm:pt>
    <dgm:pt modelId="{7EEB597B-9A74-470B-830E-7571724D9794}" type="pres">
      <dgm:prSet presAssocID="{F3800391-7E2E-4C18-8142-DC39F61FA3CA}" presName="root" presStyleCnt="0"/>
      <dgm:spPr/>
    </dgm:pt>
    <dgm:pt modelId="{A0A3C524-99BF-4155-A390-59427177F11D}" type="pres">
      <dgm:prSet presAssocID="{F3800391-7E2E-4C18-8142-DC39F61FA3CA}" presName="rootComposite" presStyleCnt="0"/>
      <dgm:spPr/>
    </dgm:pt>
    <dgm:pt modelId="{98645950-21C4-4675-B806-13F5AE45DF64}" type="pres">
      <dgm:prSet presAssocID="{F3800391-7E2E-4C18-8142-DC39F61FA3CA}" presName="rootText" presStyleLbl="node1" presStyleIdx="2" presStyleCnt="4"/>
      <dgm:spPr/>
    </dgm:pt>
    <dgm:pt modelId="{21866F3B-128D-4CD9-8BBF-8FF7958E1762}" type="pres">
      <dgm:prSet presAssocID="{F3800391-7E2E-4C18-8142-DC39F61FA3CA}" presName="rootConnector" presStyleLbl="node1" presStyleIdx="2" presStyleCnt="4"/>
      <dgm:spPr/>
    </dgm:pt>
    <dgm:pt modelId="{FEC54026-EA64-4693-9060-0F66245EF2C9}" type="pres">
      <dgm:prSet presAssocID="{F3800391-7E2E-4C18-8142-DC39F61FA3CA}" presName="childShape" presStyleCnt="0"/>
      <dgm:spPr/>
    </dgm:pt>
    <dgm:pt modelId="{B18483C8-7EBE-4F3E-AE46-69AC5E06C168}" type="pres">
      <dgm:prSet presAssocID="{2B680185-3BDE-400E-AD9F-D53092F2E7C8}" presName="Name13" presStyleLbl="parChTrans1D2" presStyleIdx="6" presStyleCnt="9"/>
      <dgm:spPr/>
    </dgm:pt>
    <dgm:pt modelId="{9B380B26-785C-4C11-BAB2-C02EB9F1C7A4}" type="pres">
      <dgm:prSet presAssocID="{EAE53A2E-7B3F-4223-B26D-3617C4C358A3}" presName="childText" presStyleLbl="bgAcc1" presStyleIdx="6" presStyleCnt="9" custScaleX="62415" custLinFactNeighborX="3130" custLinFactNeighborY="-2862">
        <dgm:presLayoutVars>
          <dgm:bulletEnabled val="1"/>
        </dgm:presLayoutVars>
      </dgm:prSet>
      <dgm:spPr/>
    </dgm:pt>
    <dgm:pt modelId="{32714CE9-2CC1-4E44-B68C-DC4483BD7BD5}" type="pres">
      <dgm:prSet presAssocID="{6684BC4D-DDC5-404D-8F31-AD78B80325A0}" presName="Name13" presStyleLbl="parChTrans1D2" presStyleIdx="7" presStyleCnt="9"/>
      <dgm:spPr/>
    </dgm:pt>
    <dgm:pt modelId="{0D920CDF-CE77-4B7E-97E6-917DF818552F}" type="pres">
      <dgm:prSet presAssocID="{7EB22DE8-22F4-4DDB-B00B-2E759B868EC2}" presName="childText" presStyleLbl="bgAcc1" presStyleIdx="7" presStyleCnt="9" custScaleX="62415">
        <dgm:presLayoutVars>
          <dgm:bulletEnabled val="1"/>
        </dgm:presLayoutVars>
      </dgm:prSet>
      <dgm:spPr/>
    </dgm:pt>
    <dgm:pt modelId="{A41BD3C4-7F13-4B5B-A593-2131FFE1C44C}" type="pres">
      <dgm:prSet presAssocID="{3AEEE465-AA00-404D-8003-CD3636C4F122}" presName="Name13" presStyleLbl="parChTrans1D2" presStyleIdx="8" presStyleCnt="9"/>
      <dgm:spPr/>
    </dgm:pt>
    <dgm:pt modelId="{359FB18E-1B16-4C4E-B8F2-C6CB44B303B6}" type="pres">
      <dgm:prSet presAssocID="{6900B5EC-1A2C-4090-9FE0-05738CFEC0EC}" presName="childText" presStyleLbl="bgAcc1" presStyleIdx="8" presStyleCnt="9" custScaleX="62415">
        <dgm:presLayoutVars>
          <dgm:bulletEnabled val="1"/>
        </dgm:presLayoutVars>
      </dgm:prSet>
      <dgm:spPr/>
    </dgm:pt>
    <dgm:pt modelId="{E7BC4CE6-8E38-4827-A5C9-A0C08E45DAB3}" type="pres">
      <dgm:prSet presAssocID="{98508402-6F1C-4834-A310-94FDDC00D6D0}" presName="root" presStyleCnt="0"/>
      <dgm:spPr/>
    </dgm:pt>
    <dgm:pt modelId="{32E48E23-2219-4B4F-B8B0-BB986D72B84E}" type="pres">
      <dgm:prSet presAssocID="{98508402-6F1C-4834-A310-94FDDC00D6D0}" presName="rootComposite" presStyleCnt="0"/>
      <dgm:spPr/>
    </dgm:pt>
    <dgm:pt modelId="{65751502-8BAC-4AFD-B851-B93B164729F7}" type="pres">
      <dgm:prSet presAssocID="{98508402-6F1C-4834-A310-94FDDC00D6D0}" presName="rootText" presStyleLbl="node1" presStyleIdx="3" presStyleCnt="4"/>
      <dgm:spPr/>
    </dgm:pt>
    <dgm:pt modelId="{9F696452-AA11-45DC-AF06-00B4E472EE55}" type="pres">
      <dgm:prSet presAssocID="{98508402-6F1C-4834-A310-94FDDC00D6D0}" presName="rootConnector" presStyleLbl="node1" presStyleIdx="3" presStyleCnt="4"/>
      <dgm:spPr/>
    </dgm:pt>
    <dgm:pt modelId="{D784F2DF-88AB-441F-A9C0-E4FF058277A9}" type="pres">
      <dgm:prSet presAssocID="{98508402-6F1C-4834-A310-94FDDC00D6D0}" presName="childShape" presStyleCnt="0"/>
      <dgm:spPr/>
    </dgm:pt>
  </dgm:ptLst>
  <dgm:cxnLst>
    <dgm:cxn modelId="{0EC61D0C-8F70-420F-A966-C7DB6D327EF3}" type="presOf" srcId="{FA4FA2C8-D496-4BFC-918F-656B4BC55157}" destId="{F4AE61F9-BC28-4FBB-991F-79C760666AF2}" srcOrd="0" destOrd="0" presId="urn:microsoft.com/office/officeart/2005/8/layout/hierarchy3"/>
    <dgm:cxn modelId="{5194A018-5818-4FE2-8D94-7B1AEFEF2329}" type="presOf" srcId="{E200AF30-E65A-4293-8FF0-13CB67E09549}" destId="{BBF551FC-970A-45B0-927A-F78A10B177DF}" srcOrd="0" destOrd="0" presId="urn:microsoft.com/office/officeart/2005/8/layout/hierarchy3"/>
    <dgm:cxn modelId="{66918219-B837-403E-9A1E-A4CBA1F328D8}" srcId="{F3800391-7E2E-4C18-8142-DC39F61FA3CA}" destId="{EAE53A2E-7B3F-4223-B26D-3617C4C358A3}" srcOrd="0" destOrd="0" parTransId="{2B680185-3BDE-400E-AD9F-D53092F2E7C8}" sibTransId="{702703C5-9646-4003-BA25-2D77DA4473EE}"/>
    <dgm:cxn modelId="{5578A11B-3783-4716-BBCC-36A8B53CBBA2}" srcId="{F3800391-7E2E-4C18-8142-DC39F61FA3CA}" destId="{7EB22DE8-22F4-4DDB-B00B-2E759B868EC2}" srcOrd="1" destOrd="0" parTransId="{6684BC4D-DDC5-404D-8F31-AD78B80325A0}" sibTransId="{CC593E79-4736-477A-AA62-A78A47EEB820}"/>
    <dgm:cxn modelId="{80F8ED1B-D1D5-45B6-BC26-44C0CE3B7818}" type="presOf" srcId="{87A9AD11-40E3-4DD6-9AB4-E91616F028FF}" destId="{0646706D-7AAC-4332-9E93-1CD14197AD5B}" srcOrd="0" destOrd="0" presId="urn:microsoft.com/office/officeart/2005/8/layout/hierarchy3"/>
    <dgm:cxn modelId="{250DAE2C-C17C-44EA-BE8E-929071DA35A0}" type="presOf" srcId="{0B7CCD75-0697-479E-AEDC-2FC328E611EA}" destId="{B96AE200-842B-4011-B5A1-17710C35AC44}" srcOrd="0" destOrd="0" presId="urn:microsoft.com/office/officeart/2005/8/layout/hierarchy3"/>
    <dgm:cxn modelId="{909E1735-B2F9-41B5-9B2C-1300D665275C}" srcId="{06BE43AB-F1CE-4D8D-8E38-8CAB257D6F48}" destId="{2435681C-5539-402F-B2BC-95FB4E968F06}" srcOrd="2" destOrd="0" parTransId="{DBF850FC-8533-4EFC-8566-186DF50EADC5}" sibTransId="{0E44C75B-7D49-47C1-8DC5-7B4BA2AC4ECF}"/>
    <dgm:cxn modelId="{D4B8553C-954B-45C7-9950-6D9593BF6445}" srcId="{06BE43AB-F1CE-4D8D-8E38-8CAB257D6F48}" destId="{450F5560-2225-467B-9A6D-4E857D6B34F0}" srcOrd="1" destOrd="0" parTransId="{DED1D4C4-281B-46BC-8719-EDFB1C3FAA18}" sibTransId="{B9DDCC87-9376-45BC-A799-86B0D19C90E3}"/>
    <dgm:cxn modelId="{29C1CF3D-6F33-4C9D-939E-93605E38FF73}" srcId="{DB176C33-572B-4635-B430-3A37893A6271}" destId="{0B7CCD75-0697-479E-AEDC-2FC328E611EA}" srcOrd="0" destOrd="0" parTransId="{5CB1720B-6AC5-480C-AF8D-B96235EAA2A2}" sibTransId="{A9BD3225-1EBA-4FBD-B951-4F528A339E68}"/>
    <dgm:cxn modelId="{04527160-9A86-48BD-A75B-1476B7FD2D1F}" type="presOf" srcId="{450F5560-2225-467B-9A6D-4E857D6B34F0}" destId="{E59D3467-944D-44C3-AF9B-6DA29735E667}" srcOrd="0" destOrd="0" presId="urn:microsoft.com/office/officeart/2005/8/layout/hierarchy3"/>
    <dgm:cxn modelId="{C639FE44-8627-48BD-A5D7-26E4E1F1C3DC}" srcId="{9DCEFE57-F6B7-4FB1-A804-F4F4EBBDE663}" destId="{06BE43AB-F1CE-4D8D-8E38-8CAB257D6F48}" srcOrd="0" destOrd="0" parTransId="{FE0A0A58-A3AD-483A-BA6D-617796E66EC0}" sibTransId="{89D3C2DC-AF07-4A05-BDBC-674DE3DBA5AD}"/>
    <dgm:cxn modelId="{C50A4847-112E-471B-8BE9-FD12C016BF11}" type="presOf" srcId="{7EB22DE8-22F4-4DDB-B00B-2E759B868EC2}" destId="{0D920CDF-CE77-4B7E-97E6-917DF818552F}" srcOrd="0" destOrd="0" presId="urn:microsoft.com/office/officeart/2005/8/layout/hierarchy3"/>
    <dgm:cxn modelId="{03434B48-C8C7-4934-9786-443706CFAA14}" type="presOf" srcId="{98508402-6F1C-4834-A310-94FDDC00D6D0}" destId="{65751502-8BAC-4AFD-B851-B93B164729F7}" srcOrd="0" destOrd="0" presId="urn:microsoft.com/office/officeart/2005/8/layout/hierarchy3"/>
    <dgm:cxn modelId="{E4253C6C-82D1-4248-96D7-6E9475DFCF9B}" type="presOf" srcId="{3AEEE465-AA00-404D-8003-CD3636C4F122}" destId="{A41BD3C4-7F13-4B5B-A593-2131FFE1C44C}" srcOrd="0" destOrd="0" presId="urn:microsoft.com/office/officeart/2005/8/layout/hierarchy3"/>
    <dgm:cxn modelId="{F314F94C-565C-4801-AB8E-75207A996800}" type="presOf" srcId="{5CB1720B-6AC5-480C-AF8D-B96235EAA2A2}" destId="{16D47D7D-4C96-4DF2-BC93-D2EA0AC9EDC5}" srcOrd="0" destOrd="0" presId="urn:microsoft.com/office/officeart/2005/8/layout/hierarchy3"/>
    <dgm:cxn modelId="{E127F06E-8D5F-4F95-9F8C-D9C4B975C79D}" srcId="{F3800391-7E2E-4C18-8142-DC39F61FA3CA}" destId="{6900B5EC-1A2C-4090-9FE0-05738CFEC0EC}" srcOrd="2" destOrd="0" parTransId="{3AEEE465-AA00-404D-8003-CD3636C4F122}" sibTransId="{E64C05DD-12AE-4CEE-B1A1-D0B9C2391A38}"/>
    <dgm:cxn modelId="{E1C9566F-93B1-443C-998D-A00663007443}" type="presOf" srcId="{98508402-6F1C-4834-A310-94FDDC00D6D0}" destId="{9F696452-AA11-45DC-AF06-00B4E472EE55}" srcOrd="1" destOrd="0" presId="urn:microsoft.com/office/officeart/2005/8/layout/hierarchy3"/>
    <dgm:cxn modelId="{766E3158-2274-4095-80AE-8EF162843D55}" type="presOf" srcId="{F3800391-7E2E-4C18-8142-DC39F61FA3CA}" destId="{98645950-21C4-4675-B806-13F5AE45DF64}" srcOrd="0" destOrd="0" presId="urn:microsoft.com/office/officeart/2005/8/layout/hierarchy3"/>
    <dgm:cxn modelId="{7264DA7B-CB3C-4EDF-BCC2-942929A03C24}" srcId="{9DCEFE57-F6B7-4FB1-A804-F4F4EBBDE663}" destId="{98508402-6F1C-4834-A310-94FDDC00D6D0}" srcOrd="3" destOrd="0" parTransId="{D42609BD-628E-425F-B34A-A00F96FAFFFA}" sibTransId="{82DE8878-929C-40A6-B97A-1F906C8E20E8}"/>
    <dgm:cxn modelId="{30085181-E04D-4DCB-8E9B-4F3CB74038C5}" type="presOf" srcId="{DB176C33-572B-4635-B430-3A37893A6271}" destId="{35F159B2-070D-4BFE-A2C9-D7103FA44E46}" srcOrd="0" destOrd="0" presId="urn:microsoft.com/office/officeart/2005/8/layout/hierarchy3"/>
    <dgm:cxn modelId="{C96DBB87-CF06-43B2-A8A8-1282D2DBB9DB}" srcId="{06BE43AB-F1CE-4D8D-8E38-8CAB257D6F48}" destId="{87A9AD11-40E3-4DD6-9AB4-E91616F028FF}" srcOrd="0" destOrd="0" parTransId="{F096234D-AE85-42B8-9E57-7182404EF627}" sibTransId="{1900EB3A-F531-4C2E-9560-89584043C092}"/>
    <dgm:cxn modelId="{49E21B8C-CD91-4866-96CE-E2384043EEE1}" type="presOf" srcId="{2B680185-3BDE-400E-AD9F-D53092F2E7C8}" destId="{B18483C8-7EBE-4F3E-AE46-69AC5E06C168}" srcOrd="0" destOrd="0" presId="urn:microsoft.com/office/officeart/2005/8/layout/hierarchy3"/>
    <dgm:cxn modelId="{455C0091-606B-4C33-9320-D7434350CE4C}" type="presOf" srcId="{6900B5EC-1A2C-4090-9FE0-05738CFEC0EC}" destId="{359FB18E-1B16-4C4E-B8F2-C6CB44B303B6}" srcOrd="0" destOrd="0" presId="urn:microsoft.com/office/officeart/2005/8/layout/hierarchy3"/>
    <dgm:cxn modelId="{1EDB2D94-8AE2-4ED7-A0AA-E90513F81FA6}" type="presOf" srcId="{06BE43AB-F1CE-4D8D-8E38-8CAB257D6F48}" destId="{D04D1770-E5C8-4847-92FF-0E5AC80AEEC3}" srcOrd="0" destOrd="0" presId="urn:microsoft.com/office/officeart/2005/8/layout/hierarchy3"/>
    <dgm:cxn modelId="{8E45899B-6331-4DB8-8E42-DE9EE4982A27}" type="presOf" srcId="{EAE53A2E-7B3F-4223-B26D-3617C4C358A3}" destId="{9B380B26-785C-4C11-BAB2-C02EB9F1C7A4}" srcOrd="0" destOrd="0" presId="urn:microsoft.com/office/officeart/2005/8/layout/hierarchy3"/>
    <dgm:cxn modelId="{0BE6BB9D-7F6A-4257-9F19-084B11D27203}" type="presOf" srcId="{9DA604AD-8B33-43C3-A41B-576333E202B5}" destId="{03F919FF-104D-4818-BDCD-BDF5A6E70B62}" srcOrd="0" destOrd="0" presId="urn:microsoft.com/office/officeart/2005/8/layout/hierarchy3"/>
    <dgm:cxn modelId="{192A95A6-7CB9-45A3-B8FE-F5681C84F867}" type="presOf" srcId="{DBF850FC-8533-4EFC-8566-186DF50EADC5}" destId="{CB8219C0-6DDF-400C-BFA3-D307481A1D35}" srcOrd="0" destOrd="0" presId="urn:microsoft.com/office/officeart/2005/8/layout/hierarchy3"/>
    <dgm:cxn modelId="{157A8EAA-7BAE-484C-B042-3BA18E422A95}" type="presOf" srcId="{6684BC4D-DDC5-404D-8F31-AD78B80325A0}" destId="{32714CE9-2CC1-4E44-B68C-DC4483BD7BD5}" srcOrd="0" destOrd="0" presId="urn:microsoft.com/office/officeart/2005/8/layout/hierarchy3"/>
    <dgm:cxn modelId="{BC11CDBA-9300-41BF-9E9D-31DEB6C8B6C3}" type="presOf" srcId="{E8D1C59B-AA30-421F-9ABD-4CB21476DD7F}" destId="{BD0434BF-8C27-4AE5-A6EA-3FFA23C9EEB3}" srcOrd="0" destOrd="0" presId="urn:microsoft.com/office/officeart/2005/8/layout/hierarchy3"/>
    <dgm:cxn modelId="{85C8D6CB-9D9E-4F22-B2FF-3F2CB7A71DF9}" srcId="{9DCEFE57-F6B7-4FB1-A804-F4F4EBBDE663}" destId="{DB176C33-572B-4635-B430-3A37893A6271}" srcOrd="1" destOrd="0" parTransId="{24EBB6D1-EA3E-4EC0-B16D-04428519671B}" sibTransId="{1680D188-4389-4F06-B45B-5FF04E5CD98E}"/>
    <dgm:cxn modelId="{67B003CD-1AFB-4EF4-8FD4-391F24B74316}" type="presOf" srcId="{F3800391-7E2E-4C18-8142-DC39F61FA3CA}" destId="{21866F3B-128D-4CD9-8BBF-8FF7958E1762}" srcOrd="1" destOrd="0" presId="urn:microsoft.com/office/officeart/2005/8/layout/hierarchy3"/>
    <dgm:cxn modelId="{74AACFD9-8EAD-4845-B043-D178895DC45C}" srcId="{9DCEFE57-F6B7-4FB1-A804-F4F4EBBDE663}" destId="{F3800391-7E2E-4C18-8142-DC39F61FA3CA}" srcOrd="2" destOrd="0" parTransId="{00BC2C31-41E3-4639-9E1A-2CC56EDC516A}" sibTransId="{8909A43A-14AA-49B1-B5D7-4C919C9FDF55}"/>
    <dgm:cxn modelId="{3D5B43DA-5E49-4758-AB82-B8EBFA35FF14}" type="presOf" srcId="{2435681C-5539-402F-B2BC-95FB4E968F06}" destId="{CB92EAE0-0484-44F8-9C4F-28B6F7037867}" srcOrd="0" destOrd="0" presId="urn:microsoft.com/office/officeart/2005/8/layout/hierarchy3"/>
    <dgm:cxn modelId="{0F9400E6-12D5-4D2A-B3E1-BC51BA715E7D}" srcId="{DB176C33-572B-4635-B430-3A37893A6271}" destId="{FA4FA2C8-D496-4BFC-918F-656B4BC55157}" srcOrd="1" destOrd="0" parTransId="{9DA604AD-8B33-43C3-A41B-576333E202B5}" sibTransId="{85336556-3203-4293-B551-B15BF853A81C}"/>
    <dgm:cxn modelId="{7EA8A4F1-5047-41CD-9280-9F51C0F909FF}" srcId="{DB176C33-572B-4635-B430-3A37893A6271}" destId="{E8D1C59B-AA30-421F-9ABD-4CB21476DD7F}" srcOrd="2" destOrd="0" parTransId="{E200AF30-E65A-4293-8FF0-13CB67E09549}" sibTransId="{7161059B-A841-4B89-A550-51BE7EEFED14}"/>
    <dgm:cxn modelId="{802395F8-98FD-4068-8F73-CCB9F9B5EFE2}" type="presOf" srcId="{DB176C33-572B-4635-B430-3A37893A6271}" destId="{27E04275-F66C-4CD3-942F-C1352FE14D05}" srcOrd="1" destOrd="0" presId="urn:microsoft.com/office/officeart/2005/8/layout/hierarchy3"/>
    <dgm:cxn modelId="{37FD1FFB-DF73-435F-BA84-3E5ED44CB9C2}" type="presOf" srcId="{DED1D4C4-281B-46BC-8719-EDFB1C3FAA18}" destId="{92839D55-C00F-46E0-B9AE-F9D85DA75501}" srcOrd="0" destOrd="0" presId="urn:microsoft.com/office/officeart/2005/8/layout/hierarchy3"/>
    <dgm:cxn modelId="{073062FE-81C3-401D-8B07-E29F98DF8D63}" type="presOf" srcId="{06BE43AB-F1CE-4D8D-8E38-8CAB257D6F48}" destId="{7050F940-47C5-4F4B-A849-FD849346B245}" srcOrd="1" destOrd="0" presId="urn:microsoft.com/office/officeart/2005/8/layout/hierarchy3"/>
    <dgm:cxn modelId="{CDA424FF-C297-4567-9928-92404BE794AF}" type="presOf" srcId="{9DCEFE57-F6B7-4FB1-A804-F4F4EBBDE663}" destId="{B6FFDE54-9940-40FC-8FAF-65CFD16FAD1F}" srcOrd="0" destOrd="0" presId="urn:microsoft.com/office/officeart/2005/8/layout/hierarchy3"/>
    <dgm:cxn modelId="{2FDAA2FF-C644-4D5F-8FEE-6340A76D069C}" type="presOf" srcId="{F096234D-AE85-42B8-9E57-7182404EF627}" destId="{8E86C7D1-E31A-441A-880D-4BC639470752}" srcOrd="0" destOrd="0" presId="urn:microsoft.com/office/officeart/2005/8/layout/hierarchy3"/>
    <dgm:cxn modelId="{65A76929-C508-495B-AE29-B0759458281A}" type="presParOf" srcId="{B6FFDE54-9940-40FC-8FAF-65CFD16FAD1F}" destId="{568AE0B8-2209-41E4-A8F3-7E648EB6CA3A}" srcOrd="0" destOrd="0" presId="urn:microsoft.com/office/officeart/2005/8/layout/hierarchy3"/>
    <dgm:cxn modelId="{4875C89A-08A8-4DE2-9589-C9910B2524C9}" type="presParOf" srcId="{568AE0B8-2209-41E4-A8F3-7E648EB6CA3A}" destId="{48AA28E8-2356-4D63-BE65-C7DE16CF86AA}" srcOrd="0" destOrd="0" presId="urn:microsoft.com/office/officeart/2005/8/layout/hierarchy3"/>
    <dgm:cxn modelId="{E27FA075-923D-4C6F-AC26-72AAFE6BC9B0}" type="presParOf" srcId="{48AA28E8-2356-4D63-BE65-C7DE16CF86AA}" destId="{D04D1770-E5C8-4847-92FF-0E5AC80AEEC3}" srcOrd="0" destOrd="0" presId="urn:microsoft.com/office/officeart/2005/8/layout/hierarchy3"/>
    <dgm:cxn modelId="{8216F8DA-F526-40BD-BFCF-F367AB392C09}" type="presParOf" srcId="{48AA28E8-2356-4D63-BE65-C7DE16CF86AA}" destId="{7050F940-47C5-4F4B-A849-FD849346B245}" srcOrd="1" destOrd="0" presId="urn:microsoft.com/office/officeart/2005/8/layout/hierarchy3"/>
    <dgm:cxn modelId="{63500B17-DB8B-46EF-8EE6-7A126964161B}" type="presParOf" srcId="{568AE0B8-2209-41E4-A8F3-7E648EB6CA3A}" destId="{2E43700C-A571-46BD-B32F-73DFAB2D4133}" srcOrd="1" destOrd="0" presId="urn:microsoft.com/office/officeart/2005/8/layout/hierarchy3"/>
    <dgm:cxn modelId="{3D3EA0B9-7FFE-45EB-8BF3-33944D06C052}" type="presParOf" srcId="{2E43700C-A571-46BD-B32F-73DFAB2D4133}" destId="{8E86C7D1-E31A-441A-880D-4BC639470752}" srcOrd="0" destOrd="0" presId="urn:microsoft.com/office/officeart/2005/8/layout/hierarchy3"/>
    <dgm:cxn modelId="{7D13251E-1CDD-49F2-9C30-8C3A6D32B84A}" type="presParOf" srcId="{2E43700C-A571-46BD-B32F-73DFAB2D4133}" destId="{0646706D-7AAC-4332-9E93-1CD14197AD5B}" srcOrd="1" destOrd="0" presId="urn:microsoft.com/office/officeart/2005/8/layout/hierarchy3"/>
    <dgm:cxn modelId="{7121A7AB-0DF0-43AA-BC4E-1EEC732ABFA0}" type="presParOf" srcId="{2E43700C-A571-46BD-B32F-73DFAB2D4133}" destId="{92839D55-C00F-46E0-B9AE-F9D85DA75501}" srcOrd="2" destOrd="0" presId="urn:microsoft.com/office/officeart/2005/8/layout/hierarchy3"/>
    <dgm:cxn modelId="{419CAA47-BCB0-4BAF-B60A-77912903C91E}" type="presParOf" srcId="{2E43700C-A571-46BD-B32F-73DFAB2D4133}" destId="{E59D3467-944D-44C3-AF9B-6DA29735E667}" srcOrd="3" destOrd="0" presId="urn:microsoft.com/office/officeart/2005/8/layout/hierarchy3"/>
    <dgm:cxn modelId="{25218EFE-A7EE-44A4-9F5F-AC0118DF1AD8}" type="presParOf" srcId="{2E43700C-A571-46BD-B32F-73DFAB2D4133}" destId="{CB8219C0-6DDF-400C-BFA3-D307481A1D35}" srcOrd="4" destOrd="0" presId="urn:microsoft.com/office/officeart/2005/8/layout/hierarchy3"/>
    <dgm:cxn modelId="{E08CC1AB-58A5-4754-AF48-C6C7A717A458}" type="presParOf" srcId="{2E43700C-A571-46BD-B32F-73DFAB2D4133}" destId="{CB92EAE0-0484-44F8-9C4F-28B6F7037867}" srcOrd="5" destOrd="0" presId="urn:microsoft.com/office/officeart/2005/8/layout/hierarchy3"/>
    <dgm:cxn modelId="{F42EAC82-D874-46A6-A94C-DDA6A8260064}" type="presParOf" srcId="{B6FFDE54-9940-40FC-8FAF-65CFD16FAD1F}" destId="{77117863-967E-4221-B7E9-62B5D29B376D}" srcOrd="1" destOrd="0" presId="urn:microsoft.com/office/officeart/2005/8/layout/hierarchy3"/>
    <dgm:cxn modelId="{1D4620B1-4FBF-4198-87F9-043B1A25B523}" type="presParOf" srcId="{77117863-967E-4221-B7E9-62B5D29B376D}" destId="{4B815C0A-252F-4480-ABA6-1B952B9457E1}" srcOrd="0" destOrd="0" presId="urn:microsoft.com/office/officeart/2005/8/layout/hierarchy3"/>
    <dgm:cxn modelId="{4462CF91-408F-463A-9970-A77BB664BB43}" type="presParOf" srcId="{4B815C0A-252F-4480-ABA6-1B952B9457E1}" destId="{35F159B2-070D-4BFE-A2C9-D7103FA44E46}" srcOrd="0" destOrd="0" presId="urn:microsoft.com/office/officeart/2005/8/layout/hierarchy3"/>
    <dgm:cxn modelId="{B0E25161-F6C0-44C6-830A-DF7C4C8806BD}" type="presParOf" srcId="{4B815C0A-252F-4480-ABA6-1B952B9457E1}" destId="{27E04275-F66C-4CD3-942F-C1352FE14D05}" srcOrd="1" destOrd="0" presId="urn:microsoft.com/office/officeart/2005/8/layout/hierarchy3"/>
    <dgm:cxn modelId="{FFED2909-5B85-40CA-B803-74DB14A9DBB6}" type="presParOf" srcId="{77117863-967E-4221-B7E9-62B5D29B376D}" destId="{E4BD281E-D2E0-4766-A2D1-545F9FB2D87B}" srcOrd="1" destOrd="0" presId="urn:microsoft.com/office/officeart/2005/8/layout/hierarchy3"/>
    <dgm:cxn modelId="{7D47D7F1-F477-4640-A022-DE027C6EDBB6}" type="presParOf" srcId="{E4BD281E-D2E0-4766-A2D1-545F9FB2D87B}" destId="{16D47D7D-4C96-4DF2-BC93-D2EA0AC9EDC5}" srcOrd="0" destOrd="0" presId="urn:microsoft.com/office/officeart/2005/8/layout/hierarchy3"/>
    <dgm:cxn modelId="{BEEFCA24-01DC-4DEE-9258-092AB4EB9EB8}" type="presParOf" srcId="{E4BD281E-D2E0-4766-A2D1-545F9FB2D87B}" destId="{B96AE200-842B-4011-B5A1-17710C35AC44}" srcOrd="1" destOrd="0" presId="urn:microsoft.com/office/officeart/2005/8/layout/hierarchy3"/>
    <dgm:cxn modelId="{4F6C1203-7EEA-444F-8F57-92BB1C5BEAC1}" type="presParOf" srcId="{E4BD281E-D2E0-4766-A2D1-545F9FB2D87B}" destId="{03F919FF-104D-4818-BDCD-BDF5A6E70B62}" srcOrd="2" destOrd="0" presId="urn:microsoft.com/office/officeart/2005/8/layout/hierarchy3"/>
    <dgm:cxn modelId="{91050CD2-931D-44E7-AE49-F02B969CFF26}" type="presParOf" srcId="{E4BD281E-D2E0-4766-A2D1-545F9FB2D87B}" destId="{F4AE61F9-BC28-4FBB-991F-79C760666AF2}" srcOrd="3" destOrd="0" presId="urn:microsoft.com/office/officeart/2005/8/layout/hierarchy3"/>
    <dgm:cxn modelId="{365B21DD-B984-4ECF-976F-8426CBBBA2E6}" type="presParOf" srcId="{E4BD281E-D2E0-4766-A2D1-545F9FB2D87B}" destId="{BBF551FC-970A-45B0-927A-F78A10B177DF}" srcOrd="4" destOrd="0" presId="urn:microsoft.com/office/officeart/2005/8/layout/hierarchy3"/>
    <dgm:cxn modelId="{99540E33-8969-4589-BE6F-08171D83816E}" type="presParOf" srcId="{E4BD281E-D2E0-4766-A2D1-545F9FB2D87B}" destId="{BD0434BF-8C27-4AE5-A6EA-3FFA23C9EEB3}" srcOrd="5" destOrd="0" presId="urn:microsoft.com/office/officeart/2005/8/layout/hierarchy3"/>
    <dgm:cxn modelId="{9A8F9212-FC0A-4C15-A85E-5A0366C6C3DE}" type="presParOf" srcId="{B6FFDE54-9940-40FC-8FAF-65CFD16FAD1F}" destId="{7EEB597B-9A74-470B-830E-7571724D9794}" srcOrd="2" destOrd="0" presId="urn:microsoft.com/office/officeart/2005/8/layout/hierarchy3"/>
    <dgm:cxn modelId="{37D45F47-B2C4-4E4F-B983-7943D587078C}" type="presParOf" srcId="{7EEB597B-9A74-470B-830E-7571724D9794}" destId="{A0A3C524-99BF-4155-A390-59427177F11D}" srcOrd="0" destOrd="0" presId="urn:microsoft.com/office/officeart/2005/8/layout/hierarchy3"/>
    <dgm:cxn modelId="{F03F728E-43EC-457E-93FE-90E4F9E3E3C8}" type="presParOf" srcId="{A0A3C524-99BF-4155-A390-59427177F11D}" destId="{98645950-21C4-4675-B806-13F5AE45DF64}" srcOrd="0" destOrd="0" presId="urn:microsoft.com/office/officeart/2005/8/layout/hierarchy3"/>
    <dgm:cxn modelId="{7EB6A8C5-C9F3-49D0-9804-2E5103E34296}" type="presParOf" srcId="{A0A3C524-99BF-4155-A390-59427177F11D}" destId="{21866F3B-128D-4CD9-8BBF-8FF7958E1762}" srcOrd="1" destOrd="0" presId="urn:microsoft.com/office/officeart/2005/8/layout/hierarchy3"/>
    <dgm:cxn modelId="{2D58568C-73B2-4CB2-9FD9-E7F3D967DF77}" type="presParOf" srcId="{7EEB597B-9A74-470B-830E-7571724D9794}" destId="{FEC54026-EA64-4693-9060-0F66245EF2C9}" srcOrd="1" destOrd="0" presId="urn:microsoft.com/office/officeart/2005/8/layout/hierarchy3"/>
    <dgm:cxn modelId="{0DA4F89B-B964-49D1-997A-62B087850BFE}" type="presParOf" srcId="{FEC54026-EA64-4693-9060-0F66245EF2C9}" destId="{B18483C8-7EBE-4F3E-AE46-69AC5E06C168}" srcOrd="0" destOrd="0" presId="urn:microsoft.com/office/officeart/2005/8/layout/hierarchy3"/>
    <dgm:cxn modelId="{BD3B6F0B-4DCA-415F-ABA0-F27C1A62D966}" type="presParOf" srcId="{FEC54026-EA64-4693-9060-0F66245EF2C9}" destId="{9B380B26-785C-4C11-BAB2-C02EB9F1C7A4}" srcOrd="1" destOrd="0" presId="urn:microsoft.com/office/officeart/2005/8/layout/hierarchy3"/>
    <dgm:cxn modelId="{9DC25863-9A2D-410F-A3F3-B9828984A674}" type="presParOf" srcId="{FEC54026-EA64-4693-9060-0F66245EF2C9}" destId="{32714CE9-2CC1-4E44-B68C-DC4483BD7BD5}" srcOrd="2" destOrd="0" presId="urn:microsoft.com/office/officeart/2005/8/layout/hierarchy3"/>
    <dgm:cxn modelId="{09C1ACC2-AC55-4FA4-9808-8C21A98C1FFB}" type="presParOf" srcId="{FEC54026-EA64-4693-9060-0F66245EF2C9}" destId="{0D920CDF-CE77-4B7E-97E6-917DF818552F}" srcOrd="3" destOrd="0" presId="urn:microsoft.com/office/officeart/2005/8/layout/hierarchy3"/>
    <dgm:cxn modelId="{64ADE554-C92D-4260-BF5C-1C12DF580998}" type="presParOf" srcId="{FEC54026-EA64-4693-9060-0F66245EF2C9}" destId="{A41BD3C4-7F13-4B5B-A593-2131FFE1C44C}" srcOrd="4" destOrd="0" presId="urn:microsoft.com/office/officeart/2005/8/layout/hierarchy3"/>
    <dgm:cxn modelId="{5B70EFA9-2D1C-4519-AA5D-9C4E3D1CE681}" type="presParOf" srcId="{FEC54026-EA64-4693-9060-0F66245EF2C9}" destId="{359FB18E-1B16-4C4E-B8F2-C6CB44B303B6}" srcOrd="5" destOrd="0" presId="urn:microsoft.com/office/officeart/2005/8/layout/hierarchy3"/>
    <dgm:cxn modelId="{5CBD2D77-A4A1-4010-900B-73009770A052}" type="presParOf" srcId="{B6FFDE54-9940-40FC-8FAF-65CFD16FAD1F}" destId="{E7BC4CE6-8E38-4827-A5C9-A0C08E45DAB3}" srcOrd="3" destOrd="0" presId="urn:microsoft.com/office/officeart/2005/8/layout/hierarchy3"/>
    <dgm:cxn modelId="{A6C8F633-9D66-496B-AE09-40F6CAB7FE4E}" type="presParOf" srcId="{E7BC4CE6-8E38-4827-A5C9-A0C08E45DAB3}" destId="{32E48E23-2219-4B4F-B8B0-BB986D72B84E}" srcOrd="0" destOrd="0" presId="urn:microsoft.com/office/officeart/2005/8/layout/hierarchy3"/>
    <dgm:cxn modelId="{CCF06463-35E9-4A5C-9761-47838CDF4582}" type="presParOf" srcId="{32E48E23-2219-4B4F-B8B0-BB986D72B84E}" destId="{65751502-8BAC-4AFD-B851-B93B164729F7}" srcOrd="0" destOrd="0" presId="urn:microsoft.com/office/officeart/2005/8/layout/hierarchy3"/>
    <dgm:cxn modelId="{84CED931-D87B-4D5A-9A14-8E2D5F08D64C}" type="presParOf" srcId="{32E48E23-2219-4B4F-B8B0-BB986D72B84E}" destId="{9F696452-AA11-45DC-AF06-00B4E472EE55}" srcOrd="1" destOrd="0" presId="urn:microsoft.com/office/officeart/2005/8/layout/hierarchy3"/>
    <dgm:cxn modelId="{D93A0DA0-7B60-488E-85EF-CA4BE3EF14C3}" type="presParOf" srcId="{E7BC4CE6-8E38-4827-A5C9-A0C08E45DAB3}" destId="{D784F2DF-88AB-441F-A9C0-E4FF058277A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3F8162-BF45-4FB3-860A-ECD4E8E3080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BF8624F-8825-47AE-9350-2BB94F75F0F3}">
      <dgm:prSet phldrT="[Testo]" custT="1"/>
      <dgm:spPr>
        <a:solidFill>
          <a:schemeClr val="tx2">
            <a:lumMod val="75000"/>
          </a:schemeClr>
        </a:solidFill>
      </dgm:spPr>
      <dgm:t>
        <a:bodyPr/>
        <a:lstStyle/>
        <a:p>
          <a:pPr marL="0" lvl="0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dirty="0">
              <a:latin typeface="Montserrat"/>
            </a:rPr>
            <a:t>FESR</a:t>
          </a:r>
        </a:p>
      </dgm:t>
    </dgm:pt>
    <dgm:pt modelId="{8C037894-4171-43A5-9732-0AD5F0AD335A}" type="parTrans" cxnId="{D40A573D-3188-49E6-BC8B-6764F11ED5B6}">
      <dgm:prSet/>
      <dgm:spPr/>
      <dgm:t>
        <a:bodyPr/>
        <a:lstStyle/>
        <a:p>
          <a:endParaRPr lang="it-IT"/>
        </a:p>
      </dgm:t>
    </dgm:pt>
    <dgm:pt modelId="{547C0A9B-5361-466F-8FFE-79731A8909BA}" type="sibTrans" cxnId="{D40A573D-3188-49E6-BC8B-6764F11ED5B6}">
      <dgm:prSet/>
      <dgm:spPr/>
      <dgm:t>
        <a:bodyPr/>
        <a:lstStyle/>
        <a:p>
          <a:endParaRPr lang="it-IT"/>
        </a:p>
      </dgm:t>
    </dgm:pt>
    <dgm:pt modelId="{9BF9EC33-D3AF-4068-88A9-71B45E86BF67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2400" b="1">
              <a:latin typeface="Montserrat"/>
            </a:rPr>
            <a:t>FSE+</a:t>
          </a:r>
          <a:endParaRPr lang="it-IT" sz="2400" b="1" dirty="0">
            <a:latin typeface="Montserrat"/>
          </a:endParaRPr>
        </a:p>
      </dgm:t>
    </dgm:pt>
    <dgm:pt modelId="{FEF51B5D-DE3C-4768-97BB-D80E44A0A8CD}" type="parTrans" cxnId="{67F20D86-F878-4085-BCF0-A589A85464E6}">
      <dgm:prSet/>
      <dgm:spPr/>
      <dgm:t>
        <a:bodyPr/>
        <a:lstStyle/>
        <a:p>
          <a:endParaRPr lang="it-IT"/>
        </a:p>
      </dgm:t>
    </dgm:pt>
    <dgm:pt modelId="{0F461846-5ADC-4BEB-812D-F0164C06AED1}" type="sibTrans" cxnId="{67F20D86-F878-4085-BCF0-A589A85464E6}">
      <dgm:prSet/>
      <dgm:spPr/>
      <dgm:t>
        <a:bodyPr/>
        <a:lstStyle/>
        <a:p>
          <a:endParaRPr lang="it-IT"/>
        </a:p>
      </dgm:t>
    </dgm:pt>
    <dgm:pt modelId="{D807AD49-2633-413F-9D0E-50B1D244579C}">
      <dgm:prSet phldrT="[Tes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it-IT" sz="2400" b="1" dirty="0">
              <a:latin typeface="Montserrat"/>
            </a:rPr>
            <a:t>FEASR</a:t>
          </a:r>
        </a:p>
      </dgm:t>
    </dgm:pt>
    <dgm:pt modelId="{FD19C158-E15E-4AB2-AD43-022D883E5CA2}" type="parTrans" cxnId="{50FE0C23-84B8-45FF-96A6-2FE09AA67CDF}">
      <dgm:prSet/>
      <dgm:spPr/>
      <dgm:t>
        <a:bodyPr/>
        <a:lstStyle/>
        <a:p>
          <a:endParaRPr lang="it-IT"/>
        </a:p>
      </dgm:t>
    </dgm:pt>
    <dgm:pt modelId="{36F338B7-A382-4CC4-ACF8-41E199F1AEF2}" type="sibTrans" cxnId="{50FE0C23-84B8-45FF-96A6-2FE09AA67CDF}">
      <dgm:prSet/>
      <dgm:spPr/>
      <dgm:t>
        <a:bodyPr/>
        <a:lstStyle/>
        <a:p>
          <a:endParaRPr lang="it-IT"/>
        </a:p>
      </dgm:t>
    </dgm:pt>
    <dgm:pt modelId="{F9ECDE20-8681-4DDA-8426-599F4DEB42F4}">
      <dgm:prSet phldrT="[Tes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it-IT" sz="2400" dirty="0">
              <a:latin typeface="Montserrat"/>
            </a:rPr>
            <a:t>Misure agro-climatico-ambientali ≥ 30%</a:t>
          </a:r>
        </a:p>
      </dgm:t>
    </dgm:pt>
    <dgm:pt modelId="{BE26BC54-8ACB-4C2E-951F-1B0511199AF9}" type="parTrans" cxnId="{35ED50DA-83E5-48EB-81FB-2528D41CFD0B}">
      <dgm:prSet/>
      <dgm:spPr/>
      <dgm:t>
        <a:bodyPr/>
        <a:lstStyle/>
        <a:p>
          <a:endParaRPr lang="it-IT"/>
        </a:p>
      </dgm:t>
    </dgm:pt>
    <dgm:pt modelId="{33562154-9F2C-462A-9959-83044FF8F731}" type="sibTrans" cxnId="{35ED50DA-83E5-48EB-81FB-2528D41CFD0B}">
      <dgm:prSet/>
      <dgm:spPr/>
      <dgm:t>
        <a:bodyPr/>
        <a:lstStyle/>
        <a:p>
          <a:endParaRPr lang="it-IT"/>
        </a:p>
      </dgm:t>
    </dgm:pt>
    <dgm:pt modelId="{2A0E3D22-0F8F-4938-9121-9837914F63F7}">
      <dgm:prSet phldrT="[Testo]" custT="1"/>
      <dgm:spPr>
        <a:solidFill>
          <a:schemeClr val="tx2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it-IT" sz="2400" dirty="0">
              <a:latin typeface="Montserrat"/>
            </a:rPr>
            <a:t> OP1 e OP2 ≥ 85% di cui almeno OP2 ≥ 30%</a:t>
          </a:r>
        </a:p>
      </dgm:t>
    </dgm:pt>
    <dgm:pt modelId="{F77F8AE9-3928-49B2-B70B-7516F0D55A24}" type="sibTrans" cxnId="{862D5670-2D59-41E2-BA60-F34A161E1DB7}">
      <dgm:prSet/>
      <dgm:spPr/>
      <dgm:t>
        <a:bodyPr/>
        <a:lstStyle/>
        <a:p>
          <a:endParaRPr lang="it-IT"/>
        </a:p>
      </dgm:t>
    </dgm:pt>
    <dgm:pt modelId="{E41EAFEC-5119-4091-8182-2C8B88B2FF32}" type="parTrans" cxnId="{862D5670-2D59-41E2-BA60-F34A161E1DB7}">
      <dgm:prSet/>
      <dgm:spPr/>
      <dgm:t>
        <a:bodyPr/>
        <a:lstStyle/>
        <a:p>
          <a:endParaRPr lang="it-IT"/>
        </a:p>
      </dgm:t>
    </dgm:pt>
    <dgm:pt modelId="{0C2D1E9B-3A9D-4AC4-9341-EB5F9269B50A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2400" dirty="0">
              <a:latin typeface="Montserrat"/>
            </a:rPr>
            <a:t>Risorse ‘’adeguate’’ (</a:t>
          </a:r>
          <a:r>
            <a:rPr lang="it-IT" sz="2400" dirty="0">
              <a:solidFill>
                <a:schemeClr val="bg1"/>
              </a:solidFill>
              <a:latin typeface="Montserrat"/>
            </a:rPr>
            <a:t>≥</a:t>
          </a:r>
          <a:r>
            <a:rPr lang="it-IT" sz="2400" dirty="0">
              <a:solidFill>
                <a:schemeClr val="bg1"/>
              </a:solidFill>
              <a:latin typeface="Montserrat"/>
              <a:ea typeface="Calibri" panose="020F0502020204030204" pitchFamily="34" charset="0"/>
            </a:rPr>
            <a:t> 0,25%) </a:t>
          </a:r>
          <a:r>
            <a:rPr lang="it-IT" sz="2400" dirty="0">
              <a:latin typeface="Montserrat"/>
            </a:rPr>
            <a:t>per il rafforzamento della capacità delle parti sociali e delle organizzazioni della società civile, in materia di occupazione, istruzione e inclusione sociale, per lo sviluppo delle capacità/competenze del partenariato</a:t>
          </a:r>
        </a:p>
      </dgm:t>
    </dgm:pt>
    <dgm:pt modelId="{9797CA95-DA31-461A-ADA7-694604F187B2}" type="parTrans" cxnId="{BD98E25A-29AF-4EF5-9AF6-6E19A0694E66}">
      <dgm:prSet/>
      <dgm:spPr/>
      <dgm:t>
        <a:bodyPr/>
        <a:lstStyle/>
        <a:p>
          <a:endParaRPr lang="it-IT"/>
        </a:p>
      </dgm:t>
    </dgm:pt>
    <dgm:pt modelId="{0C8954F6-D45B-4ACD-9DA3-CA951237EAD5}" type="sibTrans" cxnId="{BD98E25A-29AF-4EF5-9AF6-6E19A0694E66}">
      <dgm:prSet/>
      <dgm:spPr/>
      <dgm:t>
        <a:bodyPr/>
        <a:lstStyle/>
        <a:p>
          <a:endParaRPr lang="it-IT"/>
        </a:p>
      </dgm:t>
    </dgm:pt>
    <dgm:pt modelId="{28FD4519-D2B3-48FA-9371-DDEA0620F8C6}">
      <dgm:prSet custT="1"/>
      <dgm:spPr/>
      <dgm:t>
        <a:bodyPr/>
        <a:lstStyle/>
        <a:p>
          <a:r>
            <a:rPr lang="it-IT" sz="2400" dirty="0">
              <a:latin typeface="Montserrat"/>
            </a:rPr>
            <a:t>Interventi di sviluppo locale (LEADER) ≥ 5%</a:t>
          </a:r>
        </a:p>
      </dgm:t>
    </dgm:pt>
    <dgm:pt modelId="{6A35AA92-C4E2-4044-B7FE-6940FB998F40}" type="parTrans" cxnId="{B728E749-4F2E-4DFE-8E20-8AB49CE7C187}">
      <dgm:prSet/>
      <dgm:spPr/>
      <dgm:t>
        <a:bodyPr/>
        <a:lstStyle/>
        <a:p>
          <a:endParaRPr lang="it-IT"/>
        </a:p>
      </dgm:t>
    </dgm:pt>
    <dgm:pt modelId="{50CACEF5-CFB2-4C58-BA3F-51ED7A9EEAD7}" type="sibTrans" cxnId="{B728E749-4F2E-4DFE-8E20-8AB49CE7C187}">
      <dgm:prSet/>
      <dgm:spPr/>
      <dgm:t>
        <a:bodyPr/>
        <a:lstStyle/>
        <a:p>
          <a:endParaRPr lang="it-IT"/>
        </a:p>
      </dgm:t>
    </dgm:pt>
    <dgm:pt modelId="{2A80DBD8-B5F3-4C1C-8241-73142445AF35}">
      <dgm:prSet phldrT="[Testo]" custT="1"/>
      <dgm:spPr>
        <a:solidFill>
          <a:schemeClr val="tx2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it-IT" sz="2400" dirty="0">
              <a:latin typeface="Montserrat"/>
            </a:rPr>
            <a:t> OP5 ≥ 8% (Sviluppo urbano sostenibile)</a:t>
          </a:r>
        </a:p>
      </dgm:t>
    </dgm:pt>
    <dgm:pt modelId="{14D7B4E9-4772-45CE-823D-CC9B069DF536}" type="parTrans" cxnId="{AA553234-83F4-4C35-AFD6-10701F30042F}">
      <dgm:prSet/>
      <dgm:spPr/>
      <dgm:t>
        <a:bodyPr/>
        <a:lstStyle/>
        <a:p>
          <a:endParaRPr lang="it-IT"/>
        </a:p>
      </dgm:t>
    </dgm:pt>
    <dgm:pt modelId="{85E842E4-5B31-4CC5-92D7-78E844760388}" type="sibTrans" cxnId="{AA553234-83F4-4C35-AFD6-10701F30042F}">
      <dgm:prSet/>
      <dgm:spPr/>
      <dgm:t>
        <a:bodyPr/>
        <a:lstStyle/>
        <a:p>
          <a:endParaRPr lang="it-IT"/>
        </a:p>
      </dgm:t>
    </dgm:pt>
    <dgm:pt modelId="{178D2849-897E-48FC-B23D-11137C6DE62F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2400" b="0" dirty="0">
              <a:latin typeface="Montserrat"/>
            </a:rPr>
            <a:t>OP4, Os e1 </a:t>
          </a:r>
          <a:r>
            <a:rPr lang="it-IT" sz="2400" dirty="0">
              <a:solidFill>
                <a:schemeClr val="bg1"/>
              </a:solidFill>
              <a:latin typeface="Montserrat"/>
              <a:ea typeface="Calibri" panose="020F0502020204030204" pitchFamily="34" charset="0"/>
              <a:cs typeface="SimSun" panose="02010600030101010101" pitchFamily="2" charset="-122"/>
            </a:rPr>
            <a:t>e OS e5-e7-e10 </a:t>
          </a:r>
          <a:r>
            <a:rPr lang="it-IT" sz="2400" dirty="0">
              <a:latin typeface="Montserrat"/>
            </a:rPr>
            <a:t>≥ 12,5% (Priorità per i giovani) </a:t>
          </a:r>
          <a:r>
            <a:rPr lang="it-IT" sz="2400" b="0" dirty="0">
              <a:latin typeface="Montserrat"/>
            </a:rPr>
            <a:t> </a:t>
          </a:r>
        </a:p>
      </dgm:t>
    </dgm:pt>
    <dgm:pt modelId="{C2B638B4-1CEF-4FAE-9A0A-FBACCCC7568E}" type="sibTrans" cxnId="{7FDD1EAF-0556-454D-AF9F-AA151DE96DE2}">
      <dgm:prSet/>
      <dgm:spPr/>
      <dgm:t>
        <a:bodyPr/>
        <a:lstStyle/>
        <a:p>
          <a:endParaRPr lang="it-IT"/>
        </a:p>
      </dgm:t>
    </dgm:pt>
    <dgm:pt modelId="{2A8D3759-459E-4251-BDC5-AA66628336FD}" type="parTrans" cxnId="{7FDD1EAF-0556-454D-AF9F-AA151DE96DE2}">
      <dgm:prSet/>
      <dgm:spPr/>
      <dgm:t>
        <a:bodyPr/>
        <a:lstStyle/>
        <a:p>
          <a:endParaRPr lang="it-IT"/>
        </a:p>
      </dgm:t>
    </dgm:pt>
    <dgm:pt modelId="{CCD300ED-1772-445A-B5EE-BC3665FC0622}">
      <dgm:prSet phldrT="[Testo]" custT="1"/>
      <dgm:spPr>
        <a:solidFill>
          <a:srgbClr val="C00000"/>
        </a:solidFill>
      </dgm:spPr>
      <dgm:t>
        <a:bodyPr/>
        <a:lstStyle/>
        <a:p>
          <a:r>
            <a:rPr lang="pt-BR" sz="2400" dirty="0">
              <a:latin typeface="Montserrat"/>
            </a:rPr>
            <a:t>OP4, Os e7-e8-e9-e10-e11 </a:t>
          </a:r>
          <a:r>
            <a:rPr lang="it-IT" sz="2400" dirty="0">
              <a:latin typeface="Montserrat"/>
            </a:rPr>
            <a:t>≥ 25% (Inclusione sociale)</a:t>
          </a:r>
        </a:p>
      </dgm:t>
    </dgm:pt>
    <dgm:pt modelId="{05FB7FD7-BE20-49D7-93FA-5DA47C7E6B45}" type="sibTrans" cxnId="{91573A99-46EB-41BA-B703-6CEA6202D07A}">
      <dgm:prSet/>
      <dgm:spPr/>
      <dgm:t>
        <a:bodyPr/>
        <a:lstStyle/>
        <a:p>
          <a:endParaRPr lang="it-IT"/>
        </a:p>
      </dgm:t>
    </dgm:pt>
    <dgm:pt modelId="{37AAB778-3CCF-4F74-A187-DACB3914F2D4}" type="parTrans" cxnId="{91573A99-46EB-41BA-B703-6CEA6202D07A}">
      <dgm:prSet/>
      <dgm:spPr/>
      <dgm:t>
        <a:bodyPr/>
        <a:lstStyle/>
        <a:p>
          <a:endParaRPr lang="it-IT"/>
        </a:p>
      </dgm:t>
    </dgm:pt>
    <dgm:pt modelId="{C6639E11-8DDC-4A2A-B3C2-67FD8C094AE8}">
      <dgm:prSet phldrT="[Testo]" custT="1"/>
      <dgm:spPr>
        <a:solidFill>
          <a:srgbClr val="C00000"/>
        </a:solidFill>
      </dgm:spPr>
      <dgm:t>
        <a:bodyPr/>
        <a:lstStyle/>
        <a:p>
          <a:r>
            <a:rPr lang="pt-BR" sz="2400" dirty="0">
              <a:latin typeface="Montserrat"/>
            </a:rPr>
            <a:t>OP4, Os e11</a:t>
          </a:r>
          <a:r>
            <a:rPr lang="it-IT" sz="2400" dirty="0">
              <a:latin typeface="Montserrat"/>
            </a:rPr>
            <a:t> ≥ 3% (Deprivazione materiale)</a:t>
          </a:r>
        </a:p>
      </dgm:t>
    </dgm:pt>
    <dgm:pt modelId="{70B09F7F-F25B-4B9E-9440-E7B9EB9790D9}" type="sibTrans" cxnId="{47F5DFE2-6EB9-42FA-9590-7C19770F338A}">
      <dgm:prSet/>
      <dgm:spPr/>
      <dgm:t>
        <a:bodyPr/>
        <a:lstStyle/>
        <a:p>
          <a:endParaRPr lang="it-IT"/>
        </a:p>
      </dgm:t>
    </dgm:pt>
    <dgm:pt modelId="{43CC4DD6-CD56-451B-85B6-225495686F62}" type="parTrans" cxnId="{47F5DFE2-6EB9-42FA-9590-7C19770F338A}">
      <dgm:prSet/>
      <dgm:spPr/>
      <dgm:t>
        <a:bodyPr/>
        <a:lstStyle/>
        <a:p>
          <a:endParaRPr lang="it-IT"/>
        </a:p>
      </dgm:t>
    </dgm:pt>
    <dgm:pt modelId="{52141F3E-E05D-4D9C-B566-65ECB3657460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2400" dirty="0">
              <a:solidFill>
                <a:schemeClr val="bg1"/>
              </a:solidFill>
              <a:latin typeface="Montserrat"/>
              <a:ea typeface="Calibri" panose="020F0502020204030204" pitchFamily="34" charset="0"/>
              <a:cs typeface="SimSun" panose="02010600030101010101" pitchFamily="2" charset="-122"/>
            </a:rPr>
            <a:t>O</a:t>
          </a:r>
          <a:r>
            <a:rPr lang="pt-BR" sz="2400" dirty="0">
              <a:latin typeface="Montserrat"/>
            </a:rPr>
            <a:t>P4, Os</a:t>
          </a:r>
          <a:r>
            <a:rPr lang="it-IT" sz="2400" dirty="0">
              <a:solidFill>
                <a:schemeClr val="bg1"/>
              </a:solidFill>
              <a:latin typeface="Montserrat"/>
              <a:ea typeface="Calibri" panose="020F0502020204030204" pitchFamily="34" charset="0"/>
              <a:cs typeface="SimSun" panose="02010600030101010101" pitchFamily="2" charset="-122"/>
            </a:rPr>
            <a:t> e5 e Os </a:t>
          </a:r>
          <a:r>
            <a:rPr lang="pt-BR" sz="2400" dirty="0">
              <a:solidFill>
                <a:schemeClr val="bg1"/>
              </a:solidFill>
              <a:latin typeface="Montserrat"/>
              <a:ea typeface="Calibri" panose="020F0502020204030204" pitchFamily="34" charset="0"/>
              <a:cs typeface="SimSun" panose="02010600030101010101" pitchFamily="2" charset="-122"/>
            </a:rPr>
            <a:t>e8-e9-e10 </a:t>
          </a:r>
          <a:r>
            <a:rPr lang="it-IT" sz="2400" dirty="0">
              <a:latin typeface="Montserrat"/>
            </a:rPr>
            <a:t>≥ </a:t>
          </a:r>
          <a:r>
            <a:rPr lang="it-IT" sz="2400" dirty="0">
              <a:solidFill>
                <a:schemeClr val="bg1"/>
              </a:solidFill>
              <a:latin typeface="Montserrat"/>
              <a:ea typeface="Calibri" panose="020F0502020204030204" pitchFamily="34" charset="0"/>
            </a:rPr>
            <a:t>5% per azioni a contrasto della povertà infantile </a:t>
          </a:r>
          <a:endParaRPr lang="it-IT" sz="2400" dirty="0">
            <a:solidFill>
              <a:schemeClr val="bg1"/>
            </a:solidFill>
            <a:latin typeface="Montserrat"/>
          </a:endParaRPr>
        </a:p>
      </dgm:t>
    </dgm:pt>
    <dgm:pt modelId="{5EBEA55F-B40E-441F-97CF-5D9374705D30}" type="sibTrans" cxnId="{1FF88681-65FA-44D9-B8D9-45D497EFD864}">
      <dgm:prSet/>
      <dgm:spPr/>
      <dgm:t>
        <a:bodyPr/>
        <a:lstStyle/>
        <a:p>
          <a:endParaRPr lang="it-IT"/>
        </a:p>
      </dgm:t>
    </dgm:pt>
    <dgm:pt modelId="{78F2D203-6A08-4027-992D-077FF6FE95B0}" type="parTrans" cxnId="{1FF88681-65FA-44D9-B8D9-45D497EFD864}">
      <dgm:prSet/>
      <dgm:spPr/>
      <dgm:t>
        <a:bodyPr/>
        <a:lstStyle/>
        <a:p>
          <a:endParaRPr lang="it-IT"/>
        </a:p>
      </dgm:t>
    </dgm:pt>
    <dgm:pt modelId="{C99AFFD0-4DC0-447D-AAC1-9904BA2C2991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2400" dirty="0">
              <a:latin typeface="Montserrat"/>
            </a:rPr>
            <a:t>Importo ‘’adeguato” per affrontare le sfide identificate nei programmi nazionali di riforma, nel semestre europeo nonché nelle raccomandazioni specifiche per Paese </a:t>
          </a:r>
        </a:p>
      </dgm:t>
    </dgm:pt>
    <dgm:pt modelId="{6ED159F1-DCAB-4836-A3A9-46B0B32DB42B}" type="sibTrans" cxnId="{7FA394B4-FE9F-4719-9A74-25ADEDED1193}">
      <dgm:prSet/>
      <dgm:spPr/>
      <dgm:t>
        <a:bodyPr/>
        <a:lstStyle/>
        <a:p>
          <a:endParaRPr lang="it-IT"/>
        </a:p>
      </dgm:t>
    </dgm:pt>
    <dgm:pt modelId="{0954AAFE-287D-4612-B440-2BCA124F51D4}" type="parTrans" cxnId="{7FA394B4-FE9F-4719-9A74-25ADEDED1193}">
      <dgm:prSet/>
      <dgm:spPr/>
      <dgm:t>
        <a:bodyPr/>
        <a:lstStyle/>
        <a:p>
          <a:endParaRPr lang="it-IT"/>
        </a:p>
      </dgm:t>
    </dgm:pt>
    <dgm:pt modelId="{75651964-AD5F-4627-9ABA-64B2E8DACEFB}" type="pres">
      <dgm:prSet presAssocID="{703F8162-BF45-4FB3-860A-ECD4E8E3080E}" presName="linear" presStyleCnt="0">
        <dgm:presLayoutVars>
          <dgm:dir/>
          <dgm:resizeHandles val="exact"/>
        </dgm:presLayoutVars>
      </dgm:prSet>
      <dgm:spPr/>
    </dgm:pt>
    <dgm:pt modelId="{D2E909F5-5E3D-4742-904F-D2BC93378C58}" type="pres">
      <dgm:prSet presAssocID="{ABF8624F-8825-47AE-9350-2BB94F75F0F3}" presName="comp" presStyleCnt="0"/>
      <dgm:spPr/>
    </dgm:pt>
    <dgm:pt modelId="{ACDCFF77-556F-4116-B808-703F17CA8828}" type="pres">
      <dgm:prSet presAssocID="{ABF8624F-8825-47AE-9350-2BB94F75F0F3}" presName="box" presStyleLbl="node1" presStyleIdx="0" presStyleCnt="3" custScaleY="81864"/>
      <dgm:spPr/>
    </dgm:pt>
    <dgm:pt modelId="{7DA38010-4481-4117-AAB1-0EC686793AD5}" type="pres">
      <dgm:prSet presAssocID="{ABF8624F-8825-47AE-9350-2BB94F75F0F3}" presName="img" presStyleLbl="fgImgPlace1" presStyleIdx="0" presStyleCnt="3" custScaleX="47115" custScaleY="887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4986103-A3B9-471D-9372-F0EF82163EB1}" type="pres">
      <dgm:prSet presAssocID="{ABF8624F-8825-47AE-9350-2BB94F75F0F3}" presName="text" presStyleLbl="node1" presStyleIdx="0" presStyleCnt="3">
        <dgm:presLayoutVars>
          <dgm:bulletEnabled val="1"/>
        </dgm:presLayoutVars>
      </dgm:prSet>
      <dgm:spPr/>
    </dgm:pt>
    <dgm:pt modelId="{9B3D7DB6-DDC6-4F5B-8058-30736D97A395}" type="pres">
      <dgm:prSet presAssocID="{547C0A9B-5361-466F-8FFE-79731A8909BA}" presName="spacer" presStyleCnt="0"/>
      <dgm:spPr/>
    </dgm:pt>
    <dgm:pt modelId="{C95871C8-A2F6-4FD0-88CA-DD3720B08475}" type="pres">
      <dgm:prSet presAssocID="{9BF9EC33-D3AF-4068-88A9-71B45E86BF67}" presName="comp" presStyleCnt="0"/>
      <dgm:spPr/>
    </dgm:pt>
    <dgm:pt modelId="{79379AA5-B858-4E52-AC50-722AED89143A}" type="pres">
      <dgm:prSet presAssocID="{9BF9EC33-D3AF-4068-88A9-71B45E86BF67}" presName="box" presStyleLbl="node1" presStyleIdx="1" presStyleCnt="3" custScaleY="197802"/>
      <dgm:spPr/>
    </dgm:pt>
    <dgm:pt modelId="{A2372CB5-8EFE-402C-BAE6-107525376AE7}" type="pres">
      <dgm:prSet presAssocID="{9BF9EC33-D3AF-4068-88A9-71B45E86BF67}" presName="img" presStyleLbl="fgImgPlace1" presStyleIdx="1" presStyleCnt="3" custScaleX="5290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E28FF01-EBA8-47FA-BCBC-E4C770F518FB}" type="pres">
      <dgm:prSet presAssocID="{9BF9EC33-D3AF-4068-88A9-71B45E86BF67}" presName="text" presStyleLbl="node1" presStyleIdx="1" presStyleCnt="3">
        <dgm:presLayoutVars>
          <dgm:bulletEnabled val="1"/>
        </dgm:presLayoutVars>
      </dgm:prSet>
      <dgm:spPr/>
    </dgm:pt>
    <dgm:pt modelId="{C3026C25-30A8-4404-87B2-877518252C56}" type="pres">
      <dgm:prSet presAssocID="{0F461846-5ADC-4BEB-812D-F0164C06AED1}" presName="spacer" presStyleCnt="0"/>
      <dgm:spPr/>
    </dgm:pt>
    <dgm:pt modelId="{0A41F114-EB08-4F2D-9B23-85356CB2C448}" type="pres">
      <dgm:prSet presAssocID="{D807AD49-2633-413F-9D0E-50B1D244579C}" presName="comp" presStyleCnt="0"/>
      <dgm:spPr/>
    </dgm:pt>
    <dgm:pt modelId="{5D07C4F5-B443-4202-9E28-4AC910E0FE3A}" type="pres">
      <dgm:prSet presAssocID="{D807AD49-2633-413F-9D0E-50B1D244579C}" presName="box" presStyleLbl="node1" presStyleIdx="2" presStyleCnt="3" custScaleY="94139"/>
      <dgm:spPr/>
    </dgm:pt>
    <dgm:pt modelId="{FF1F4E51-F261-4650-828D-7583279EF14F}" type="pres">
      <dgm:prSet presAssocID="{D807AD49-2633-413F-9D0E-50B1D244579C}" presName="img" presStyleLbl="fgImgPlace1" presStyleIdx="2" presStyleCnt="3" custScaleX="58990" custScaleY="7122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9E4295B-32BB-4EBA-B9D8-0E54282EEC82}" type="pres">
      <dgm:prSet presAssocID="{D807AD49-2633-413F-9D0E-50B1D244579C}" presName="text" presStyleLbl="node1" presStyleIdx="2" presStyleCnt="3">
        <dgm:presLayoutVars>
          <dgm:bulletEnabled val="1"/>
        </dgm:presLayoutVars>
      </dgm:prSet>
      <dgm:spPr/>
    </dgm:pt>
  </dgm:ptLst>
  <dgm:cxnLst>
    <dgm:cxn modelId="{8E791915-F618-4263-B334-0D46114DA46A}" type="presOf" srcId="{C99AFFD0-4DC0-447D-AAC1-9904BA2C2991}" destId="{79379AA5-B858-4E52-AC50-722AED89143A}" srcOrd="0" destOrd="5" presId="urn:microsoft.com/office/officeart/2005/8/layout/vList4"/>
    <dgm:cxn modelId="{63226D1A-D914-4E59-A369-B7DF608F7AC9}" type="presOf" srcId="{2A0E3D22-0F8F-4938-9121-9837914F63F7}" destId="{94986103-A3B9-471D-9372-F0EF82163EB1}" srcOrd="1" destOrd="1" presId="urn:microsoft.com/office/officeart/2005/8/layout/vList4"/>
    <dgm:cxn modelId="{E5F3281D-6A57-4E10-823E-5A855AF7ED04}" type="presOf" srcId="{9BF9EC33-D3AF-4068-88A9-71B45E86BF67}" destId="{AE28FF01-EBA8-47FA-BCBC-E4C770F518FB}" srcOrd="1" destOrd="0" presId="urn:microsoft.com/office/officeart/2005/8/layout/vList4"/>
    <dgm:cxn modelId="{5AD4DA20-53F9-4A72-B4FA-691340830CFD}" type="presOf" srcId="{C99AFFD0-4DC0-447D-AAC1-9904BA2C2991}" destId="{AE28FF01-EBA8-47FA-BCBC-E4C770F518FB}" srcOrd="1" destOrd="5" presId="urn:microsoft.com/office/officeart/2005/8/layout/vList4"/>
    <dgm:cxn modelId="{F814C521-BBDD-4281-9159-234AB024B899}" type="presOf" srcId="{C6639E11-8DDC-4A2A-B3C2-67FD8C094AE8}" destId="{79379AA5-B858-4E52-AC50-722AED89143A}" srcOrd="0" destOrd="3" presId="urn:microsoft.com/office/officeart/2005/8/layout/vList4"/>
    <dgm:cxn modelId="{50FE0C23-84B8-45FF-96A6-2FE09AA67CDF}" srcId="{703F8162-BF45-4FB3-860A-ECD4E8E3080E}" destId="{D807AD49-2633-413F-9D0E-50B1D244579C}" srcOrd="2" destOrd="0" parTransId="{FD19C158-E15E-4AB2-AD43-022D883E5CA2}" sibTransId="{36F338B7-A382-4CC4-ACF8-41E199F1AEF2}"/>
    <dgm:cxn modelId="{C546DE24-C052-460C-A38B-E6628FAFC435}" type="presOf" srcId="{CCD300ED-1772-445A-B5EE-BC3665FC0622}" destId="{79379AA5-B858-4E52-AC50-722AED89143A}" srcOrd="0" destOrd="2" presId="urn:microsoft.com/office/officeart/2005/8/layout/vList4"/>
    <dgm:cxn modelId="{77BAAE27-073D-4A08-B708-CD0EB519A365}" type="presOf" srcId="{F9ECDE20-8681-4DDA-8426-599F4DEB42F4}" destId="{59E4295B-32BB-4EBA-B9D8-0E54282EEC82}" srcOrd="1" destOrd="1" presId="urn:microsoft.com/office/officeart/2005/8/layout/vList4"/>
    <dgm:cxn modelId="{AA553234-83F4-4C35-AFD6-10701F30042F}" srcId="{ABF8624F-8825-47AE-9350-2BB94F75F0F3}" destId="{2A80DBD8-B5F3-4C1C-8241-73142445AF35}" srcOrd="1" destOrd="0" parTransId="{14D7B4E9-4772-45CE-823D-CC9B069DF536}" sibTransId="{85E842E4-5B31-4CC5-92D7-78E844760388}"/>
    <dgm:cxn modelId="{D40A573D-3188-49E6-BC8B-6764F11ED5B6}" srcId="{703F8162-BF45-4FB3-860A-ECD4E8E3080E}" destId="{ABF8624F-8825-47AE-9350-2BB94F75F0F3}" srcOrd="0" destOrd="0" parTransId="{8C037894-4171-43A5-9732-0AD5F0AD335A}" sibTransId="{547C0A9B-5361-466F-8FFE-79731A8909BA}"/>
    <dgm:cxn modelId="{68332F3F-BC31-4421-A522-54CBB2F7F2E1}" type="presOf" srcId="{0C2D1E9B-3A9D-4AC4-9341-EB5F9269B50A}" destId="{AE28FF01-EBA8-47FA-BCBC-E4C770F518FB}" srcOrd="1" destOrd="6" presId="urn:microsoft.com/office/officeart/2005/8/layout/vList4"/>
    <dgm:cxn modelId="{443AEB44-F7EF-49FC-B1F8-BCFCB4857D62}" type="presOf" srcId="{52141F3E-E05D-4D9C-B566-65ECB3657460}" destId="{79379AA5-B858-4E52-AC50-722AED89143A}" srcOrd="0" destOrd="4" presId="urn:microsoft.com/office/officeart/2005/8/layout/vList4"/>
    <dgm:cxn modelId="{E3A8E468-3EE7-4084-9C11-AA0522B9232D}" type="presOf" srcId="{9BF9EC33-D3AF-4068-88A9-71B45E86BF67}" destId="{79379AA5-B858-4E52-AC50-722AED89143A}" srcOrd="0" destOrd="0" presId="urn:microsoft.com/office/officeart/2005/8/layout/vList4"/>
    <dgm:cxn modelId="{A8A05049-2025-4215-895F-63A8C4AE9AEC}" type="presOf" srcId="{ABF8624F-8825-47AE-9350-2BB94F75F0F3}" destId="{ACDCFF77-556F-4116-B808-703F17CA8828}" srcOrd="0" destOrd="0" presId="urn:microsoft.com/office/officeart/2005/8/layout/vList4"/>
    <dgm:cxn modelId="{B728E749-4F2E-4DFE-8E20-8AB49CE7C187}" srcId="{D807AD49-2633-413F-9D0E-50B1D244579C}" destId="{28FD4519-D2B3-48FA-9371-DDEA0620F8C6}" srcOrd="1" destOrd="0" parTransId="{6A35AA92-C4E2-4044-B7FE-6940FB998F40}" sibTransId="{50CACEF5-CFB2-4C58-BA3F-51ED7A9EEAD7}"/>
    <dgm:cxn modelId="{862D5670-2D59-41E2-BA60-F34A161E1DB7}" srcId="{ABF8624F-8825-47AE-9350-2BB94F75F0F3}" destId="{2A0E3D22-0F8F-4938-9121-9837914F63F7}" srcOrd="0" destOrd="0" parTransId="{E41EAFEC-5119-4091-8182-2C8B88B2FF32}" sibTransId="{F77F8AE9-3928-49B2-B70B-7516F0D55A24}"/>
    <dgm:cxn modelId="{C04CC270-4CF6-43FB-8A47-62F3BACE9B4D}" type="presOf" srcId="{D807AD49-2633-413F-9D0E-50B1D244579C}" destId="{5D07C4F5-B443-4202-9E28-4AC910E0FE3A}" srcOrd="0" destOrd="0" presId="urn:microsoft.com/office/officeart/2005/8/layout/vList4"/>
    <dgm:cxn modelId="{92699174-D7C2-4FED-8BCE-7394A13D20FF}" type="presOf" srcId="{C6639E11-8DDC-4A2A-B3C2-67FD8C094AE8}" destId="{AE28FF01-EBA8-47FA-BCBC-E4C770F518FB}" srcOrd="1" destOrd="3" presId="urn:microsoft.com/office/officeart/2005/8/layout/vList4"/>
    <dgm:cxn modelId="{CFEF3079-A9D4-420A-9A2B-5DEB9E2149AD}" type="presOf" srcId="{52141F3E-E05D-4D9C-B566-65ECB3657460}" destId="{AE28FF01-EBA8-47FA-BCBC-E4C770F518FB}" srcOrd="1" destOrd="4" presId="urn:microsoft.com/office/officeart/2005/8/layout/vList4"/>
    <dgm:cxn modelId="{BD98E25A-29AF-4EF5-9AF6-6E19A0694E66}" srcId="{9BF9EC33-D3AF-4068-88A9-71B45E86BF67}" destId="{0C2D1E9B-3A9D-4AC4-9341-EB5F9269B50A}" srcOrd="5" destOrd="0" parTransId="{9797CA95-DA31-461A-ADA7-694604F187B2}" sibTransId="{0C8954F6-D45B-4ACD-9DA3-CA951237EAD5}"/>
    <dgm:cxn modelId="{23130F7F-AA8C-4F6E-B5FD-9024411297D6}" type="presOf" srcId="{CCD300ED-1772-445A-B5EE-BC3665FC0622}" destId="{AE28FF01-EBA8-47FA-BCBC-E4C770F518FB}" srcOrd="1" destOrd="2" presId="urn:microsoft.com/office/officeart/2005/8/layout/vList4"/>
    <dgm:cxn modelId="{D0183C7F-0C1A-4779-A220-8441482AC86B}" type="presOf" srcId="{F9ECDE20-8681-4DDA-8426-599F4DEB42F4}" destId="{5D07C4F5-B443-4202-9E28-4AC910E0FE3A}" srcOrd="0" destOrd="1" presId="urn:microsoft.com/office/officeart/2005/8/layout/vList4"/>
    <dgm:cxn modelId="{1FF88681-65FA-44D9-B8D9-45D497EFD864}" srcId="{9BF9EC33-D3AF-4068-88A9-71B45E86BF67}" destId="{52141F3E-E05D-4D9C-B566-65ECB3657460}" srcOrd="3" destOrd="0" parTransId="{78F2D203-6A08-4027-992D-077FF6FE95B0}" sibTransId="{5EBEA55F-B40E-441F-97CF-5D9374705D30}"/>
    <dgm:cxn modelId="{F78ADA81-DDC1-41E0-9B64-E4E74AD4AE43}" type="presOf" srcId="{2A80DBD8-B5F3-4C1C-8241-73142445AF35}" destId="{94986103-A3B9-471D-9372-F0EF82163EB1}" srcOrd="1" destOrd="2" presId="urn:microsoft.com/office/officeart/2005/8/layout/vList4"/>
    <dgm:cxn modelId="{67F20D86-F878-4085-BCF0-A589A85464E6}" srcId="{703F8162-BF45-4FB3-860A-ECD4E8E3080E}" destId="{9BF9EC33-D3AF-4068-88A9-71B45E86BF67}" srcOrd="1" destOrd="0" parTransId="{FEF51B5D-DE3C-4768-97BB-D80E44A0A8CD}" sibTransId="{0F461846-5ADC-4BEB-812D-F0164C06AED1}"/>
    <dgm:cxn modelId="{91573A99-46EB-41BA-B703-6CEA6202D07A}" srcId="{9BF9EC33-D3AF-4068-88A9-71B45E86BF67}" destId="{CCD300ED-1772-445A-B5EE-BC3665FC0622}" srcOrd="1" destOrd="0" parTransId="{37AAB778-3CCF-4F74-A187-DACB3914F2D4}" sibTransId="{05FB7FD7-BE20-49D7-93FA-5DA47C7E6B45}"/>
    <dgm:cxn modelId="{18B395AD-3230-4D9A-99C1-DAE3808B41FC}" type="presOf" srcId="{178D2849-897E-48FC-B23D-11137C6DE62F}" destId="{79379AA5-B858-4E52-AC50-722AED89143A}" srcOrd="0" destOrd="1" presId="urn:microsoft.com/office/officeart/2005/8/layout/vList4"/>
    <dgm:cxn modelId="{7FDD1EAF-0556-454D-AF9F-AA151DE96DE2}" srcId="{9BF9EC33-D3AF-4068-88A9-71B45E86BF67}" destId="{178D2849-897E-48FC-B23D-11137C6DE62F}" srcOrd="0" destOrd="0" parTransId="{2A8D3759-459E-4251-BDC5-AA66628336FD}" sibTransId="{C2B638B4-1CEF-4FAE-9A0A-FBACCCC7568E}"/>
    <dgm:cxn modelId="{7FA394B4-FE9F-4719-9A74-25ADEDED1193}" srcId="{9BF9EC33-D3AF-4068-88A9-71B45E86BF67}" destId="{C99AFFD0-4DC0-447D-AAC1-9904BA2C2991}" srcOrd="4" destOrd="0" parTransId="{0954AAFE-287D-4612-B440-2BCA124F51D4}" sibTransId="{6ED159F1-DCAB-4836-A3A9-46B0B32DB42B}"/>
    <dgm:cxn modelId="{F0DAACBE-C316-4AFF-966F-2E9D9024550E}" type="presOf" srcId="{28FD4519-D2B3-48FA-9371-DDEA0620F8C6}" destId="{59E4295B-32BB-4EBA-B9D8-0E54282EEC82}" srcOrd="1" destOrd="2" presId="urn:microsoft.com/office/officeart/2005/8/layout/vList4"/>
    <dgm:cxn modelId="{23A353D3-ED67-4837-AED1-694FDBE9A241}" type="presOf" srcId="{0C2D1E9B-3A9D-4AC4-9341-EB5F9269B50A}" destId="{79379AA5-B858-4E52-AC50-722AED89143A}" srcOrd="0" destOrd="6" presId="urn:microsoft.com/office/officeart/2005/8/layout/vList4"/>
    <dgm:cxn modelId="{29590AD9-E6AF-4689-BDD7-FC988A49B046}" type="presOf" srcId="{2A80DBD8-B5F3-4C1C-8241-73142445AF35}" destId="{ACDCFF77-556F-4116-B808-703F17CA8828}" srcOrd="0" destOrd="2" presId="urn:microsoft.com/office/officeart/2005/8/layout/vList4"/>
    <dgm:cxn modelId="{35ED50DA-83E5-48EB-81FB-2528D41CFD0B}" srcId="{D807AD49-2633-413F-9D0E-50B1D244579C}" destId="{F9ECDE20-8681-4DDA-8426-599F4DEB42F4}" srcOrd="0" destOrd="0" parTransId="{BE26BC54-8ACB-4C2E-951F-1B0511199AF9}" sibTransId="{33562154-9F2C-462A-9959-83044FF8F731}"/>
    <dgm:cxn modelId="{47F5DFE2-6EB9-42FA-9590-7C19770F338A}" srcId="{9BF9EC33-D3AF-4068-88A9-71B45E86BF67}" destId="{C6639E11-8DDC-4A2A-B3C2-67FD8C094AE8}" srcOrd="2" destOrd="0" parTransId="{43CC4DD6-CD56-451B-85B6-225495686F62}" sibTransId="{70B09F7F-F25B-4B9E-9440-E7B9EB9790D9}"/>
    <dgm:cxn modelId="{A85D01EB-9579-407D-982D-7327334E20FC}" type="presOf" srcId="{28FD4519-D2B3-48FA-9371-DDEA0620F8C6}" destId="{5D07C4F5-B443-4202-9E28-4AC910E0FE3A}" srcOrd="0" destOrd="2" presId="urn:microsoft.com/office/officeart/2005/8/layout/vList4"/>
    <dgm:cxn modelId="{40A40AEC-AD4A-4A25-B0D2-3BD4882F92BA}" type="presOf" srcId="{703F8162-BF45-4FB3-860A-ECD4E8E3080E}" destId="{75651964-AD5F-4627-9ABA-64B2E8DACEFB}" srcOrd="0" destOrd="0" presId="urn:microsoft.com/office/officeart/2005/8/layout/vList4"/>
    <dgm:cxn modelId="{8C93FEEC-FD0D-4A88-9F87-F02C9FDB2910}" type="presOf" srcId="{178D2849-897E-48FC-B23D-11137C6DE62F}" destId="{AE28FF01-EBA8-47FA-BCBC-E4C770F518FB}" srcOrd="1" destOrd="1" presId="urn:microsoft.com/office/officeart/2005/8/layout/vList4"/>
    <dgm:cxn modelId="{3B911CF1-18D7-4236-8903-5E6C6CE1A240}" type="presOf" srcId="{2A0E3D22-0F8F-4938-9121-9837914F63F7}" destId="{ACDCFF77-556F-4116-B808-703F17CA8828}" srcOrd="0" destOrd="1" presId="urn:microsoft.com/office/officeart/2005/8/layout/vList4"/>
    <dgm:cxn modelId="{609D9AF8-4684-4A72-8F24-9625FFDD3C20}" type="presOf" srcId="{ABF8624F-8825-47AE-9350-2BB94F75F0F3}" destId="{94986103-A3B9-471D-9372-F0EF82163EB1}" srcOrd="1" destOrd="0" presId="urn:microsoft.com/office/officeart/2005/8/layout/vList4"/>
    <dgm:cxn modelId="{0F8816FE-F369-4873-9788-D4B412854319}" type="presOf" srcId="{D807AD49-2633-413F-9D0E-50B1D244579C}" destId="{59E4295B-32BB-4EBA-B9D8-0E54282EEC82}" srcOrd="1" destOrd="0" presId="urn:microsoft.com/office/officeart/2005/8/layout/vList4"/>
    <dgm:cxn modelId="{9D70B823-8128-433B-B947-42F1131B60C4}" type="presParOf" srcId="{75651964-AD5F-4627-9ABA-64B2E8DACEFB}" destId="{D2E909F5-5E3D-4742-904F-D2BC93378C58}" srcOrd="0" destOrd="0" presId="urn:microsoft.com/office/officeart/2005/8/layout/vList4"/>
    <dgm:cxn modelId="{F84AC2B2-EBA7-408E-824B-5A7CC76D3DE2}" type="presParOf" srcId="{D2E909F5-5E3D-4742-904F-D2BC93378C58}" destId="{ACDCFF77-556F-4116-B808-703F17CA8828}" srcOrd="0" destOrd="0" presId="urn:microsoft.com/office/officeart/2005/8/layout/vList4"/>
    <dgm:cxn modelId="{D37F7E36-51E4-4090-AAEC-42F4C7299EA1}" type="presParOf" srcId="{D2E909F5-5E3D-4742-904F-D2BC93378C58}" destId="{7DA38010-4481-4117-AAB1-0EC686793AD5}" srcOrd="1" destOrd="0" presId="urn:microsoft.com/office/officeart/2005/8/layout/vList4"/>
    <dgm:cxn modelId="{D6879D29-9FD6-46A4-89B7-F93FE1D54481}" type="presParOf" srcId="{D2E909F5-5E3D-4742-904F-D2BC93378C58}" destId="{94986103-A3B9-471D-9372-F0EF82163EB1}" srcOrd="2" destOrd="0" presId="urn:microsoft.com/office/officeart/2005/8/layout/vList4"/>
    <dgm:cxn modelId="{8B611008-7938-4207-AC23-4029A0D3A17B}" type="presParOf" srcId="{75651964-AD5F-4627-9ABA-64B2E8DACEFB}" destId="{9B3D7DB6-DDC6-4F5B-8058-30736D97A395}" srcOrd="1" destOrd="0" presId="urn:microsoft.com/office/officeart/2005/8/layout/vList4"/>
    <dgm:cxn modelId="{346CFB26-9A0F-4DBC-A09A-4913EABC194B}" type="presParOf" srcId="{75651964-AD5F-4627-9ABA-64B2E8DACEFB}" destId="{C95871C8-A2F6-4FD0-88CA-DD3720B08475}" srcOrd="2" destOrd="0" presId="urn:microsoft.com/office/officeart/2005/8/layout/vList4"/>
    <dgm:cxn modelId="{F4C63099-E48F-4674-9ECA-700674BA1585}" type="presParOf" srcId="{C95871C8-A2F6-4FD0-88CA-DD3720B08475}" destId="{79379AA5-B858-4E52-AC50-722AED89143A}" srcOrd="0" destOrd="0" presId="urn:microsoft.com/office/officeart/2005/8/layout/vList4"/>
    <dgm:cxn modelId="{8335AF50-84F8-4CDB-9105-DFF6B8C2B66B}" type="presParOf" srcId="{C95871C8-A2F6-4FD0-88CA-DD3720B08475}" destId="{A2372CB5-8EFE-402C-BAE6-107525376AE7}" srcOrd="1" destOrd="0" presId="urn:microsoft.com/office/officeart/2005/8/layout/vList4"/>
    <dgm:cxn modelId="{D273DD21-3BBB-407F-BE09-27B3DA34391F}" type="presParOf" srcId="{C95871C8-A2F6-4FD0-88CA-DD3720B08475}" destId="{AE28FF01-EBA8-47FA-BCBC-E4C770F518FB}" srcOrd="2" destOrd="0" presId="urn:microsoft.com/office/officeart/2005/8/layout/vList4"/>
    <dgm:cxn modelId="{CD786878-7C10-46D8-B239-CA80D4599FCB}" type="presParOf" srcId="{75651964-AD5F-4627-9ABA-64B2E8DACEFB}" destId="{C3026C25-30A8-4404-87B2-877518252C56}" srcOrd="3" destOrd="0" presId="urn:microsoft.com/office/officeart/2005/8/layout/vList4"/>
    <dgm:cxn modelId="{F519ABCD-992A-4E69-BE8C-819000EE5C93}" type="presParOf" srcId="{75651964-AD5F-4627-9ABA-64B2E8DACEFB}" destId="{0A41F114-EB08-4F2D-9B23-85356CB2C448}" srcOrd="4" destOrd="0" presId="urn:microsoft.com/office/officeart/2005/8/layout/vList4"/>
    <dgm:cxn modelId="{E77C39BC-4A1E-4212-86F2-11C03A79A42E}" type="presParOf" srcId="{0A41F114-EB08-4F2D-9B23-85356CB2C448}" destId="{5D07C4F5-B443-4202-9E28-4AC910E0FE3A}" srcOrd="0" destOrd="0" presId="urn:microsoft.com/office/officeart/2005/8/layout/vList4"/>
    <dgm:cxn modelId="{FE751100-6DED-4192-A521-7332EDDF125F}" type="presParOf" srcId="{0A41F114-EB08-4F2D-9B23-85356CB2C448}" destId="{FF1F4E51-F261-4650-828D-7583279EF14F}" srcOrd="1" destOrd="0" presId="urn:microsoft.com/office/officeart/2005/8/layout/vList4"/>
    <dgm:cxn modelId="{DB8E13AC-FD7E-4095-81E5-C65CC6FF7A1A}" type="presParOf" srcId="{0A41F114-EB08-4F2D-9B23-85356CB2C448}" destId="{59E4295B-32BB-4EBA-B9D8-0E54282EEC8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D1770-E5C8-4847-92FF-0E5AC80AEEC3}">
      <dsp:nvSpPr>
        <dsp:cNvPr id="0" name=""/>
        <dsp:cNvSpPr/>
      </dsp:nvSpPr>
      <dsp:spPr>
        <a:xfrm>
          <a:off x="61187" y="866397"/>
          <a:ext cx="2656840" cy="1328420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OG 1- </a:t>
          </a:r>
          <a:r>
            <a:rPr lang="it-IT" sz="2500" kern="1200" dirty="0">
              <a:solidFill>
                <a:schemeClr val="bg1"/>
              </a:solidFill>
            </a:rPr>
            <a:t>Reddito </a:t>
          </a:r>
          <a:r>
            <a:rPr lang="it-IT" sz="2500" kern="1200">
              <a:solidFill>
                <a:schemeClr val="bg1"/>
              </a:solidFill>
            </a:rPr>
            <a:t>e competitività</a:t>
          </a:r>
          <a:endParaRPr lang="it-IT" sz="2500" kern="1200" dirty="0">
            <a:solidFill>
              <a:schemeClr val="bg1"/>
            </a:solidFill>
          </a:endParaRPr>
        </a:p>
      </dsp:txBody>
      <dsp:txXfrm>
        <a:off x="100095" y="905305"/>
        <a:ext cx="2579024" cy="1250604"/>
      </dsp:txXfrm>
    </dsp:sp>
    <dsp:sp modelId="{8E86C7D1-E31A-441A-880D-4BC639470752}">
      <dsp:nvSpPr>
        <dsp:cNvPr id="0" name=""/>
        <dsp:cNvSpPr/>
      </dsp:nvSpPr>
      <dsp:spPr>
        <a:xfrm>
          <a:off x="326871" y="2194817"/>
          <a:ext cx="206808" cy="996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6315"/>
              </a:lnTo>
              <a:lnTo>
                <a:pt x="206808" y="99631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6706D-7AAC-4332-9E93-1CD14197AD5B}">
      <dsp:nvSpPr>
        <dsp:cNvPr id="0" name=""/>
        <dsp:cNvSpPr/>
      </dsp:nvSpPr>
      <dsp:spPr>
        <a:xfrm>
          <a:off x="533679" y="2526922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b="1" kern="1200" dirty="0"/>
        </a:p>
      </dsp:txBody>
      <dsp:txXfrm>
        <a:off x="572534" y="2565777"/>
        <a:ext cx="1248903" cy="1250710"/>
      </dsp:txXfrm>
    </dsp:sp>
    <dsp:sp modelId="{92839D55-C00F-46E0-B9AE-F9D85DA75501}">
      <dsp:nvSpPr>
        <dsp:cNvPr id="0" name=""/>
        <dsp:cNvSpPr/>
      </dsp:nvSpPr>
      <dsp:spPr>
        <a:xfrm>
          <a:off x="326871" y="2194817"/>
          <a:ext cx="187190" cy="2656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6840"/>
              </a:lnTo>
              <a:lnTo>
                <a:pt x="187190" y="265684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D3467-944D-44C3-AF9B-6DA29735E667}">
      <dsp:nvSpPr>
        <dsp:cNvPr id="0" name=""/>
        <dsp:cNvSpPr/>
      </dsp:nvSpPr>
      <dsp:spPr>
        <a:xfrm>
          <a:off x="514061" y="4187448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552916" y="4226303"/>
        <a:ext cx="1248903" cy="1250710"/>
      </dsp:txXfrm>
    </dsp:sp>
    <dsp:sp modelId="{CB8219C0-6DDF-400C-BFA3-D307481A1D35}">
      <dsp:nvSpPr>
        <dsp:cNvPr id="0" name=""/>
        <dsp:cNvSpPr/>
      </dsp:nvSpPr>
      <dsp:spPr>
        <a:xfrm>
          <a:off x="326871" y="2194817"/>
          <a:ext cx="206808" cy="4317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7366"/>
              </a:lnTo>
              <a:lnTo>
                <a:pt x="206808" y="431736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2EAE0-0484-44F8-9C4F-28B6F7037867}">
      <dsp:nvSpPr>
        <dsp:cNvPr id="0" name=""/>
        <dsp:cNvSpPr/>
      </dsp:nvSpPr>
      <dsp:spPr>
        <a:xfrm>
          <a:off x="533679" y="5847974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572534" y="5886829"/>
        <a:ext cx="1248903" cy="1250710"/>
      </dsp:txXfrm>
    </dsp:sp>
    <dsp:sp modelId="{35F159B2-070D-4BFE-A2C9-D7103FA44E46}">
      <dsp:nvSpPr>
        <dsp:cNvPr id="0" name=""/>
        <dsp:cNvSpPr/>
      </dsp:nvSpPr>
      <dsp:spPr>
        <a:xfrm>
          <a:off x="3323362" y="866397"/>
          <a:ext cx="2656840" cy="132842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OG 2 - Ambiente e clima</a:t>
          </a:r>
        </a:p>
      </dsp:txBody>
      <dsp:txXfrm>
        <a:off x="3362270" y="905305"/>
        <a:ext cx="2579024" cy="1250604"/>
      </dsp:txXfrm>
    </dsp:sp>
    <dsp:sp modelId="{16D47D7D-4C96-4DF2-BC93-D2EA0AC9EDC5}">
      <dsp:nvSpPr>
        <dsp:cNvPr id="0" name=""/>
        <dsp:cNvSpPr/>
      </dsp:nvSpPr>
      <dsp:spPr>
        <a:xfrm>
          <a:off x="3589046" y="2194817"/>
          <a:ext cx="265684" cy="996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6315"/>
              </a:lnTo>
              <a:lnTo>
                <a:pt x="265684" y="99631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AE200-842B-4011-B5A1-17710C35AC44}">
      <dsp:nvSpPr>
        <dsp:cNvPr id="0" name=""/>
        <dsp:cNvSpPr/>
      </dsp:nvSpPr>
      <dsp:spPr>
        <a:xfrm>
          <a:off x="3854731" y="2526922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hueOff val="4218849"/>
              <a:satOff val="-6330"/>
              <a:lumOff val="-1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3893586" y="2565777"/>
        <a:ext cx="1248903" cy="1250710"/>
      </dsp:txXfrm>
    </dsp:sp>
    <dsp:sp modelId="{03F919FF-104D-4818-BDCD-BDF5A6E70B62}">
      <dsp:nvSpPr>
        <dsp:cNvPr id="0" name=""/>
        <dsp:cNvSpPr/>
      </dsp:nvSpPr>
      <dsp:spPr>
        <a:xfrm>
          <a:off x="3589046" y="2194817"/>
          <a:ext cx="265684" cy="2656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6840"/>
              </a:lnTo>
              <a:lnTo>
                <a:pt x="265684" y="265684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E61F9-BC28-4FBB-991F-79C760666AF2}">
      <dsp:nvSpPr>
        <dsp:cNvPr id="0" name=""/>
        <dsp:cNvSpPr/>
      </dsp:nvSpPr>
      <dsp:spPr>
        <a:xfrm>
          <a:off x="3854731" y="4187448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3893586" y="4226303"/>
        <a:ext cx="1248903" cy="1250710"/>
      </dsp:txXfrm>
    </dsp:sp>
    <dsp:sp modelId="{BBF551FC-970A-45B0-927A-F78A10B177DF}">
      <dsp:nvSpPr>
        <dsp:cNvPr id="0" name=""/>
        <dsp:cNvSpPr/>
      </dsp:nvSpPr>
      <dsp:spPr>
        <a:xfrm>
          <a:off x="3589046" y="2194817"/>
          <a:ext cx="265684" cy="4317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7366"/>
              </a:lnTo>
              <a:lnTo>
                <a:pt x="265684" y="431736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434BF-8C27-4AE5-A6EA-3FFA23C9EEB3}">
      <dsp:nvSpPr>
        <dsp:cNvPr id="0" name=""/>
        <dsp:cNvSpPr/>
      </dsp:nvSpPr>
      <dsp:spPr>
        <a:xfrm>
          <a:off x="3854731" y="5847974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3">
              <a:hueOff val="7031415"/>
              <a:satOff val="-10550"/>
              <a:lumOff val="-17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3893586" y="5886829"/>
        <a:ext cx="1248903" cy="1250710"/>
      </dsp:txXfrm>
    </dsp:sp>
    <dsp:sp modelId="{98645950-21C4-4675-B806-13F5AE45DF64}">
      <dsp:nvSpPr>
        <dsp:cNvPr id="0" name=""/>
        <dsp:cNvSpPr/>
      </dsp:nvSpPr>
      <dsp:spPr>
        <a:xfrm>
          <a:off x="6644414" y="866397"/>
          <a:ext cx="2656840" cy="1328420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OG 3 - Sviluppo socioeconomico aree rurali</a:t>
          </a:r>
        </a:p>
      </dsp:txBody>
      <dsp:txXfrm>
        <a:off x="6683322" y="905305"/>
        <a:ext cx="2579024" cy="1250604"/>
      </dsp:txXfrm>
    </dsp:sp>
    <dsp:sp modelId="{B18483C8-7EBE-4F3E-AE46-69AC5E06C168}">
      <dsp:nvSpPr>
        <dsp:cNvPr id="0" name=""/>
        <dsp:cNvSpPr/>
      </dsp:nvSpPr>
      <dsp:spPr>
        <a:xfrm>
          <a:off x="6910098" y="2194817"/>
          <a:ext cx="332211" cy="958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8295"/>
              </a:lnTo>
              <a:lnTo>
                <a:pt x="332211" y="95829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80B26-785C-4C11-BAB2-C02EB9F1C7A4}">
      <dsp:nvSpPr>
        <dsp:cNvPr id="0" name=""/>
        <dsp:cNvSpPr/>
      </dsp:nvSpPr>
      <dsp:spPr>
        <a:xfrm>
          <a:off x="7242309" y="2488903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7281164" y="2527758"/>
        <a:ext cx="1248903" cy="1250710"/>
      </dsp:txXfrm>
    </dsp:sp>
    <dsp:sp modelId="{32714CE9-2CC1-4E44-B68C-DC4483BD7BD5}">
      <dsp:nvSpPr>
        <dsp:cNvPr id="0" name=""/>
        <dsp:cNvSpPr/>
      </dsp:nvSpPr>
      <dsp:spPr>
        <a:xfrm>
          <a:off x="6910098" y="2194817"/>
          <a:ext cx="265684" cy="2656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6840"/>
              </a:lnTo>
              <a:lnTo>
                <a:pt x="265684" y="265684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20CDF-CE77-4B7E-97E6-917DF818552F}">
      <dsp:nvSpPr>
        <dsp:cNvPr id="0" name=""/>
        <dsp:cNvSpPr/>
      </dsp:nvSpPr>
      <dsp:spPr>
        <a:xfrm>
          <a:off x="7175782" y="4187448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accent3">
              <a:hueOff val="9843981"/>
              <a:satOff val="-14770"/>
              <a:lumOff val="-2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7214637" y="4226303"/>
        <a:ext cx="1248903" cy="1250710"/>
      </dsp:txXfrm>
    </dsp:sp>
    <dsp:sp modelId="{A41BD3C4-7F13-4B5B-A593-2131FFE1C44C}">
      <dsp:nvSpPr>
        <dsp:cNvPr id="0" name=""/>
        <dsp:cNvSpPr/>
      </dsp:nvSpPr>
      <dsp:spPr>
        <a:xfrm>
          <a:off x="6910098" y="2194817"/>
          <a:ext cx="265684" cy="4317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17366"/>
              </a:lnTo>
              <a:lnTo>
                <a:pt x="265684" y="431736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FB18E-1B16-4C4E-B8F2-C6CB44B303B6}">
      <dsp:nvSpPr>
        <dsp:cNvPr id="0" name=""/>
        <dsp:cNvSpPr/>
      </dsp:nvSpPr>
      <dsp:spPr>
        <a:xfrm>
          <a:off x="7175782" y="5847974"/>
          <a:ext cx="1326613" cy="13284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7214637" y="5886829"/>
        <a:ext cx="1248903" cy="1250710"/>
      </dsp:txXfrm>
    </dsp:sp>
    <dsp:sp modelId="{65751502-8BAC-4AFD-B851-B93B164729F7}">
      <dsp:nvSpPr>
        <dsp:cNvPr id="0" name=""/>
        <dsp:cNvSpPr/>
      </dsp:nvSpPr>
      <dsp:spPr>
        <a:xfrm>
          <a:off x="9965465" y="866397"/>
          <a:ext cx="2656840" cy="1328420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OG trasversale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solidFill>
                <a:schemeClr val="bg1"/>
              </a:solidFill>
            </a:rPr>
            <a:t>Conoscenza e innovazione:</a:t>
          </a:r>
        </a:p>
      </dsp:txBody>
      <dsp:txXfrm>
        <a:off x="10004373" y="905305"/>
        <a:ext cx="2579024" cy="12506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CFF77-556F-4116-B808-703F17CA8828}">
      <dsp:nvSpPr>
        <dsp:cNvPr id="0" name=""/>
        <dsp:cNvSpPr/>
      </dsp:nvSpPr>
      <dsp:spPr>
        <a:xfrm>
          <a:off x="0" y="0"/>
          <a:ext cx="17864370" cy="1589557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Montserrat"/>
            </a:rPr>
            <a:t>FESR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it-IT" sz="2400" kern="1200" dirty="0">
              <a:latin typeface="Montserrat"/>
            </a:rPr>
            <a:t> OP1 e OP2 ≥ 85% di cui almeno OP2 ≥ 30%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it-IT" sz="2400" kern="1200" dirty="0">
              <a:latin typeface="Montserrat"/>
            </a:rPr>
            <a:t> OP5 ≥ 8% (Sviluppo urbano sostenibile)</a:t>
          </a:r>
        </a:p>
      </dsp:txBody>
      <dsp:txXfrm>
        <a:off x="3767044" y="0"/>
        <a:ext cx="14097325" cy="1589557"/>
      </dsp:txXfrm>
    </dsp:sp>
    <dsp:sp modelId="{7DA38010-4481-4117-AAB1-0EC686793AD5}">
      <dsp:nvSpPr>
        <dsp:cNvPr id="0" name=""/>
        <dsp:cNvSpPr/>
      </dsp:nvSpPr>
      <dsp:spPr>
        <a:xfrm>
          <a:off x="1138927" y="105419"/>
          <a:ext cx="1683359" cy="13787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79AA5-B858-4E52-AC50-722AED89143A}">
      <dsp:nvSpPr>
        <dsp:cNvPr id="0" name=""/>
        <dsp:cNvSpPr/>
      </dsp:nvSpPr>
      <dsp:spPr>
        <a:xfrm>
          <a:off x="0" y="1783728"/>
          <a:ext cx="17864370" cy="3840732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>
              <a:latin typeface="Montserrat"/>
            </a:rPr>
            <a:t>FSE+</a:t>
          </a:r>
          <a:endParaRPr lang="it-IT" sz="2400" b="1" kern="1200" dirty="0">
            <a:latin typeface="Montserra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latin typeface="Montserrat"/>
            </a:rPr>
            <a:t>OP4, Os e1 </a:t>
          </a:r>
          <a:r>
            <a:rPr lang="it-IT" sz="2400" kern="1200" dirty="0">
              <a:solidFill>
                <a:schemeClr val="bg1"/>
              </a:solidFill>
              <a:latin typeface="Montserrat"/>
              <a:ea typeface="Calibri" panose="020F0502020204030204" pitchFamily="34" charset="0"/>
              <a:cs typeface="SimSun" panose="02010600030101010101" pitchFamily="2" charset="-122"/>
            </a:rPr>
            <a:t>e OS e5-e7-e10 </a:t>
          </a:r>
          <a:r>
            <a:rPr lang="it-IT" sz="2400" kern="1200" dirty="0">
              <a:latin typeface="Montserrat"/>
            </a:rPr>
            <a:t>≥ 12,5% (Priorità per i giovani) </a:t>
          </a:r>
          <a:r>
            <a:rPr lang="it-IT" sz="2400" b="0" kern="1200" dirty="0">
              <a:latin typeface="Montserrat"/>
            </a:rPr>
            <a:t>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Montserrat"/>
            </a:rPr>
            <a:t>OP4, Os e7-e8-e9-e10-e11 </a:t>
          </a:r>
          <a:r>
            <a:rPr lang="it-IT" sz="2400" kern="1200" dirty="0">
              <a:latin typeface="Montserrat"/>
            </a:rPr>
            <a:t>≥ 25% (Inclusione sociale)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Montserrat"/>
            </a:rPr>
            <a:t>OP4, Os e11</a:t>
          </a:r>
          <a:r>
            <a:rPr lang="it-IT" sz="2400" kern="1200" dirty="0">
              <a:latin typeface="Montserrat"/>
            </a:rPr>
            <a:t> ≥ 3% (Deprivazione materiale)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 dirty="0">
              <a:solidFill>
                <a:schemeClr val="bg1"/>
              </a:solidFill>
              <a:latin typeface="Montserrat"/>
              <a:ea typeface="Calibri" panose="020F0502020204030204" pitchFamily="34" charset="0"/>
              <a:cs typeface="SimSun" panose="02010600030101010101" pitchFamily="2" charset="-122"/>
            </a:rPr>
            <a:t>O</a:t>
          </a:r>
          <a:r>
            <a:rPr lang="pt-BR" sz="2400" kern="1200" dirty="0">
              <a:latin typeface="Montserrat"/>
            </a:rPr>
            <a:t>P4, Os</a:t>
          </a:r>
          <a:r>
            <a:rPr lang="it-IT" sz="2400" kern="1200" dirty="0">
              <a:solidFill>
                <a:schemeClr val="bg1"/>
              </a:solidFill>
              <a:latin typeface="Montserrat"/>
              <a:ea typeface="Calibri" panose="020F0502020204030204" pitchFamily="34" charset="0"/>
              <a:cs typeface="SimSun" panose="02010600030101010101" pitchFamily="2" charset="-122"/>
            </a:rPr>
            <a:t> e5 e Os </a:t>
          </a:r>
          <a:r>
            <a:rPr lang="pt-BR" sz="2400" kern="1200" dirty="0">
              <a:solidFill>
                <a:schemeClr val="bg1"/>
              </a:solidFill>
              <a:latin typeface="Montserrat"/>
              <a:ea typeface="Calibri" panose="020F0502020204030204" pitchFamily="34" charset="0"/>
              <a:cs typeface="SimSun" panose="02010600030101010101" pitchFamily="2" charset="-122"/>
            </a:rPr>
            <a:t>e8-e9-e10 </a:t>
          </a:r>
          <a:r>
            <a:rPr lang="it-IT" sz="2400" kern="1200" dirty="0">
              <a:latin typeface="Montserrat"/>
            </a:rPr>
            <a:t>≥ </a:t>
          </a:r>
          <a:r>
            <a:rPr lang="it-IT" sz="2400" kern="1200" dirty="0">
              <a:solidFill>
                <a:schemeClr val="bg1"/>
              </a:solidFill>
              <a:latin typeface="Montserrat"/>
              <a:ea typeface="Calibri" panose="020F0502020204030204" pitchFamily="34" charset="0"/>
            </a:rPr>
            <a:t>5% per azioni a contrasto della povertà infantile </a:t>
          </a:r>
          <a:endParaRPr lang="it-IT" sz="2400" kern="1200" dirty="0">
            <a:solidFill>
              <a:schemeClr val="bg1"/>
            </a:solidFill>
            <a:latin typeface="Montserra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 dirty="0">
              <a:latin typeface="Montserrat"/>
            </a:rPr>
            <a:t>Importo ‘’adeguato” per affrontare le sfide identificate nei programmi nazionali di riforma, nel semestre europeo nonché nelle raccomandazioni specifiche per Paese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 dirty="0">
              <a:latin typeface="Montserrat"/>
            </a:rPr>
            <a:t>Risorse ‘’adeguate’’ (</a:t>
          </a:r>
          <a:r>
            <a:rPr lang="it-IT" sz="2400" kern="1200" dirty="0">
              <a:solidFill>
                <a:schemeClr val="bg1"/>
              </a:solidFill>
              <a:latin typeface="Montserrat"/>
            </a:rPr>
            <a:t>≥</a:t>
          </a:r>
          <a:r>
            <a:rPr lang="it-IT" sz="2400" kern="1200" dirty="0">
              <a:solidFill>
                <a:schemeClr val="bg1"/>
              </a:solidFill>
              <a:latin typeface="Montserrat"/>
              <a:ea typeface="Calibri" panose="020F0502020204030204" pitchFamily="34" charset="0"/>
            </a:rPr>
            <a:t> 0,25%) </a:t>
          </a:r>
          <a:r>
            <a:rPr lang="it-IT" sz="2400" kern="1200" dirty="0">
              <a:latin typeface="Montserrat"/>
            </a:rPr>
            <a:t>per il rafforzamento della capacità delle parti sociali e delle organizzazioni della società civile, in materia di occupazione, istruzione e inclusione sociale, per lo sviluppo delle capacità/competenze del partenariato</a:t>
          </a:r>
        </a:p>
      </dsp:txBody>
      <dsp:txXfrm>
        <a:off x="3767044" y="1783728"/>
        <a:ext cx="14097325" cy="3840732"/>
      </dsp:txXfrm>
    </dsp:sp>
    <dsp:sp modelId="{A2372CB5-8EFE-402C-BAE6-107525376AE7}">
      <dsp:nvSpPr>
        <dsp:cNvPr id="0" name=""/>
        <dsp:cNvSpPr/>
      </dsp:nvSpPr>
      <dsp:spPr>
        <a:xfrm>
          <a:off x="1035457" y="2927412"/>
          <a:ext cx="1890300" cy="15533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7C4F5-B443-4202-9E28-4AC910E0FE3A}">
      <dsp:nvSpPr>
        <dsp:cNvPr id="0" name=""/>
        <dsp:cNvSpPr/>
      </dsp:nvSpPr>
      <dsp:spPr>
        <a:xfrm>
          <a:off x="0" y="5818631"/>
          <a:ext cx="17864370" cy="182790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Montserrat"/>
            </a:rPr>
            <a:t>FEASR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 dirty="0">
              <a:latin typeface="Montserrat"/>
            </a:rPr>
            <a:t>Misure agro-climatico-ambientali ≥ 30%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 dirty="0">
              <a:latin typeface="Montserrat"/>
            </a:rPr>
            <a:t>Interventi di sviluppo locale (LEADER) ≥ 5%</a:t>
          </a:r>
        </a:p>
      </dsp:txBody>
      <dsp:txXfrm>
        <a:off x="3767044" y="5818631"/>
        <a:ext cx="14097325" cy="1827902"/>
      </dsp:txXfrm>
    </dsp:sp>
    <dsp:sp modelId="{FF1F4E51-F261-4650-828D-7583279EF14F}">
      <dsp:nvSpPr>
        <dsp:cNvPr id="0" name=""/>
        <dsp:cNvSpPr/>
      </dsp:nvSpPr>
      <dsp:spPr>
        <a:xfrm>
          <a:off x="926788" y="6179390"/>
          <a:ext cx="2107638" cy="1106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D4442-3875-0744-AB18-60C2067DDFDE}" type="datetimeFigureOut">
              <a:rPr lang="it-IT" smtClean="0"/>
              <a:t>18/03/2021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C0859-2631-3C4B-B76F-BDCF3FA32C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85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7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8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8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9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49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56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65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72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C0859-2631-3C4B-B76F-BDCF3FA32CE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04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21" y="3505899"/>
            <a:ext cx="17088487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48"/>
            <a:ext cx="14072870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6/11/2020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9462" y="749429"/>
            <a:ext cx="11832590" cy="692497"/>
          </a:xfrm>
        </p:spPr>
        <p:txBody>
          <a:bodyPr lIns="0" tIns="0" rIns="0" bIns="0"/>
          <a:lstStyle>
            <a:lvl1pPr>
              <a:defRPr sz="4500" b="1" i="0">
                <a:solidFill>
                  <a:srgbClr val="1D1D1B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61886" y="3447066"/>
            <a:ext cx="15980357" cy="355283"/>
          </a:xfrm>
        </p:spPr>
        <p:txBody>
          <a:bodyPr lIns="0" tIns="0" rIns="0" bIns="0"/>
          <a:lstStyle>
            <a:lvl1pPr>
              <a:defRPr sz="2300" b="1" i="0">
                <a:solidFill>
                  <a:srgbClr val="1D1D1B"/>
                </a:solidFill>
                <a:latin typeface="Montserrat-SemiBold"/>
                <a:cs typeface="Montserrat-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6/11/2020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9462" y="749429"/>
            <a:ext cx="11832590" cy="692497"/>
          </a:xfrm>
        </p:spPr>
        <p:txBody>
          <a:bodyPr lIns="0" tIns="0" rIns="0" bIns="0"/>
          <a:lstStyle>
            <a:lvl1pPr>
              <a:defRPr sz="4500" b="1" i="0">
                <a:solidFill>
                  <a:srgbClr val="1D1D1B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1"/>
            <a:ext cx="8745284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1"/>
            <a:ext cx="8745284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6/11/2020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" y="14"/>
            <a:ext cx="20104098" cy="11308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8509334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4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8509313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18" y="0"/>
                </a:moveTo>
                <a:lnTo>
                  <a:pt x="1264443" y="0"/>
                </a:lnTo>
                <a:lnTo>
                  <a:pt x="99719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49" y="270756"/>
                </a:lnTo>
                <a:lnTo>
                  <a:pt x="1270076" y="13549"/>
                </a:lnTo>
                <a:lnTo>
                  <a:pt x="1481818" y="13549"/>
                </a:lnTo>
                <a:lnTo>
                  <a:pt x="1481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83" y="101808"/>
                </a:lnTo>
                <a:lnTo>
                  <a:pt x="307383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8509318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2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509295" y="10556624"/>
            <a:ext cx="403345" cy="168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8952947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2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8984137" y="10556625"/>
            <a:ext cx="346717" cy="1680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850859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8520365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10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8772420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0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3" y="141743"/>
                </a:lnTo>
                <a:lnTo>
                  <a:pt x="42407" y="128653"/>
                </a:lnTo>
                <a:lnTo>
                  <a:pt x="29096" y="108876"/>
                </a:lnTo>
                <a:lnTo>
                  <a:pt x="24292" y="84081"/>
                </a:lnTo>
                <a:lnTo>
                  <a:pt x="29096" y="59134"/>
                </a:lnTo>
                <a:lnTo>
                  <a:pt x="42407" y="39382"/>
                </a:lnTo>
                <a:lnTo>
                  <a:pt x="62573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4" y="9185521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5" y="2123034"/>
                </a:lnTo>
                <a:lnTo>
                  <a:pt x="5640396" y="2112819"/>
                </a:lnTo>
                <a:lnTo>
                  <a:pt x="5593791" y="2096385"/>
                </a:lnTo>
                <a:lnTo>
                  <a:pt x="5547445" y="2079381"/>
                </a:lnTo>
                <a:lnTo>
                  <a:pt x="5501366" y="2061809"/>
                </a:lnTo>
                <a:lnTo>
                  <a:pt x="5455565" y="2043670"/>
                </a:lnTo>
                <a:lnTo>
                  <a:pt x="5410050" y="2024964"/>
                </a:lnTo>
                <a:lnTo>
                  <a:pt x="5364829" y="2005693"/>
                </a:lnTo>
                <a:lnTo>
                  <a:pt x="5319912" y="1985856"/>
                </a:lnTo>
                <a:lnTo>
                  <a:pt x="5275308" y="1965455"/>
                </a:lnTo>
                <a:lnTo>
                  <a:pt x="5231024" y="1944490"/>
                </a:lnTo>
                <a:lnTo>
                  <a:pt x="5187071" y="1922962"/>
                </a:lnTo>
                <a:lnTo>
                  <a:pt x="5143457" y="1900871"/>
                </a:lnTo>
                <a:lnTo>
                  <a:pt x="5100191" y="1878220"/>
                </a:lnTo>
                <a:lnTo>
                  <a:pt x="5057282" y="1855007"/>
                </a:lnTo>
                <a:lnTo>
                  <a:pt x="5014738" y="1831235"/>
                </a:lnTo>
                <a:lnTo>
                  <a:pt x="4971958" y="1806609"/>
                </a:lnTo>
                <a:lnTo>
                  <a:pt x="4929527" y="1781479"/>
                </a:lnTo>
                <a:lnTo>
                  <a:pt x="4887429" y="1755867"/>
                </a:lnTo>
                <a:lnTo>
                  <a:pt x="4845646" y="1729799"/>
                </a:lnTo>
                <a:lnTo>
                  <a:pt x="4804162" y="1703300"/>
                </a:lnTo>
                <a:lnTo>
                  <a:pt x="4762960" y="1676392"/>
                </a:lnTo>
                <a:lnTo>
                  <a:pt x="4722025" y="1649101"/>
                </a:lnTo>
                <a:lnTo>
                  <a:pt x="4681339" y="1621452"/>
                </a:lnTo>
                <a:lnTo>
                  <a:pt x="4640887" y="1593467"/>
                </a:lnTo>
                <a:lnTo>
                  <a:pt x="4600650" y="1565173"/>
                </a:lnTo>
                <a:lnTo>
                  <a:pt x="4520761" y="1507751"/>
                </a:lnTo>
                <a:lnTo>
                  <a:pt x="4441540" y="1449382"/>
                </a:lnTo>
                <a:lnTo>
                  <a:pt x="4323671" y="1360476"/>
                </a:lnTo>
                <a:lnTo>
                  <a:pt x="3933750" y="1060334"/>
                </a:lnTo>
                <a:lnTo>
                  <a:pt x="3815948" y="971689"/>
                </a:lnTo>
                <a:lnTo>
                  <a:pt x="3736788" y="913561"/>
                </a:lnTo>
                <a:lnTo>
                  <a:pt x="3696971" y="884860"/>
                </a:lnTo>
                <a:lnTo>
                  <a:pt x="3656975" y="856434"/>
                </a:lnTo>
                <a:lnTo>
                  <a:pt x="3616781" y="828307"/>
                </a:lnTo>
                <a:lnTo>
                  <a:pt x="3576375" y="800504"/>
                </a:lnTo>
                <a:lnTo>
                  <a:pt x="3535739" y="773049"/>
                </a:lnTo>
                <a:lnTo>
                  <a:pt x="3494857" y="745966"/>
                </a:lnTo>
                <a:lnTo>
                  <a:pt x="3453713" y="719280"/>
                </a:lnTo>
                <a:lnTo>
                  <a:pt x="3412289" y="693015"/>
                </a:lnTo>
                <a:lnTo>
                  <a:pt x="3370569" y="667195"/>
                </a:lnTo>
                <a:lnTo>
                  <a:pt x="3328538" y="641845"/>
                </a:lnTo>
                <a:lnTo>
                  <a:pt x="3286177" y="616989"/>
                </a:lnTo>
                <a:lnTo>
                  <a:pt x="3243472" y="592652"/>
                </a:lnTo>
                <a:lnTo>
                  <a:pt x="3200405" y="568858"/>
                </a:lnTo>
                <a:lnTo>
                  <a:pt x="3156959" y="545631"/>
                </a:lnTo>
                <a:lnTo>
                  <a:pt x="3113118" y="522995"/>
                </a:lnTo>
                <a:lnTo>
                  <a:pt x="3068867" y="500976"/>
                </a:lnTo>
                <a:lnTo>
                  <a:pt x="3024187" y="479597"/>
                </a:lnTo>
                <a:lnTo>
                  <a:pt x="2979063" y="458883"/>
                </a:lnTo>
                <a:lnTo>
                  <a:pt x="2933478" y="438858"/>
                </a:lnTo>
                <a:lnTo>
                  <a:pt x="2887416" y="419547"/>
                </a:lnTo>
                <a:lnTo>
                  <a:pt x="2840860" y="400974"/>
                </a:lnTo>
                <a:lnTo>
                  <a:pt x="2793793" y="383162"/>
                </a:lnTo>
                <a:lnTo>
                  <a:pt x="2746200" y="366138"/>
                </a:lnTo>
                <a:lnTo>
                  <a:pt x="2699612" y="350437"/>
                </a:lnTo>
                <a:lnTo>
                  <a:pt x="2652802" y="335593"/>
                </a:lnTo>
                <a:lnTo>
                  <a:pt x="2605778" y="321579"/>
                </a:lnTo>
                <a:lnTo>
                  <a:pt x="2558546" y="308365"/>
                </a:lnTo>
                <a:lnTo>
                  <a:pt x="2511115" y="295923"/>
                </a:lnTo>
                <a:lnTo>
                  <a:pt x="2463489" y="284222"/>
                </a:lnTo>
                <a:lnTo>
                  <a:pt x="2415678" y="273235"/>
                </a:lnTo>
                <a:lnTo>
                  <a:pt x="2367688" y="262931"/>
                </a:lnTo>
                <a:lnTo>
                  <a:pt x="2319526" y="253283"/>
                </a:lnTo>
                <a:lnTo>
                  <a:pt x="2271199" y="244261"/>
                </a:lnTo>
                <a:lnTo>
                  <a:pt x="2222714" y="235837"/>
                </a:lnTo>
                <a:lnTo>
                  <a:pt x="2174078" y="227980"/>
                </a:lnTo>
                <a:lnTo>
                  <a:pt x="2125300" y="220663"/>
                </a:lnTo>
                <a:lnTo>
                  <a:pt x="2076384" y="213855"/>
                </a:lnTo>
                <a:lnTo>
                  <a:pt x="1978173" y="201655"/>
                </a:lnTo>
                <a:lnTo>
                  <a:pt x="1879502" y="191148"/>
                </a:lnTo>
                <a:lnTo>
                  <a:pt x="1730757" y="178053"/>
                </a:lnTo>
                <a:lnTo>
                  <a:pt x="1481352" y="161405"/>
                </a:lnTo>
                <a:lnTo>
                  <a:pt x="930043" y="131397"/>
                </a:lnTo>
                <a:lnTo>
                  <a:pt x="780007" y="120935"/>
                </a:lnTo>
                <a:lnTo>
                  <a:pt x="630470" y="108018"/>
                </a:lnTo>
                <a:lnTo>
                  <a:pt x="531151" y="97656"/>
                </a:lnTo>
                <a:lnTo>
                  <a:pt x="432197" y="85623"/>
                </a:lnTo>
                <a:lnTo>
                  <a:pt x="381769" y="78619"/>
                </a:lnTo>
                <a:lnTo>
                  <a:pt x="331290" y="70824"/>
                </a:lnTo>
                <a:lnTo>
                  <a:pt x="280791" y="62243"/>
                </a:lnTo>
                <a:lnTo>
                  <a:pt x="230302" y="52878"/>
                </a:lnTo>
                <a:lnTo>
                  <a:pt x="179852" y="42736"/>
                </a:lnTo>
                <a:lnTo>
                  <a:pt x="129473" y="31819"/>
                </a:lnTo>
                <a:lnTo>
                  <a:pt x="79195" y="20132"/>
                </a:lnTo>
                <a:lnTo>
                  <a:pt x="29046" y="7679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2685236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5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1" y="563506"/>
                </a:lnTo>
                <a:lnTo>
                  <a:pt x="1829219" y="562826"/>
                </a:lnTo>
                <a:lnTo>
                  <a:pt x="1878618" y="560808"/>
                </a:lnTo>
                <a:lnTo>
                  <a:pt x="1928039" y="557415"/>
                </a:lnTo>
                <a:lnTo>
                  <a:pt x="1977484" y="552611"/>
                </a:lnTo>
                <a:lnTo>
                  <a:pt x="2026956" y="546359"/>
                </a:lnTo>
                <a:lnTo>
                  <a:pt x="2076457" y="538623"/>
                </a:lnTo>
                <a:lnTo>
                  <a:pt x="2127511" y="529088"/>
                </a:lnTo>
                <a:lnTo>
                  <a:pt x="2177891" y="518010"/>
                </a:lnTo>
                <a:lnTo>
                  <a:pt x="2227598" y="505425"/>
                </a:lnTo>
                <a:lnTo>
                  <a:pt x="2276633" y="491364"/>
                </a:lnTo>
                <a:lnTo>
                  <a:pt x="2324998" y="475862"/>
                </a:lnTo>
                <a:lnTo>
                  <a:pt x="2372694" y="458953"/>
                </a:lnTo>
                <a:lnTo>
                  <a:pt x="2419722" y="440669"/>
                </a:lnTo>
                <a:lnTo>
                  <a:pt x="2466085" y="421044"/>
                </a:lnTo>
                <a:lnTo>
                  <a:pt x="2511783" y="400113"/>
                </a:lnTo>
                <a:lnTo>
                  <a:pt x="2556818" y="377908"/>
                </a:lnTo>
                <a:lnTo>
                  <a:pt x="2601192" y="354463"/>
                </a:lnTo>
                <a:lnTo>
                  <a:pt x="2644905" y="329812"/>
                </a:lnTo>
                <a:lnTo>
                  <a:pt x="2687960" y="303987"/>
                </a:lnTo>
                <a:lnTo>
                  <a:pt x="2730358" y="277024"/>
                </a:lnTo>
                <a:lnTo>
                  <a:pt x="2772100" y="248954"/>
                </a:lnTo>
                <a:lnTo>
                  <a:pt x="2813188" y="219813"/>
                </a:lnTo>
                <a:lnTo>
                  <a:pt x="2853622" y="189633"/>
                </a:lnTo>
                <a:lnTo>
                  <a:pt x="2893406" y="158447"/>
                </a:lnTo>
                <a:lnTo>
                  <a:pt x="2932540" y="126291"/>
                </a:lnTo>
                <a:lnTo>
                  <a:pt x="2971025" y="93196"/>
                </a:lnTo>
                <a:lnTo>
                  <a:pt x="3008863" y="59196"/>
                </a:lnTo>
                <a:lnTo>
                  <a:pt x="3046055" y="24326"/>
                </a:lnTo>
                <a:lnTo>
                  <a:pt x="307095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8315760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9462" y="749429"/>
            <a:ext cx="11832590" cy="692497"/>
          </a:xfrm>
        </p:spPr>
        <p:txBody>
          <a:bodyPr lIns="0" tIns="0" rIns="0" bIns="0"/>
          <a:lstStyle>
            <a:lvl1pPr>
              <a:defRPr sz="4500" b="1" i="0">
                <a:solidFill>
                  <a:srgbClr val="1D1D1B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6/11/2020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" y="14"/>
            <a:ext cx="20104098" cy="11308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59"/>
                </a:lnTo>
                <a:lnTo>
                  <a:pt x="1075035" y="13559"/>
                </a:lnTo>
                <a:lnTo>
                  <a:pt x="1166446" y="101672"/>
                </a:lnTo>
                <a:lnTo>
                  <a:pt x="1176131" y="91997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8509313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18" y="0"/>
                </a:moveTo>
                <a:lnTo>
                  <a:pt x="1264443" y="0"/>
                </a:lnTo>
                <a:lnTo>
                  <a:pt x="997205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49" y="270756"/>
                </a:lnTo>
                <a:lnTo>
                  <a:pt x="1270076" y="13559"/>
                </a:lnTo>
                <a:lnTo>
                  <a:pt x="1481818" y="13559"/>
                </a:lnTo>
                <a:lnTo>
                  <a:pt x="1481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9683753" y="1093966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38"/>
                </a:lnTo>
                <a:lnTo>
                  <a:pt x="95662" y="101797"/>
                </a:lnTo>
                <a:lnTo>
                  <a:pt x="307372" y="101797"/>
                </a:lnTo>
                <a:lnTo>
                  <a:pt x="307372" y="88353"/>
                </a:lnTo>
                <a:lnTo>
                  <a:pt x="101347" y="8835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8509317" y="10770809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66" y="0"/>
                </a:moveTo>
                <a:lnTo>
                  <a:pt x="1353278" y="0"/>
                </a:lnTo>
                <a:lnTo>
                  <a:pt x="1086061" y="257217"/>
                </a:lnTo>
                <a:lnTo>
                  <a:pt x="0" y="257217"/>
                </a:lnTo>
                <a:lnTo>
                  <a:pt x="0" y="270881"/>
                </a:lnTo>
                <a:lnTo>
                  <a:pt x="1091631" y="270881"/>
                </a:lnTo>
                <a:lnTo>
                  <a:pt x="1358890" y="13549"/>
                </a:lnTo>
                <a:lnTo>
                  <a:pt x="1481766" y="13549"/>
                </a:lnTo>
                <a:lnTo>
                  <a:pt x="1481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509295" y="10556624"/>
            <a:ext cx="403342" cy="168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8984143" y="10556631"/>
            <a:ext cx="346718" cy="168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936204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3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936205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936205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20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936205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9362056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99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11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43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8948888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80"/>
                </a:lnTo>
              </a:path>
            </a:pathLst>
          </a:custGeom>
          <a:ln w="234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8977229" y="10827911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34" y="0"/>
                </a:moveTo>
                <a:lnTo>
                  <a:pt x="51811" y="6767"/>
                </a:lnTo>
                <a:lnTo>
                  <a:pt x="24071" y="25055"/>
                </a:lnTo>
                <a:lnTo>
                  <a:pt x="6278" y="51838"/>
                </a:lnTo>
                <a:lnTo>
                  <a:pt x="0" y="84091"/>
                </a:lnTo>
                <a:lnTo>
                  <a:pt x="6133" y="115903"/>
                </a:lnTo>
                <a:lnTo>
                  <a:pt x="23641" y="142693"/>
                </a:lnTo>
                <a:lnTo>
                  <a:pt x="51184" y="161176"/>
                </a:lnTo>
                <a:lnTo>
                  <a:pt x="87421" y="168068"/>
                </a:lnTo>
                <a:lnTo>
                  <a:pt x="124650" y="161159"/>
                </a:lnTo>
                <a:lnTo>
                  <a:pt x="146701" y="146487"/>
                </a:lnTo>
                <a:lnTo>
                  <a:pt x="87934" y="146487"/>
                </a:lnTo>
                <a:lnTo>
                  <a:pt x="62567" y="141752"/>
                </a:lnTo>
                <a:lnTo>
                  <a:pt x="42400" y="128659"/>
                </a:lnTo>
                <a:lnTo>
                  <a:pt x="29087" y="108882"/>
                </a:lnTo>
                <a:lnTo>
                  <a:pt x="24281" y="84091"/>
                </a:lnTo>
                <a:lnTo>
                  <a:pt x="29087" y="59143"/>
                </a:lnTo>
                <a:lnTo>
                  <a:pt x="42400" y="39387"/>
                </a:lnTo>
                <a:lnTo>
                  <a:pt x="62567" y="26387"/>
                </a:lnTo>
                <a:lnTo>
                  <a:pt x="87934" y="21706"/>
                </a:lnTo>
                <a:lnTo>
                  <a:pt x="147227" y="21706"/>
                </a:lnTo>
                <a:lnTo>
                  <a:pt x="124429" y="6725"/>
                </a:lnTo>
                <a:lnTo>
                  <a:pt x="87934" y="0"/>
                </a:lnTo>
                <a:close/>
              </a:path>
              <a:path w="176530" h="168275">
                <a:moveTo>
                  <a:pt x="147227" y="21706"/>
                </a:moveTo>
                <a:lnTo>
                  <a:pt x="87934" y="21706"/>
                </a:lnTo>
                <a:lnTo>
                  <a:pt x="113370" y="26387"/>
                </a:lnTo>
                <a:lnTo>
                  <a:pt x="133567" y="39387"/>
                </a:lnTo>
                <a:lnTo>
                  <a:pt x="146887" y="59143"/>
                </a:lnTo>
                <a:lnTo>
                  <a:pt x="151691" y="84091"/>
                </a:lnTo>
                <a:lnTo>
                  <a:pt x="146887" y="108882"/>
                </a:lnTo>
                <a:lnTo>
                  <a:pt x="133567" y="128659"/>
                </a:lnTo>
                <a:lnTo>
                  <a:pt x="113370" y="141752"/>
                </a:lnTo>
                <a:lnTo>
                  <a:pt x="87934" y="146487"/>
                </a:lnTo>
                <a:lnTo>
                  <a:pt x="146701" y="146487"/>
                </a:lnTo>
                <a:lnTo>
                  <a:pt x="152475" y="142646"/>
                </a:lnTo>
                <a:lnTo>
                  <a:pt x="169901" y="115850"/>
                </a:lnTo>
                <a:lnTo>
                  <a:pt x="175931" y="84091"/>
                </a:lnTo>
                <a:lnTo>
                  <a:pt x="169763" y="51710"/>
                </a:lnTo>
                <a:lnTo>
                  <a:pt x="152151" y="24941"/>
                </a:lnTo>
                <a:lnTo>
                  <a:pt x="147227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7874517" y="10512577"/>
            <a:ext cx="527795" cy="529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" y="10519359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6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2" y="10777583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9145970" y="2006326"/>
            <a:ext cx="958215" cy="3014346"/>
          </a:xfrm>
          <a:custGeom>
            <a:avLst/>
            <a:gdLst/>
            <a:ahLst/>
            <a:cxnLst/>
            <a:rect l="l" t="t" r="r" b="b"/>
            <a:pathLst>
              <a:path w="958215" h="3014345">
                <a:moveTo>
                  <a:pt x="958142" y="0"/>
                </a:moveTo>
                <a:lnTo>
                  <a:pt x="701485" y="259633"/>
                </a:lnTo>
                <a:lnTo>
                  <a:pt x="665264" y="297056"/>
                </a:lnTo>
                <a:lnTo>
                  <a:pt x="629342" y="334621"/>
                </a:lnTo>
                <a:lnTo>
                  <a:pt x="593781" y="372346"/>
                </a:lnTo>
                <a:lnTo>
                  <a:pt x="558645" y="410250"/>
                </a:lnTo>
                <a:lnTo>
                  <a:pt x="523996" y="448353"/>
                </a:lnTo>
                <a:lnTo>
                  <a:pt x="489898" y="486673"/>
                </a:lnTo>
                <a:lnTo>
                  <a:pt x="456411" y="525231"/>
                </a:lnTo>
                <a:lnTo>
                  <a:pt x="423600" y="564045"/>
                </a:lnTo>
                <a:lnTo>
                  <a:pt x="391528" y="603134"/>
                </a:lnTo>
                <a:lnTo>
                  <a:pt x="360256" y="642518"/>
                </a:lnTo>
                <a:lnTo>
                  <a:pt x="329847" y="682216"/>
                </a:lnTo>
                <a:lnTo>
                  <a:pt x="300365" y="722247"/>
                </a:lnTo>
                <a:lnTo>
                  <a:pt x="271872" y="762630"/>
                </a:lnTo>
                <a:lnTo>
                  <a:pt x="244430" y="803385"/>
                </a:lnTo>
                <a:lnTo>
                  <a:pt x="218102" y="844530"/>
                </a:lnTo>
                <a:lnTo>
                  <a:pt x="192952" y="886086"/>
                </a:lnTo>
                <a:lnTo>
                  <a:pt x="169042" y="928070"/>
                </a:lnTo>
                <a:lnTo>
                  <a:pt x="146433" y="970503"/>
                </a:lnTo>
                <a:lnTo>
                  <a:pt x="125191" y="1013404"/>
                </a:lnTo>
                <a:lnTo>
                  <a:pt x="105376" y="1056791"/>
                </a:lnTo>
                <a:lnTo>
                  <a:pt x="87051" y="1100685"/>
                </a:lnTo>
                <a:lnTo>
                  <a:pt x="70280" y="1145103"/>
                </a:lnTo>
                <a:lnTo>
                  <a:pt x="55125" y="1190067"/>
                </a:lnTo>
                <a:lnTo>
                  <a:pt x="41649" y="1235593"/>
                </a:lnTo>
                <a:lnTo>
                  <a:pt x="29914" y="1281703"/>
                </a:lnTo>
                <a:lnTo>
                  <a:pt x="19983" y="1328415"/>
                </a:lnTo>
                <a:lnTo>
                  <a:pt x="11919" y="1375748"/>
                </a:lnTo>
                <a:lnTo>
                  <a:pt x="5827" y="1423674"/>
                </a:lnTo>
                <a:lnTo>
                  <a:pt x="1871" y="1471091"/>
                </a:lnTo>
                <a:lnTo>
                  <a:pt x="0" y="1518006"/>
                </a:lnTo>
                <a:lnTo>
                  <a:pt x="160" y="1564429"/>
                </a:lnTo>
                <a:lnTo>
                  <a:pt x="2301" y="1610367"/>
                </a:lnTo>
                <a:lnTo>
                  <a:pt x="6370" y="1655830"/>
                </a:lnTo>
                <a:lnTo>
                  <a:pt x="12314" y="1700827"/>
                </a:lnTo>
                <a:lnTo>
                  <a:pt x="20083" y="1745365"/>
                </a:lnTo>
                <a:lnTo>
                  <a:pt x="29622" y="1789453"/>
                </a:lnTo>
                <a:lnTo>
                  <a:pt x="40881" y="1833100"/>
                </a:lnTo>
                <a:lnTo>
                  <a:pt x="53807" y="1876315"/>
                </a:lnTo>
                <a:lnTo>
                  <a:pt x="68349" y="1919106"/>
                </a:lnTo>
                <a:lnTo>
                  <a:pt x="84453" y="1961482"/>
                </a:lnTo>
                <a:lnTo>
                  <a:pt x="102068" y="2003451"/>
                </a:lnTo>
                <a:lnTo>
                  <a:pt x="121141" y="2045021"/>
                </a:lnTo>
                <a:lnTo>
                  <a:pt x="141621" y="2086203"/>
                </a:lnTo>
                <a:lnTo>
                  <a:pt x="163455" y="2127003"/>
                </a:lnTo>
                <a:lnTo>
                  <a:pt x="186591" y="2167431"/>
                </a:lnTo>
                <a:lnTo>
                  <a:pt x="210977" y="2207495"/>
                </a:lnTo>
                <a:lnTo>
                  <a:pt x="236561" y="2247204"/>
                </a:lnTo>
                <a:lnTo>
                  <a:pt x="263290" y="2286566"/>
                </a:lnTo>
                <a:lnTo>
                  <a:pt x="291113" y="2325591"/>
                </a:lnTo>
                <a:lnTo>
                  <a:pt x="319977" y="2364285"/>
                </a:lnTo>
                <a:lnTo>
                  <a:pt x="349830" y="2402660"/>
                </a:lnTo>
                <a:lnTo>
                  <a:pt x="380621" y="2440721"/>
                </a:lnTo>
                <a:lnTo>
                  <a:pt x="412296" y="2478479"/>
                </a:lnTo>
                <a:lnTo>
                  <a:pt x="444804" y="2515943"/>
                </a:lnTo>
                <a:lnTo>
                  <a:pt x="478092" y="2553119"/>
                </a:lnTo>
                <a:lnTo>
                  <a:pt x="512109" y="2590018"/>
                </a:lnTo>
                <a:lnTo>
                  <a:pt x="546802" y="2626647"/>
                </a:lnTo>
                <a:lnTo>
                  <a:pt x="582120" y="2663016"/>
                </a:lnTo>
                <a:lnTo>
                  <a:pt x="618009" y="2699133"/>
                </a:lnTo>
                <a:lnTo>
                  <a:pt x="654418" y="2735006"/>
                </a:lnTo>
                <a:lnTo>
                  <a:pt x="691294" y="2770644"/>
                </a:lnTo>
                <a:lnTo>
                  <a:pt x="728586" y="2806055"/>
                </a:lnTo>
                <a:lnTo>
                  <a:pt x="766241" y="2841249"/>
                </a:lnTo>
                <a:lnTo>
                  <a:pt x="804208" y="2876234"/>
                </a:lnTo>
                <a:lnTo>
                  <a:pt x="880866" y="2945611"/>
                </a:lnTo>
                <a:lnTo>
                  <a:pt x="958142" y="3014253"/>
                </a:lnTo>
                <a:lnTo>
                  <a:pt x="958142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4326966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4" h="563880">
                <a:moveTo>
                  <a:pt x="3070956" y="0"/>
                </a:moveTo>
                <a:lnTo>
                  <a:pt x="0" y="0"/>
                </a:lnTo>
                <a:lnTo>
                  <a:pt x="24899" y="24325"/>
                </a:lnTo>
                <a:lnTo>
                  <a:pt x="62091" y="59194"/>
                </a:lnTo>
                <a:lnTo>
                  <a:pt x="99930" y="93193"/>
                </a:lnTo>
                <a:lnTo>
                  <a:pt x="138415" y="126287"/>
                </a:lnTo>
                <a:lnTo>
                  <a:pt x="177548" y="158443"/>
                </a:lnTo>
                <a:lnTo>
                  <a:pt x="217332" y="189628"/>
                </a:lnTo>
                <a:lnTo>
                  <a:pt x="257767" y="219808"/>
                </a:lnTo>
                <a:lnTo>
                  <a:pt x="298854" y="248950"/>
                </a:lnTo>
                <a:lnTo>
                  <a:pt x="340596" y="277019"/>
                </a:lnTo>
                <a:lnTo>
                  <a:pt x="382994" y="303983"/>
                </a:lnTo>
                <a:lnTo>
                  <a:pt x="426049" y="329807"/>
                </a:lnTo>
                <a:lnTo>
                  <a:pt x="469762" y="354459"/>
                </a:lnTo>
                <a:lnTo>
                  <a:pt x="514136" y="377905"/>
                </a:lnTo>
                <a:lnTo>
                  <a:pt x="559171" y="400110"/>
                </a:lnTo>
                <a:lnTo>
                  <a:pt x="604869" y="421042"/>
                </a:lnTo>
                <a:lnTo>
                  <a:pt x="651232" y="440667"/>
                </a:lnTo>
                <a:lnTo>
                  <a:pt x="698260" y="458951"/>
                </a:lnTo>
                <a:lnTo>
                  <a:pt x="745956" y="475861"/>
                </a:lnTo>
                <a:lnTo>
                  <a:pt x="794321" y="491363"/>
                </a:lnTo>
                <a:lnTo>
                  <a:pt x="843356" y="505424"/>
                </a:lnTo>
                <a:lnTo>
                  <a:pt x="893063" y="518010"/>
                </a:lnTo>
                <a:lnTo>
                  <a:pt x="943443" y="529087"/>
                </a:lnTo>
                <a:lnTo>
                  <a:pt x="994498" y="538623"/>
                </a:lnTo>
                <a:lnTo>
                  <a:pt x="1043998" y="546357"/>
                </a:lnTo>
                <a:lnTo>
                  <a:pt x="1093470" y="552608"/>
                </a:lnTo>
                <a:lnTo>
                  <a:pt x="1142916" y="557413"/>
                </a:lnTo>
                <a:lnTo>
                  <a:pt x="1192337" y="560807"/>
                </a:lnTo>
                <a:lnTo>
                  <a:pt x="1241736" y="562826"/>
                </a:lnTo>
                <a:lnTo>
                  <a:pt x="1291115" y="563508"/>
                </a:lnTo>
                <a:lnTo>
                  <a:pt x="1340476" y="562887"/>
                </a:lnTo>
                <a:lnTo>
                  <a:pt x="1389821" y="561001"/>
                </a:lnTo>
                <a:lnTo>
                  <a:pt x="1439152" y="557885"/>
                </a:lnTo>
                <a:lnTo>
                  <a:pt x="1488472" y="553575"/>
                </a:lnTo>
                <a:lnTo>
                  <a:pt x="1538331" y="547952"/>
                </a:lnTo>
                <a:lnTo>
                  <a:pt x="1588111" y="541154"/>
                </a:lnTo>
                <a:lnTo>
                  <a:pt x="1637807" y="533228"/>
                </a:lnTo>
                <a:lnTo>
                  <a:pt x="1687417" y="524219"/>
                </a:lnTo>
                <a:lnTo>
                  <a:pt x="1736938" y="514174"/>
                </a:lnTo>
                <a:lnTo>
                  <a:pt x="1786364" y="503137"/>
                </a:lnTo>
                <a:lnTo>
                  <a:pt x="1835694" y="491155"/>
                </a:lnTo>
                <a:lnTo>
                  <a:pt x="1884924" y="478273"/>
                </a:lnTo>
                <a:lnTo>
                  <a:pt x="1934050" y="464537"/>
                </a:lnTo>
                <a:lnTo>
                  <a:pt x="1983069" y="449993"/>
                </a:lnTo>
                <a:lnTo>
                  <a:pt x="2031978" y="434687"/>
                </a:lnTo>
                <a:lnTo>
                  <a:pt x="2080772" y="418663"/>
                </a:lnTo>
                <a:lnTo>
                  <a:pt x="2129450" y="401969"/>
                </a:lnTo>
                <a:lnTo>
                  <a:pt x="2178006" y="384649"/>
                </a:lnTo>
                <a:lnTo>
                  <a:pt x="2226438" y="366749"/>
                </a:lnTo>
                <a:lnTo>
                  <a:pt x="2274743" y="348315"/>
                </a:lnTo>
                <a:lnTo>
                  <a:pt x="2322917" y="329393"/>
                </a:lnTo>
                <a:lnTo>
                  <a:pt x="2418857" y="290268"/>
                </a:lnTo>
                <a:lnTo>
                  <a:pt x="2514232" y="249737"/>
                </a:lnTo>
                <a:lnTo>
                  <a:pt x="2703176" y="165927"/>
                </a:lnTo>
                <a:lnTo>
                  <a:pt x="3045852" y="11023"/>
                </a:lnTo>
                <a:lnTo>
                  <a:pt x="3070956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6/11/2020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9462" y="749417"/>
            <a:ext cx="1183259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D1D1B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61886" y="3447065"/>
            <a:ext cx="15980357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rgbClr val="1D1D1B"/>
                </a:solidFill>
                <a:latin typeface="Montserrat-SemiBold"/>
                <a:cs typeface="Montserrat-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27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6/11/2020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5" y="10517696"/>
            <a:ext cx="4623943" cy="27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07">
        <a:defRPr>
          <a:latin typeface="+mn-lt"/>
          <a:ea typeface="+mn-ea"/>
          <a:cs typeface="+mn-cs"/>
        </a:defRPr>
      </a:lvl2pPr>
      <a:lvl3pPr marL="914018">
        <a:defRPr>
          <a:latin typeface="+mn-lt"/>
          <a:ea typeface="+mn-ea"/>
          <a:cs typeface="+mn-cs"/>
        </a:defRPr>
      </a:lvl3pPr>
      <a:lvl4pPr marL="1371028">
        <a:defRPr>
          <a:latin typeface="+mn-lt"/>
          <a:ea typeface="+mn-ea"/>
          <a:cs typeface="+mn-cs"/>
        </a:defRPr>
      </a:lvl4pPr>
      <a:lvl5pPr marL="1828039">
        <a:defRPr>
          <a:latin typeface="+mn-lt"/>
          <a:ea typeface="+mn-ea"/>
          <a:cs typeface="+mn-cs"/>
        </a:defRPr>
      </a:lvl5pPr>
      <a:lvl6pPr marL="2285049">
        <a:defRPr>
          <a:latin typeface="+mn-lt"/>
          <a:ea typeface="+mn-ea"/>
          <a:cs typeface="+mn-cs"/>
        </a:defRPr>
      </a:lvl6pPr>
      <a:lvl7pPr marL="2742056">
        <a:defRPr>
          <a:latin typeface="+mn-lt"/>
          <a:ea typeface="+mn-ea"/>
          <a:cs typeface="+mn-cs"/>
        </a:defRPr>
      </a:lvl7pPr>
      <a:lvl8pPr marL="3199065">
        <a:defRPr>
          <a:latin typeface="+mn-lt"/>
          <a:ea typeface="+mn-ea"/>
          <a:cs typeface="+mn-cs"/>
        </a:defRPr>
      </a:lvl8pPr>
      <a:lvl9pPr marL="365607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07">
        <a:defRPr>
          <a:latin typeface="+mn-lt"/>
          <a:ea typeface="+mn-ea"/>
          <a:cs typeface="+mn-cs"/>
        </a:defRPr>
      </a:lvl2pPr>
      <a:lvl3pPr marL="914018">
        <a:defRPr>
          <a:latin typeface="+mn-lt"/>
          <a:ea typeface="+mn-ea"/>
          <a:cs typeface="+mn-cs"/>
        </a:defRPr>
      </a:lvl3pPr>
      <a:lvl4pPr marL="1371028">
        <a:defRPr>
          <a:latin typeface="+mn-lt"/>
          <a:ea typeface="+mn-ea"/>
          <a:cs typeface="+mn-cs"/>
        </a:defRPr>
      </a:lvl4pPr>
      <a:lvl5pPr marL="1828039">
        <a:defRPr>
          <a:latin typeface="+mn-lt"/>
          <a:ea typeface="+mn-ea"/>
          <a:cs typeface="+mn-cs"/>
        </a:defRPr>
      </a:lvl5pPr>
      <a:lvl6pPr marL="2285049">
        <a:defRPr>
          <a:latin typeface="+mn-lt"/>
          <a:ea typeface="+mn-ea"/>
          <a:cs typeface="+mn-cs"/>
        </a:defRPr>
      </a:lvl6pPr>
      <a:lvl7pPr marL="2742056">
        <a:defRPr>
          <a:latin typeface="+mn-lt"/>
          <a:ea typeface="+mn-ea"/>
          <a:cs typeface="+mn-cs"/>
        </a:defRPr>
      </a:lvl7pPr>
      <a:lvl8pPr marL="3199065">
        <a:defRPr>
          <a:latin typeface="+mn-lt"/>
          <a:ea typeface="+mn-ea"/>
          <a:cs typeface="+mn-cs"/>
        </a:defRPr>
      </a:lvl8pPr>
      <a:lvl9pPr marL="365607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5" Type="http://schemas.openxmlformats.org/officeDocument/2006/relationships/image" Target="../media/image46.pn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0" Type="http://schemas.openxmlformats.org/officeDocument/2006/relationships/image" Target="../media/image53.png"/><Relationship Id="rId4" Type="http://schemas.openxmlformats.org/officeDocument/2006/relationships/image" Target="../media/image59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azioeuropa.it/consultazione%202127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493134" y="4359275"/>
            <a:ext cx="13639801" cy="1754296"/>
          </a:xfrm>
          <a:prstGeom prst="rect">
            <a:avLst/>
          </a:prstGeom>
          <a:noFill/>
        </p:spPr>
        <p:txBody>
          <a:bodyPr wrap="square" lIns="91397" tIns="45705" rIns="91397" bIns="45705" rtlCol="0">
            <a:spAutoFit/>
          </a:bodyPr>
          <a:lstStyle/>
          <a:p>
            <a:pPr algn="ctr"/>
            <a:r>
              <a:rPr lang="it-IT" sz="5400" kern="0" spc="440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  <a:cs typeface="TitlingGothicFB Cond"/>
              </a:rPr>
              <a:t>  PROGRAMMAZIONE UNITARIA 	 </a:t>
            </a:r>
          </a:p>
          <a:p>
            <a:r>
              <a:rPr lang="it-IT" sz="5400" kern="0" spc="440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  <a:cs typeface="TitlingGothicFB Cond"/>
              </a:rPr>
              <a:t>					   </a:t>
            </a:r>
            <a:r>
              <a:rPr lang="it-IT" sz="5400" kern="0" spc="416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  <a:cs typeface="TitlingGothicFB Cond"/>
              </a:rPr>
              <a:t>2021-2027</a:t>
            </a:r>
            <a:endParaRPr lang="it-IT" sz="5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70050" y="5836571"/>
            <a:ext cx="17373599" cy="2169794"/>
          </a:xfrm>
          <a:prstGeom prst="rect">
            <a:avLst/>
          </a:prstGeom>
          <a:noFill/>
        </p:spPr>
        <p:txBody>
          <a:bodyPr wrap="square" lIns="91397" tIns="45705" rIns="91397" bIns="45705" rtlCol="0">
            <a:spAutoFit/>
          </a:bodyPr>
          <a:lstStyle/>
          <a:p>
            <a:pPr algn="ctr"/>
            <a:r>
              <a:rPr lang="it-IT" sz="4500" kern="0" spc="10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</a:rPr>
              <a:t>Incontri con </a:t>
            </a:r>
            <a:r>
              <a:rPr lang="it-IT" sz="4500" kern="0" spc="5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</a:rPr>
              <a:t>il partenariato </a:t>
            </a:r>
          </a:p>
          <a:p>
            <a:pPr algn="ctr"/>
            <a:r>
              <a:rPr lang="it-IT" sz="4500" kern="0" spc="15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</a:rPr>
              <a:t>socioeconomico </a:t>
            </a:r>
            <a:r>
              <a:rPr lang="it-IT" sz="4500" kern="0" spc="20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</a:rPr>
              <a:t>e</a:t>
            </a:r>
            <a:r>
              <a:rPr lang="it-IT" sz="4500" kern="0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</a:rPr>
              <a:t> </a:t>
            </a:r>
            <a:r>
              <a:rPr lang="it-IT" sz="4500" kern="0" spc="15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</a:rPr>
              <a:t>istituzionale</a:t>
            </a:r>
          </a:p>
          <a:p>
            <a:pPr algn="ctr"/>
            <a:r>
              <a:rPr lang="it-IT" sz="4500" kern="0" spc="15" dirty="0">
                <a:solidFill>
                  <a:srgbClr val="FFFFFF"/>
                </a:solidFill>
                <a:latin typeface="Bahnschrift" panose="020B0502040204020203" pitchFamily="34" charset="0"/>
                <a:ea typeface="+mj-ea"/>
              </a:rPr>
              <a:t>                                               </a:t>
            </a:r>
            <a:r>
              <a:rPr lang="it-IT" sz="4500" kern="0" spc="15" dirty="0">
                <a:solidFill>
                  <a:schemeClr val="bg1"/>
                </a:solidFill>
                <a:latin typeface="Bahnschrift" panose="020B0502040204020203" pitchFamily="34" charset="0"/>
                <a:ea typeface="+mj-ea"/>
              </a:rPr>
              <a:t>(sintesi)                          </a:t>
            </a:r>
            <a:r>
              <a:rPr lang="it-IT" sz="4500" i="1" kern="0" spc="15" dirty="0">
                <a:solidFill>
                  <a:srgbClr val="FFC000"/>
                </a:solidFill>
                <a:latin typeface="Bahnschrift" panose="020B0502040204020203" pitchFamily="34" charset="0"/>
                <a:ea typeface="+mj-ea"/>
              </a:rPr>
              <a:t>18 marzo 2021</a:t>
            </a:r>
            <a:endParaRPr lang="it-IT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Segnaposto contenuto 2"/>
          <p:cNvSpPr txBox="1">
            <a:spLocks/>
          </p:cNvSpPr>
          <p:nvPr/>
        </p:nvSpPr>
        <p:spPr>
          <a:xfrm>
            <a:off x="1145363" y="2167905"/>
            <a:ext cx="16907687" cy="81099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300" b="1" i="0">
                <a:solidFill>
                  <a:srgbClr val="1D1D1B"/>
                </a:solidFill>
                <a:latin typeface="Montserrat-SemiBold"/>
                <a:ea typeface="+mn-ea"/>
                <a:cs typeface="Montserrat-SemiBold"/>
              </a:defRPr>
            </a:lvl1pPr>
            <a:lvl2pPr marL="457007">
              <a:defRPr>
                <a:latin typeface="+mn-lt"/>
                <a:ea typeface="+mn-ea"/>
                <a:cs typeface="+mn-cs"/>
              </a:defRPr>
            </a:lvl2pPr>
            <a:lvl3pPr marL="914018">
              <a:defRPr>
                <a:latin typeface="+mn-lt"/>
                <a:ea typeface="+mn-ea"/>
                <a:cs typeface="+mn-cs"/>
              </a:defRPr>
            </a:lvl3pPr>
            <a:lvl4pPr marL="1371028">
              <a:defRPr>
                <a:latin typeface="+mn-lt"/>
                <a:ea typeface="+mn-ea"/>
                <a:cs typeface="+mn-cs"/>
              </a:defRPr>
            </a:lvl4pPr>
            <a:lvl5pPr marL="1828039">
              <a:defRPr>
                <a:latin typeface="+mn-lt"/>
                <a:ea typeface="+mn-ea"/>
                <a:cs typeface="+mn-cs"/>
              </a:defRPr>
            </a:lvl5pPr>
            <a:lvl6pPr marL="2285049">
              <a:defRPr>
                <a:latin typeface="+mn-lt"/>
                <a:ea typeface="+mn-ea"/>
                <a:cs typeface="+mn-cs"/>
              </a:defRPr>
            </a:lvl6pPr>
            <a:lvl7pPr marL="2742056">
              <a:defRPr>
                <a:latin typeface="+mn-lt"/>
                <a:ea typeface="+mn-ea"/>
                <a:cs typeface="+mn-cs"/>
              </a:defRPr>
            </a:lvl7pPr>
            <a:lvl8pPr marL="3199065">
              <a:defRPr>
                <a:latin typeface="+mn-lt"/>
                <a:ea typeface="+mn-ea"/>
                <a:cs typeface="+mn-cs"/>
              </a:defRPr>
            </a:lvl8pPr>
            <a:lvl9pPr marL="3656072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Proposta di Regolamento COM(2018) 375 </a:t>
            </a:r>
            <a:r>
              <a:rPr lang="it-IT" sz="2600" b="0" i="1" kern="0" dirty="0" err="1">
                <a:solidFill>
                  <a:prstClr val="black"/>
                </a:solidFill>
                <a:latin typeface="Montserrat"/>
              </a:rPr>
              <a:t>final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</a:rPr>
              <a:t>del 29 maggio 2018 recante le </a:t>
            </a:r>
            <a:r>
              <a:rPr lang="it-IT" sz="2600" kern="0" dirty="0">
                <a:solidFill>
                  <a:prstClr val="black"/>
                </a:solidFill>
                <a:latin typeface="Montserrat"/>
              </a:rPr>
              <a:t>disposizioni comuni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</a:rPr>
              <a:t>come modificata dalla 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Proposta di Regolamento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COM(2020) 23 </a:t>
            </a:r>
            <a:r>
              <a:rPr lang="it-IT" sz="2600" b="0" i="1" kern="0" dirty="0" err="1">
                <a:solidFill>
                  <a:prstClr val="black"/>
                </a:solidFill>
                <a:latin typeface="Montserrat"/>
              </a:rPr>
              <a:t>final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</a:rPr>
              <a:t>del 14 gennaio 2020 relativa al </a:t>
            </a:r>
            <a:r>
              <a:rPr lang="it-IT" sz="2600" kern="0" dirty="0">
                <a:latin typeface="Montserrat"/>
              </a:rPr>
              <a:t>Fondo per una transizione giusta (JTF)</a:t>
            </a:r>
            <a:endParaRPr lang="it-IT" sz="2600" kern="0" dirty="0">
              <a:solidFill>
                <a:prstClr val="black"/>
              </a:solidFill>
              <a:latin typeface="Montserrat"/>
            </a:endParaRPr>
          </a:p>
          <a:p>
            <a:pPr marL="342900" indent="-342900" defTabSz="9144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Proposta di 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Regolamento COM(2018) 372 </a:t>
            </a:r>
            <a:r>
              <a:rPr lang="it-IT" sz="2600" b="0" i="1" kern="0" dirty="0" err="1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final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del 29 maggio 2018 relativo al </a:t>
            </a:r>
            <a:r>
              <a:rPr lang="it-IT" sz="2600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FESR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come modificata dal</a:t>
            </a:r>
            <a:r>
              <a:rPr lang="it-IT" sz="2600" b="0" dirty="0">
                <a:latin typeface="Montserrat"/>
              </a:rPr>
              <a:t>la Comunicazione </a:t>
            </a:r>
            <a:r>
              <a:rPr lang="it-IT" sz="2600" b="0" i="1" dirty="0">
                <a:latin typeface="Montserrat"/>
              </a:rPr>
              <a:t>COM(2020) 452 </a:t>
            </a:r>
            <a:r>
              <a:rPr lang="it-IT" sz="2600" b="0" i="1" dirty="0" err="1">
                <a:latin typeface="Montserrat"/>
              </a:rPr>
              <a:t>final</a:t>
            </a:r>
            <a:r>
              <a:rPr lang="it-IT" sz="2600" b="0" i="1" dirty="0">
                <a:latin typeface="Montserrat"/>
              </a:rPr>
              <a:t> </a:t>
            </a:r>
            <a:r>
              <a:rPr lang="it-IT" sz="2600" b="0" dirty="0">
                <a:latin typeface="Montserrat"/>
              </a:rPr>
              <a:t>del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</a:rPr>
              <a:t>28 maggio 2020 </a:t>
            </a:r>
            <a:endParaRPr lang="it-IT" sz="2600" b="0" kern="0" dirty="0">
              <a:solidFill>
                <a:prstClr val="black"/>
              </a:solidFill>
              <a:latin typeface="Montserrat"/>
              <a:ea typeface="+mj-ea"/>
              <a:cs typeface="+mj-cs"/>
            </a:endParaRPr>
          </a:p>
          <a:p>
            <a:pPr marL="342900" indent="-342900" defTabSz="9144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Proposta di 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Regolamento COM(2018) 382 </a:t>
            </a:r>
            <a:r>
              <a:rPr lang="it-IT" sz="2600" b="0" i="1" kern="0" dirty="0" err="1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final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del 30 maggio 2018 relativo al </a:t>
            </a:r>
            <a:r>
              <a:rPr lang="it-IT" sz="2600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FSE+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come modificata dal</a:t>
            </a:r>
            <a:r>
              <a:rPr lang="it-IT" sz="2600" b="0" dirty="0">
                <a:latin typeface="Montserrat"/>
              </a:rPr>
              <a:t>la  Comunicazione </a:t>
            </a:r>
            <a:r>
              <a:rPr lang="it-IT" sz="2600" b="0" i="1" dirty="0">
                <a:latin typeface="Montserrat"/>
              </a:rPr>
              <a:t>COM(2020) 447 </a:t>
            </a:r>
            <a:r>
              <a:rPr lang="it-IT" sz="2600" b="0" i="1" dirty="0" err="1">
                <a:latin typeface="Montserrat"/>
              </a:rPr>
              <a:t>final</a:t>
            </a:r>
            <a:r>
              <a:rPr lang="it-IT" sz="2600" b="0" i="1" dirty="0">
                <a:latin typeface="Montserrat"/>
              </a:rPr>
              <a:t> </a:t>
            </a:r>
            <a:r>
              <a:rPr lang="it-IT" sz="2600" b="0" dirty="0">
                <a:latin typeface="Montserrat"/>
              </a:rPr>
              <a:t>del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</a:rPr>
              <a:t>28 maggio 2020 </a:t>
            </a:r>
            <a:endParaRPr lang="it-IT" sz="2600" b="0" kern="0" dirty="0">
              <a:latin typeface="Montserrat"/>
              <a:ea typeface="+mj-ea"/>
              <a:cs typeface="+mj-cs"/>
            </a:endParaRPr>
          </a:p>
          <a:p>
            <a:pPr marL="342900" indent="-342900" defTabSz="9144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Proposta di Regolamento COM(2018) 390 </a:t>
            </a:r>
            <a:r>
              <a:rPr lang="it-IT" sz="2600" b="0" i="1" kern="0" dirty="0" err="1">
                <a:solidFill>
                  <a:prstClr val="black"/>
                </a:solidFill>
                <a:latin typeface="Montserrat"/>
              </a:rPr>
              <a:t>final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</a:rPr>
              <a:t>del 12 giugno 2018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</a:rPr>
              <a:t>relativa al </a:t>
            </a:r>
            <a:r>
              <a:rPr lang="it-IT" sz="2600" kern="0" dirty="0">
                <a:solidFill>
                  <a:prstClr val="black"/>
                </a:solidFill>
                <a:latin typeface="Montserrat"/>
              </a:rPr>
              <a:t>FEAMP</a:t>
            </a:r>
          </a:p>
          <a:p>
            <a:pPr marL="342900" indent="-342900" defTabSz="9144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it-IT" sz="2600" b="0" i="1" kern="0" dirty="0">
                <a:solidFill>
                  <a:prstClr val="black"/>
                </a:solidFill>
                <a:latin typeface="Montserrat"/>
              </a:rPr>
              <a:t>Proposta di 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Regolamento COM(2018) 374 </a:t>
            </a:r>
            <a:r>
              <a:rPr lang="it-IT" sz="2600" b="0" i="1" kern="0" dirty="0" err="1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final</a:t>
            </a:r>
            <a:r>
              <a:rPr lang="it-IT" sz="2600" b="0" i="1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 </a:t>
            </a:r>
            <a:r>
              <a:rPr lang="it-IT" sz="2600" b="0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del 29 maggio 2018 relativa all’obiettivo di </a:t>
            </a:r>
            <a:r>
              <a:rPr lang="it-IT" sz="2600" kern="0" dirty="0">
                <a:solidFill>
                  <a:prstClr val="black"/>
                </a:solidFill>
                <a:latin typeface="Montserrat"/>
                <a:ea typeface="+mj-ea"/>
                <a:cs typeface="+mj-cs"/>
              </a:rPr>
              <a:t>Cooperazione Territoriale Europea (CTE)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0" i="1" dirty="0">
                <a:latin typeface="Montserrat"/>
              </a:rPr>
              <a:t>Proposta di Regolamento COM(2020) 22 </a:t>
            </a:r>
            <a:r>
              <a:rPr lang="it-IT" sz="2600" b="0" i="1" dirty="0" err="1">
                <a:latin typeface="Montserrat"/>
              </a:rPr>
              <a:t>final</a:t>
            </a:r>
            <a:r>
              <a:rPr lang="it-IT" sz="2600" b="0" i="1" dirty="0">
                <a:latin typeface="Montserrat"/>
              </a:rPr>
              <a:t> </a:t>
            </a:r>
            <a:r>
              <a:rPr lang="it-IT" sz="2600" b="0" dirty="0">
                <a:latin typeface="Montserrat"/>
              </a:rPr>
              <a:t>del 14 gennaio 2020 che istituisce il </a:t>
            </a:r>
            <a:r>
              <a:rPr lang="it-IT" sz="2600" dirty="0">
                <a:latin typeface="Montserrat"/>
              </a:rPr>
              <a:t>“Fondo per una transizione giusta”</a:t>
            </a:r>
          </a:p>
          <a:p>
            <a:endParaRPr lang="it-IT" sz="2800" b="0" kern="0" dirty="0">
              <a:latin typeface="Montserrat"/>
            </a:endParaRPr>
          </a:p>
          <a:p>
            <a:r>
              <a:rPr lang="it-IT" sz="2600" b="0" kern="0" dirty="0">
                <a:latin typeface="Montserrat"/>
              </a:rPr>
              <a:t>Le </a:t>
            </a:r>
            <a:r>
              <a:rPr lang="it-IT" sz="2600" kern="0" dirty="0">
                <a:latin typeface="Montserrat"/>
              </a:rPr>
              <a:t>proposte dei Regolamenti </a:t>
            </a:r>
            <a:r>
              <a:rPr lang="it-IT" sz="2600" b="0" kern="0" dirty="0">
                <a:latin typeface="Montserrat"/>
              </a:rPr>
              <a:t>presentate per la politica di coesione 2021-2027 non sono ancora definitive, si prevede che i Regolamenti saranno approvati </a:t>
            </a:r>
            <a:r>
              <a:rPr lang="it-IT" sz="2600" kern="0" dirty="0">
                <a:latin typeface="Montserrat"/>
              </a:rPr>
              <a:t>entro il prossimo mese di giugno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600" dirty="0">
              <a:latin typeface="Montserrat"/>
            </a:endParaRPr>
          </a:p>
          <a:p>
            <a:endParaRPr lang="it-IT" sz="2200" dirty="0">
              <a:latin typeface="Montserrat"/>
            </a:endParaRPr>
          </a:p>
        </p:txBody>
      </p:sp>
      <p:sp>
        <p:nvSpPr>
          <p:cNvPr id="33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12329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Politica di Coesione</a:t>
            </a:r>
            <a:br>
              <a:rPr lang="it-IT" spc="5" dirty="0"/>
            </a:br>
            <a:r>
              <a:rPr lang="it-IT" sz="2500" spc="5" dirty="0"/>
              <a:t>Proposte di Regolamenti</a:t>
            </a:r>
          </a:p>
        </p:txBody>
      </p:sp>
    </p:spTree>
    <p:extLst>
      <p:ext uri="{BB962C8B-B14F-4D97-AF65-F5344CB8AC3E}">
        <p14:creationId xmlns:p14="http://schemas.microsoft.com/office/powerpoint/2010/main" val="28092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2"/>
          <a:srcRect b="88241"/>
          <a:stretch/>
        </p:blipFill>
        <p:spPr>
          <a:xfrm>
            <a:off x="1455814" y="2532945"/>
            <a:ext cx="1012767" cy="564794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/>
          <a:srcRect t="14105" b="73458"/>
          <a:stretch/>
        </p:blipFill>
        <p:spPr>
          <a:xfrm>
            <a:off x="1455814" y="3954864"/>
            <a:ext cx="1012767" cy="597316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2"/>
          <a:srcRect t="43864" b="42519"/>
          <a:stretch/>
        </p:blipFill>
        <p:spPr>
          <a:xfrm>
            <a:off x="1455814" y="5409305"/>
            <a:ext cx="1012767" cy="653960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2"/>
          <a:srcRect t="69062" b="19037"/>
          <a:stretch/>
        </p:blipFill>
        <p:spPr>
          <a:xfrm>
            <a:off x="1455814" y="6920390"/>
            <a:ext cx="1012767" cy="571571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2"/>
          <a:srcRect t="88575" b="489"/>
          <a:stretch/>
        </p:blipFill>
        <p:spPr>
          <a:xfrm>
            <a:off x="1455814" y="8349087"/>
            <a:ext cx="1012767" cy="52522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12329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Politica di Coesione</a:t>
            </a:r>
            <a:br>
              <a:rPr lang="it-IT" spc="5" dirty="0"/>
            </a:br>
            <a:r>
              <a:rPr lang="it-IT" sz="2500" spc="5" dirty="0"/>
              <a:t>I 5 Obiettivi di Policy (OP) 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6"/>
          <a:srcRect l="9329"/>
          <a:stretch/>
        </p:blipFill>
        <p:spPr>
          <a:xfrm>
            <a:off x="3956050" y="2304345"/>
            <a:ext cx="13792200" cy="7007930"/>
          </a:xfrm>
          <a:prstGeom prst="rect">
            <a:avLst/>
          </a:prstGeom>
        </p:spPr>
      </p:pic>
      <p:sp>
        <p:nvSpPr>
          <p:cNvPr id="40" name="object 92"/>
          <p:cNvSpPr/>
          <p:nvPr/>
        </p:nvSpPr>
        <p:spPr>
          <a:xfrm>
            <a:off x="2672315" y="5258230"/>
            <a:ext cx="1080000" cy="108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93"/>
          <p:cNvSpPr/>
          <p:nvPr/>
        </p:nvSpPr>
        <p:spPr>
          <a:xfrm>
            <a:off x="2676917" y="6638011"/>
            <a:ext cx="1080000" cy="108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94"/>
          <p:cNvSpPr/>
          <p:nvPr/>
        </p:nvSpPr>
        <p:spPr>
          <a:xfrm>
            <a:off x="2685233" y="8178186"/>
            <a:ext cx="1080000" cy="1080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95"/>
          <p:cNvSpPr/>
          <p:nvPr/>
        </p:nvSpPr>
        <p:spPr>
          <a:xfrm>
            <a:off x="2672315" y="2127245"/>
            <a:ext cx="1080000" cy="1080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6"/>
          <p:cNvSpPr/>
          <p:nvPr/>
        </p:nvSpPr>
        <p:spPr>
          <a:xfrm>
            <a:off x="2672315" y="3713522"/>
            <a:ext cx="1080000" cy="1080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95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12329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Politica Agricola Comune (PAC)</a:t>
            </a:r>
            <a:br>
              <a:rPr lang="it-IT" spc="5" dirty="0"/>
            </a:br>
            <a:r>
              <a:rPr lang="it-IT" sz="2500" spc="5" dirty="0"/>
              <a:t>Proposte di Regolamenti (1)</a:t>
            </a:r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Segnaposto contenuto 2"/>
          <p:cNvSpPr txBox="1">
            <a:spLocks/>
          </p:cNvSpPr>
          <p:nvPr/>
        </p:nvSpPr>
        <p:spPr>
          <a:xfrm>
            <a:off x="937261" y="2167906"/>
            <a:ext cx="18119343" cy="107106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300" b="1" i="0">
                <a:solidFill>
                  <a:srgbClr val="1D1D1B"/>
                </a:solidFill>
                <a:latin typeface="Montserrat-SemiBold"/>
                <a:ea typeface="+mn-ea"/>
                <a:cs typeface="Montserrat-SemiBold"/>
              </a:defRPr>
            </a:lvl1pPr>
            <a:lvl2pPr marL="457007">
              <a:defRPr>
                <a:latin typeface="+mn-lt"/>
                <a:ea typeface="+mn-ea"/>
                <a:cs typeface="+mn-cs"/>
              </a:defRPr>
            </a:lvl2pPr>
            <a:lvl3pPr marL="914018">
              <a:defRPr>
                <a:latin typeface="+mn-lt"/>
                <a:ea typeface="+mn-ea"/>
                <a:cs typeface="+mn-cs"/>
              </a:defRPr>
            </a:lvl3pPr>
            <a:lvl4pPr marL="1371028">
              <a:defRPr>
                <a:latin typeface="+mn-lt"/>
                <a:ea typeface="+mn-ea"/>
                <a:cs typeface="+mn-cs"/>
              </a:defRPr>
            </a:lvl4pPr>
            <a:lvl5pPr marL="1828039">
              <a:defRPr>
                <a:latin typeface="+mn-lt"/>
                <a:ea typeface="+mn-ea"/>
                <a:cs typeface="+mn-cs"/>
              </a:defRPr>
            </a:lvl5pPr>
            <a:lvl6pPr marL="2285049">
              <a:defRPr>
                <a:latin typeface="+mn-lt"/>
                <a:ea typeface="+mn-ea"/>
                <a:cs typeface="+mn-cs"/>
              </a:defRPr>
            </a:lvl6pPr>
            <a:lvl7pPr marL="2742056">
              <a:defRPr>
                <a:latin typeface="+mn-lt"/>
                <a:ea typeface="+mn-ea"/>
                <a:cs typeface="+mn-cs"/>
              </a:defRPr>
            </a:lvl7pPr>
            <a:lvl8pPr marL="3199065">
              <a:defRPr>
                <a:latin typeface="+mn-lt"/>
                <a:ea typeface="+mn-ea"/>
                <a:cs typeface="+mn-cs"/>
              </a:defRPr>
            </a:lvl8pPr>
            <a:lvl9pPr marL="3656072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kern="0" dirty="0">
                <a:solidFill>
                  <a:prstClr val="black"/>
                </a:solidFill>
                <a:latin typeface="Montserrat"/>
              </a:rPr>
              <a:t>Per il periodo 2021-2027 è previsto un nuovo modello di attuazione della PAC imperniato sull'elaborazione, da parte di ciascun Stato membro, di un </a:t>
            </a:r>
            <a:r>
              <a:rPr lang="it-IT" sz="2400" kern="0" dirty="0">
                <a:solidFill>
                  <a:prstClr val="black"/>
                </a:solidFill>
                <a:latin typeface="Montserrat"/>
              </a:rPr>
              <a:t>Piano Strategico Nazionale </a:t>
            </a:r>
            <a:r>
              <a:rPr lang="it-IT" sz="2400" b="0" kern="0" dirty="0">
                <a:solidFill>
                  <a:prstClr val="black"/>
                </a:solidFill>
                <a:latin typeface="Montserrat"/>
              </a:rPr>
              <a:t>attraverso la programmazione e l'attuazione degli interventi previsti in </a:t>
            </a:r>
            <a:r>
              <a:rPr lang="it-IT" sz="2400" kern="0" dirty="0">
                <a:solidFill>
                  <a:prstClr val="black"/>
                </a:solidFill>
                <a:latin typeface="Montserrat"/>
              </a:rPr>
              <a:t>entrambi i pilastri della PAC</a:t>
            </a:r>
            <a:r>
              <a:rPr lang="it-IT" sz="2400" b="0" kern="0" dirty="0">
                <a:solidFill>
                  <a:prstClr val="black"/>
                </a:solidFill>
                <a:latin typeface="Montserrat"/>
              </a:rPr>
              <a:t>, come regolati dalla </a:t>
            </a:r>
            <a:r>
              <a:rPr lang="it-IT" sz="2400" b="0" i="1" kern="0" dirty="0">
                <a:solidFill>
                  <a:prstClr val="black"/>
                </a:solidFill>
                <a:latin typeface="Montserrat"/>
              </a:rPr>
              <a:t>Proposta di Regolamento COM(2018) 392 </a:t>
            </a:r>
            <a:r>
              <a:rPr lang="it-IT" sz="2400" b="0" i="1" kern="0" dirty="0" err="1">
                <a:solidFill>
                  <a:prstClr val="black"/>
                </a:solidFill>
                <a:latin typeface="Montserrat"/>
              </a:rPr>
              <a:t>final</a:t>
            </a:r>
            <a:r>
              <a:rPr lang="it-IT" sz="2400" b="0" i="1" kern="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it-IT" sz="2400" b="0" dirty="0">
                <a:latin typeface="Montserrat"/>
              </a:rPr>
              <a:t>dell’1 giugno 2018 </a:t>
            </a:r>
            <a:r>
              <a:rPr lang="it-IT" sz="2400" b="0" kern="0" dirty="0">
                <a:solidFill>
                  <a:prstClr val="black"/>
                </a:solidFill>
                <a:latin typeface="Montserrat"/>
              </a:rPr>
              <a:t>relativa al </a:t>
            </a:r>
            <a:r>
              <a:rPr lang="it-IT" sz="2400" kern="0" dirty="0">
                <a:solidFill>
                  <a:prstClr val="black"/>
                </a:solidFill>
                <a:latin typeface="Montserrat"/>
              </a:rPr>
              <a:t>Fondo europeo agricolo di garanzia (FEAGA) </a:t>
            </a:r>
            <a:r>
              <a:rPr lang="it-IT" sz="2400" b="0" kern="0" dirty="0">
                <a:solidFill>
                  <a:prstClr val="black"/>
                </a:solidFill>
                <a:latin typeface="Montserrat"/>
              </a:rPr>
              <a:t>e dal </a:t>
            </a:r>
            <a:r>
              <a:rPr lang="it-IT" sz="2400" kern="0" dirty="0">
                <a:solidFill>
                  <a:prstClr val="black"/>
                </a:solidFill>
                <a:latin typeface="Montserrat"/>
              </a:rPr>
              <a:t>Fondo europeo agricolo per lo sviluppo rurale (FEASR)</a:t>
            </a:r>
            <a:r>
              <a:rPr lang="it-IT" sz="2400" dirty="0">
                <a:latin typeface="Montserrat"/>
              </a:rPr>
              <a:t> </a:t>
            </a:r>
            <a:r>
              <a:rPr lang="it-IT" sz="2400" b="0" dirty="0">
                <a:latin typeface="Montserrat"/>
              </a:rPr>
              <a:t>e dalla Comunicazione </a:t>
            </a:r>
            <a:r>
              <a:rPr lang="it-IT" sz="2400" b="0" i="1" dirty="0">
                <a:latin typeface="Montserrat"/>
              </a:rPr>
              <a:t>COM(2018) 393 </a:t>
            </a:r>
            <a:r>
              <a:rPr lang="it-IT" sz="2400" b="0" i="1" dirty="0" err="1">
                <a:latin typeface="Montserrat"/>
              </a:rPr>
              <a:t>final</a:t>
            </a:r>
            <a:r>
              <a:rPr lang="it-IT" sz="2400" b="0" i="1" dirty="0">
                <a:latin typeface="Montserrat"/>
              </a:rPr>
              <a:t> </a:t>
            </a:r>
            <a:r>
              <a:rPr lang="it-IT" sz="2400" b="0" dirty="0">
                <a:latin typeface="Montserrat"/>
              </a:rPr>
              <a:t>dell’1 giugno 2018 relativa al finanziamento, gestione e monitoraggio della Politica Agricola Comune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dirty="0">
                <a:latin typeface="Montserrat"/>
              </a:rPr>
              <a:t>La nuova PAC dovrà collaborare con le altre politiche rispetto agli obiettivi del documento </a:t>
            </a:r>
            <a:r>
              <a:rPr lang="it-IT" sz="2400" i="1" dirty="0">
                <a:latin typeface="Montserrat"/>
              </a:rPr>
              <a:t>Farm to </a:t>
            </a:r>
            <a:r>
              <a:rPr lang="it-IT" sz="2400" i="1" dirty="0" err="1">
                <a:latin typeface="Montserrat"/>
              </a:rPr>
              <a:t>Fork</a:t>
            </a:r>
            <a:r>
              <a:rPr lang="it-IT" sz="2400" dirty="0">
                <a:latin typeface="Montserrat"/>
              </a:rPr>
              <a:t> </a:t>
            </a:r>
            <a:r>
              <a:rPr lang="it-IT" sz="2400" b="0" dirty="0">
                <a:latin typeface="Montserrat"/>
              </a:rPr>
              <a:t>che declinano l’impegno delle politiche agricole rispetto al </a:t>
            </a:r>
            <a:r>
              <a:rPr lang="it-IT" sz="2400" i="1" dirty="0">
                <a:latin typeface="Montserrat"/>
              </a:rPr>
              <a:t>Green </a:t>
            </a:r>
            <a:r>
              <a:rPr lang="it-IT" sz="2400" i="1" dirty="0" err="1">
                <a:latin typeface="Montserrat"/>
              </a:rPr>
              <a:t>Deal</a:t>
            </a:r>
            <a:r>
              <a:rPr lang="it-IT" sz="2400" i="1" dirty="0">
                <a:latin typeface="Montserrat"/>
              </a:rPr>
              <a:t> </a:t>
            </a:r>
            <a:r>
              <a:rPr lang="it-IT" sz="2400" dirty="0">
                <a:latin typeface="Montserrat"/>
              </a:rPr>
              <a:t>europeo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kern="0" dirty="0">
              <a:solidFill>
                <a:prstClr val="black"/>
              </a:solidFill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kern="0" dirty="0">
                <a:solidFill>
                  <a:prstClr val="black"/>
                </a:solidFill>
                <a:latin typeface="Montserrat"/>
              </a:rPr>
              <a:t>Il protrarsi del negoziato sul Quadro Finanziario Pluriennale ha reso necessario prevedere </a:t>
            </a:r>
            <a:r>
              <a:rPr lang="it-IT" sz="2400" kern="0" dirty="0">
                <a:solidFill>
                  <a:prstClr val="black"/>
                </a:solidFill>
                <a:latin typeface="Montserrat"/>
              </a:rPr>
              <a:t>due anni di transizione </a:t>
            </a:r>
            <a:r>
              <a:rPr lang="it-IT" sz="2400" b="0" kern="0" dirty="0">
                <a:solidFill>
                  <a:prstClr val="black"/>
                </a:solidFill>
                <a:latin typeface="Montserrat"/>
              </a:rPr>
              <a:t>per estendere le attuali norme ed attenuare il passaggio con la futura PAC, regolati da</a:t>
            </a:r>
            <a:r>
              <a:rPr lang="it-IT" sz="2400" b="0" dirty="0">
                <a:latin typeface="Montserrat"/>
              </a:rPr>
              <a:t>l </a:t>
            </a:r>
            <a:r>
              <a:rPr lang="it-IT" sz="2400" b="0" i="1" dirty="0">
                <a:latin typeface="Montserrat"/>
              </a:rPr>
              <a:t>Regolamento (UE) n. 2020/2220 </a:t>
            </a:r>
            <a:r>
              <a:rPr lang="it-IT" sz="2400" b="0" dirty="0">
                <a:latin typeface="Montserrat"/>
              </a:rPr>
              <a:t>del Parlamento europeo e del Consiglio del 23 dicembre 2020 che ha modificato il Regolamento (UE) n. 1305/2013 prorogando il periodo di durata dei Programmi di Sviluppo Rurale sostenuti dal FEASR fino al 31 dicembre 2022 e dando la possibilità di finanziarli attingendo alla corrispondente dotazione di bilancio per gli anni 2021 e 2022. 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dirty="0">
                <a:latin typeface="Montserrat"/>
              </a:rPr>
              <a:t>Il Regolamento (UE) 2020/2220 ha inoltre messo a disposizione le risorse aggiuntive a titolo dello strumento dell’Unione europea per la ripresa </a:t>
            </a:r>
            <a:r>
              <a:rPr lang="it-IT" sz="2400" dirty="0">
                <a:latin typeface="Montserrat"/>
              </a:rPr>
              <a:t>(«EURI»)</a:t>
            </a:r>
            <a:r>
              <a:rPr lang="it-IT" sz="2400" b="0" dirty="0">
                <a:latin typeface="Montserrat"/>
              </a:rPr>
              <a:t> istituito dal Regolamento (UE) 2020/2094 del Consiglio 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kern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dirty="0">
                <a:latin typeface="Montserrat"/>
              </a:rPr>
              <a:t>Nel biennio 2021-2022 gli attuali Programmi Strategici Regionali opereranno quindi in regime transitorio </a:t>
            </a:r>
            <a:r>
              <a:rPr lang="it-IT" sz="2400" b="0" dirty="0">
                <a:latin typeface="Montserrat"/>
              </a:rPr>
              <a:t>conservando l’attuale configurazione e anticipando le quote finanziarie relative della PAC post 2020</a:t>
            </a:r>
            <a:r>
              <a:rPr lang="it-IT" sz="2400" dirty="0">
                <a:latin typeface="Montserrat"/>
              </a:rPr>
              <a:t>. </a:t>
            </a:r>
            <a:r>
              <a:rPr lang="it-IT" sz="2400" b="0" dirty="0">
                <a:latin typeface="Montserrat"/>
              </a:rPr>
              <a:t>A tali quote si aggiungeranno le risorse EURI che potranno essere dedicate a fronteggiare l’emergenza COVID con interventi specifici o modificando gli interventi già previsti, in modo da poter meglio fronteggiare l’emergenza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dirty="0">
              <a:latin typeface="Montserrat"/>
            </a:endParaRPr>
          </a:p>
          <a:p>
            <a:r>
              <a:rPr lang="it-IT" sz="2400" dirty="0">
                <a:latin typeface="Montserrat"/>
              </a:rPr>
              <a:t> </a:t>
            </a:r>
          </a:p>
          <a:p>
            <a:r>
              <a:rPr lang="it-IT" sz="2400" dirty="0">
                <a:latin typeface="Montserrat"/>
              </a:rPr>
              <a:t> </a:t>
            </a:r>
          </a:p>
          <a:p>
            <a:r>
              <a:rPr lang="it-IT" sz="2400" dirty="0">
                <a:latin typeface="Montserrat"/>
              </a:rPr>
              <a:t> </a:t>
            </a:r>
          </a:p>
          <a:p>
            <a:br>
              <a:rPr lang="it-IT" sz="2400" dirty="0">
                <a:latin typeface="Montserrat"/>
              </a:rPr>
            </a:br>
            <a:endParaRPr lang="it-IT" sz="2400" dirty="0">
              <a:latin typeface="Montserrat"/>
            </a:endParaRPr>
          </a:p>
          <a:p>
            <a:endParaRPr lang="it-IT" sz="2400" i="1" kern="0" dirty="0">
              <a:solidFill>
                <a:prstClr val="black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770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12329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Politica Agricola Comune (PAC)</a:t>
            </a:r>
            <a:br>
              <a:rPr lang="it-IT" spc="5" dirty="0"/>
            </a:br>
            <a:r>
              <a:rPr lang="it-IT" sz="2500" spc="5" dirty="0"/>
              <a:t>Proposte di Regolamenti (2)</a:t>
            </a:r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Segnaposto contenuto 2"/>
          <p:cNvSpPr txBox="1">
            <a:spLocks/>
          </p:cNvSpPr>
          <p:nvPr/>
        </p:nvSpPr>
        <p:spPr>
          <a:xfrm>
            <a:off x="937261" y="2167906"/>
            <a:ext cx="18119343" cy="91717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300" b="1" i="0">
                <a:solidFill>
                  <a:srgbClr val="1D1D1B"/>
                </a:solidFill>
                <a:latin typeface="Montserrat-SemiBold"/>
                <a:ea typeface="+mn-ea"/>
                <a:cs typeface="Montserrat-SemiBold"/>
              </a:defRPr>
            </a:lvl1pPr>
            <a:lvl2pPr marL="457007">
              <a:defRPr>
                <a:latin typeface="+mn-lt"/>
                <a:ea typeface="+mn-ea"/>
                <a:cs typeface="+mn-cs"/>
              </a:defRPr>
            </a:lvl2pPr>
            <a:lvl3pPr marL="914018">
              <a:defRPr>
                <a:latin typeface="+mn-lt"/>
                <a:ea typeface="+mn-ea"/>
                <a:cs typeface="+mn-cs"/>
              </a:defRPr>
            </a:lvl3pPr>
            <a:lvl4pPr marL="1371028">
              <a:defRPr>
                <a:latin typeface="+mn-lt"/>
                <a:ea typeface="+mn-ea"/>
                <a:cs typeface="+mn-cs"/>
              </a:defRPr>
            </a:lvl4pPr>
            <a:lvl5pPr marL="1828039">
              <a:defRPr>
                <a:latin typeface="+mn-lt"/>
                <a:ea typeface="+mn-ea"/>
                <a:cs typeface="+mn-cs"/>
              </a:defRPr>
            </a:lvl5pPr>
            <a:lvl6pPr marL="2285049">
              <a:defRPr>
                <a:latin typeface="+mn-lt"/>
                <a:ea typeface="+mn-ea"/>
                <a:cs typeface="+mn-cs"/>
              </a:defRPr>
            </a:lvl6pPr>
            <a:lvl7pPr marL="2742056">
              <a:defRPr>
                <a:latin typeface="+mn-lt"/>
                <a:ea typeface="+mn-ea"/>
                <a:cs typeface="+mn-cs"/>
              </a:defRPr>
            </a:lvl7pPr>
            <a:lvl8pPr marL="3199065">
              <a:defRPr>
                <a:latin typeface="+mn-lt"/>
                <a:ea typeface="+mn-ea"/>
                <a:cs typeface="+mn-cs"/>
              </a:defRPr>
            </a:lvl8pPr>
            <a:lvl9pPr marL="3656072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dirty="0">
                <a:latin typeface="Montserrat"/>
              </a:rPr>
              <a:t> Le </a:t>
            </a:r>
            <a:r>
              <a:rPr lang="it-IT" sz="2400" dirty="0">
                <a:latin typeface="Montserrat"/>
              </a:rPr>
              <a:t>risorse EURI </a:t>
            </a:r>
            <a:r>
              <a:rPr lang="it-IT" sz="2400" b="0" dirty="0">
                <a:latin typeface="Montserrat"/>
              </a:rPr>
              <a:t>dovranno essere riservate, </a:t>
            </a:r>
            <a:r>
              <a:rPr lang="it-IT" sz="2400" dirty="0">
                <a:latin typeface="Montserrat"/>
              </a:rPr>
              <a:t>per almeno il 37%, </a:t>
            </a:r>
            <a:r>
              <a:rPr lang="it-IT" sz="2400" b="0" dirty="0">
                <a:latin typeface="Montserrat"/>
              </a:rPr>
              <a:t>alle seguenti misure:</a:t>
            </a:r>
          </a:p>
          <a:p>
            <a:pPr algn="just" defTabSz="914400"/>
            <a:endParaRPr lang="it-IT" sz="2400" b="0" dirty="0">
              <a:latin typeface="Montserrat"/>
            </a:endParaRPr>
          </a:p>
          <a:p>
            <a:pPr lvl="0"/>
            <a:r>
              <a:rPr lang="it-IT" sz="2400" b="0" dirty="0">
                <a:latin typeface="Montserrat"/>
              </a:rPr>
              <a:t>a)  agricoltura biologica; </a:t>
            </a:r>
          </a:p>
          <a:p>
            <a:pPr lvl="0"/>
            <a:r>
              <a:rPr lang="it-IT" sz="2400" b="0" dirty="0">
                <a:latin typeface="Montserrat"/>
              </a:rPr>
              <a:t>b)  mitigazionedeicambiamenticlimaticieadattamentoadessi,compresalariduzionedelleemissionidigasaeffetto serra prodotte dall’agricoltura; </a:t>
            </a:r>
          </a:p>
          <a:p>
            <a:pPr lvl="0"/>
            <a:r>
              <a:rPr lang="it-IT" sz="2400" b="0" dirty="0">
                <a:latin typeface="Montserrat"/>
              </a:rPr>
              <a:t>c)  conservazione del suolo, compreso l’aumento della </a:t>
            </a:r>
            <a:r>
              <a:rPr lang="it-IT" sz="2400" b="0" dirty="0" err="1">
                <a:latin typeface="Montserrat"/>
              </a:rPr>
              <a:t>fertilita</a:t>
            </a:r>
            <a:r>
              <a:rPr lang="it-IT" sz="2400" b="0" dirty="0">
                <a:latin typeface="Montserrat"/>
              </a:rPr>
              <a:t>̀ del suolo mediante sequestro del carbonio; </a:t>
            </a:r>
          </a:p>
          <a:p>
            <a:pPr lvl="0"/>
            <a:r>
              <a:rPr lang="it-IT" sz="2400" b="0" dirty="0">
                <a:latin typeface="Montserrat"/>
              </a:rPr>
              <a:t>d)  miglioramentodell’usoedellagestionedellerisorseidriche,inclusoilrisparmiodiacqua; </a:t>
            </a:r>
          </a:p>
          <a:p>
            <a:pPr lvl="0"/>
            <a:r>
              <a:rPr lang="it-IT" sz="2400" b="0" dirty="0">
                <a:latin typeface="Montserrat"/>
              </a:rPr>
              <a:t>e)  creazione, conservazione e ripristino di habitat favorevoli alla </a:t>
            </a:r>
            <a:r>
              <a:rPr lang="it-IT" sz="2400" b="0" dirty="0" err="1">
                <a:latin typeface="Montserrat"/>
              </a:rPr>
              <a:t>biodiversita</a:t>
            </a:r>
            <a:r>
              <a:rPr lang="it-IT" sz="2400" b="0" dirty="0">
                <a:latin typeface="Montserrat"/>
              </a:rPr>
              <a:t>̀; </a:t>
            </a:r>
          </a:p>
          <a:p>
            <a:pPr lvl="0"/>
            <a:r>
              <a:rPr lang="it-IT" sz="2400" b="0" dirty="0">
                <a:latin typeface="Montserrat"/>
              </a:rPr>
              <a:t>f)  riduzione dei rischi e degli impatti dell’uso di pesticidi e antimicrobici; </a:t>
            </a:r>
          </a:p>
          <a:p>
            <a:pPr lvl="0"/>
            <a:r>
              <a:rPr lang="it-IT" sz="2400" b="0" dirty="0">
                <a:latin typeface="Montserrat"/>
              </a:rPr>
              <a:t>g)  benessere degli animali; </a:t>
            </a:r>
          </a:p>
          <a:p>
            <a:pPr lvl="0"/>
            <a:r>
              <a:rPr lang="it-IT" sz="2400" b="0" dirty="0">
                <a:latin typeface="Montserrat"/>
              </a:rPr>
              <a:t>h)  </a:t>
            </a:r>
            <a:r>
              <a:rPr lang="it-IT" sz="2400" b="0" dirty="0" err="1">
                <a:latin typeface="Montserrat"/>
              </a:rPr>
              <a:t>attivita</a:t>
            </a:r>
            <a:r>
              <a:rPr lang="it-IT" sz="2400" b="0" dirty="0">
                <a:latin typeface="Montserrat"/>
              </a:rPr>
              <a:t>̀ di cooperazione Leader. </a:t>
            </a:r>
          </a:p>
          <a:p>
            <a:r>
              <a:rPr lang="it-IT" sz="2400" dirty="0">
                <a:latin typeface="Montserrat"/>
              </a:rPr>
              <a:t> </a:t>
            </a:r>
          </a:p>
          <a:p>
            <a:r>
              <a:rPr lang="it-IT" sz="2400" dirty="0">
                <a:latin typeface="Montserrat"/>
              </a:rPr>
              <a:t> </a:t>
            </a:r>
            <a:r>
              <a:rPr lang="it-IT" sz="2400" b="0" dirty="0">
                <a:latin typeface="Montserrat"/>
              </a:rPr>
              <a:t>e </a:t>
            </a:r>
            <a:r>
              <a:rPr lang="it-IT" sz="2400" dirty="0">
                <a:latin typeface="Montserrat"/>
              </a:rPr>
              <a:t>per almeno il 55%  </a:t>
            </a:r>
            <a:r>
              <a:rPr lang="it-IT" sz="2400" b="0" dirty="0">
                <a:latin typeface="Montserrat"/>
              </a:rPr>
              <a:t>a misure a favore della ripresa socio economica dei territori rurali per contribuire a una ripresa economica resiliente, sostenibile e digitale in linea, tra l’altro, con gli obiettivi agro-climatico-ambientali perseguiti dal regolamento, in particolare:</a:t>
            </a:r>
          </a:p>
          <a:p>
            <a:endParaRPr lang="it-IT" sz="2400" b="0" dirty="0">
              <a:latin typeface="Montserrat"/>
            </a:endParaRPr>
          </a:p>
          <a:p>
            <a:pPr lvl="0"/>
            <a:r>
              <a:rPr lang="it-IT" sz="2400" b="0" dirty="0">
                <a:latin typeface="Montserrat"/>
              </a:rPr>
              <a:t>a)  filiere corte e mercati locali; </a:t>
            </a:r>
          </a:p>
          <a:p>
            <a:pPr lvl="0"/>
            <a:r>
              <a:rPr lang="it-IT" sz="2400" b="0" dirty="0">
                <a:latin typeface="Montserrat"/>
              </a:rPr>
              <a:t>b)  efficienza delle risorse, compresi l’agricoltura di precisione e intelligente, l’innovazione, la digitalizzazione e l’ammodernamento dei macchinari e delle attrezzature di produzione; </a:t>
            </a:r>
          </a:p>
          <a:p>
            <a:pPr lvl="0"/>
            <a:r>
              <a:rPr lang="it-IT" sz="2400" b="0" dirty="0">
                <a:latin typeface="Montserrat"/>
              </a:rPr>
              <a:t>c)  condizioni di sicurezza sul lavoro; </a:t>
            </a:r>
          </a:p>
          <a:p>
            <a:pPr lvl="0"/>
            <a:r>
              <a:rPr lang="it-IT" sz="2400" b="0" dirty="0">
                <a:latin typeface="Montserrat"/>
              </a:rPr>
              <a:t>d)  energie rinnovabili, economia circolare e bioeconomia; </a:t>
            </a:r>
          </a:p>
          <a:p>
            <a:r>
              <a:rPr lang="it-IT" sz="2400" b="0" dirty="0">
                <a:latin typeface="Montserrat"/>
              </a:rPr>
              <a:t>e)  accesso a tecnologie dell’informazione e della comunicazione di elevata </a:t>
            </a:r>
            <a:r>
              <a:rPr lang="it-IT" sz="2400" b="0" dirty="0" err="1">
                <a:latin typeface="Montserrat"/>
              </a:rPr>
              <a:t>qualita</a:t>
            </a:r>
            <a:r>
              <a:rPr lang="it-IT" sz="2400" b="0" dirty="0">
                <a:latin typeface="Montserrat"/>
              </a:rPr>
              <a:t>̀ nelle zone rurali</a:t>
            </a:r>
          </a:p>
          <a:p>
            <a:endParaRPr lang="it-IT" sz="2400" b="0" dirty="0">
              <a:latin typeface="Montserrat"/>
            </a:endParaRPr>
          </a:p>
          <a:p>
            <a:pPr algn="just"/>
            <a:r>
              <a:rPr lang="it-IT" sz="2400" b="0" kern="0" dirty="0">
                <a:latin typeface="Montserrat"/>
              </a:rPr>
              <a:t>Le </a:t>
            </a:r>
            <a:r>
              <a:rPr lang="it-IT" sz="2400" kern="0" dirty="0">
                <a:latin typeface="Montserrat"/>
              </a:rPr>
              <a:t>proposte dei Regolamenti </a:t>
            </a:r>
            <a:r>
              <a:rPr lang="it-IT" sz="2400" b="0" kern="0" dirty="0">
                <a:latin typeface="Montserrat"/>
              </a:rPr>
              <a:t>presentati per la PAC 2021-2027 non sono ancora definitive, si prevede che i Regolamenti saranno approvati </a:t>
            </a:r>
            <a:r>
              <a:rPr lang="it-IT" sz="2400" kern="0" dirty="0">
                <a:latin typeface="Montserrat"/>
              </a:rPr>
              <a:t>entro il prossimo mese di giugno</a:t>
            </a:r>
          </a:p>
          <a:p>
            <a:pPr algn="just" defTabSz="914400"/>
            <a:endParaRPr lang="it-IT" sz="2200" b="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221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132343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Politica Agricola Comune (PAC)</a:t>
            </a:r>
            <a:br>
              <a:rPr lang="it-IT" spc="5" dirty="0"/>
            </a:br>
            <a:r>
              <a:rPr lang="it-IT" sz="2500" spc="5" dirty="0"/>
              <a:t>I 3 Obiettivi Generali (OG) e i 9+1 Obiettivi Strategici della PAC 2021-2027</a:t>
            </a:r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5374599-E3FB-49C9-B978-6F635748C9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174581"/>
              </p:ext>
            </p:extLst>
          </p:nvPr>
        </p:nvGraphicFramePr>
        <p:xfrm>
          <a:off x="2685232" y="1752671"/>
          <a:ext cx="12624618" cy="8042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4377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4" y="3585665"/>
            <a:ext cx="20104098" cy="7071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95605" y="5003548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5110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" y="2052225"/>
            <a:ext cx="614681" cy="1228725"/>
          </a:xfrm>
          <a:custGeom>
            <a:avLst/>
            <a:gdLst/>
            <a:ahLst/>
            <a:cxnLst/>
            <a:rect l="l" t="t" r="r" b="b"/>
            <a:pathLst>
              <a:path w="614680" h="1228725">
                <a:moveTo>
                  <a:pt x="0" y="0"/>
                </a:moveTo>
                <a:lnTo>
                  <a:pt x="0" y="563836"/>
                </a:lnTo>
                <a:lnTo>
                  <a:pt x="50385" y="614232"/>
                </a:lnTo>
                <a:lnTo>
                  <a:pt x="0" y="664618"/>
                </a:lnTo>
                <a:lnTo>
                  <a:pt x="0" y="1228444"/>
                </a:lnTo>
                <a:lnTo>
                  <a:pt x="614243" y="614232"/>
                </a:lnTo>
                <a:lnTo>
                  <a:pt x="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798332" y="4989599"/>
            <a:ext cx="306070" cy="1329690"/>
          </a:xfrm>
          <a:custGeom>
            <a:avLst/>
            <a:gdLst/>
            <a:ahLst/>
            <a:cxnLst/>
            <a:rect l="l" t="t" r="r" b="b"/>
            <a:pathLst>
              <a:path w="306069" h="1329689">
                <a:moveTo>
                  <a:pt x="305760" y="0"/>
                </a:moveTo>
                <a:lnTo>
                  <a:pt x="0" y="0"/>
                </a:lnTo>
                <a:lnTo>
                  <a:pt x="305760" y="305781"/>
                </a:lnTo>
                <a:lnTo>
                  <a:pt x="305760" y="0"/>
                </a:lnTo>
                <a:close/>
              </a:path>
              <a:path w="306069" h="1329689">
                <a:moveTo>
                  <a:pt x="305760" y="1023581"/>
                </a:moveTo>
                <a:lnTo>
                  <a:pt x="0" y="1329362"/>
                </a:lnTo>
                <a:lnTo>
                  <a:pt x="305760" y="1329362"/>
                </a:lnTo>
                <a:lnTo>
                  <a:pt x="305760" y="1023581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" y="8429269"/>
            <a:ext cx="151765" cy="303530"/>
          </a:xfrm>
          <a:custGeom>
            <a:avLst/>
            <a:gdLst/>
            <a:ahLst/>
            <a:cxnLst/>
            <a:rect l="l" t="t" r="r" b="b"/>
            <a:pathLst>
              <a:path w="151765" h="303529">
                <a:moveTo>
                  <a:pt x="0" y="0"/>
                </a:moveTo>
                <a:lnTo>
                  <a:pt x="0" y="303247"/>
                </a:lnTo>
                <a:lnTo>
                  <a:pt x="151628" y="151628"/>
                </a:lnTo>
                <a:lnTo>
                  <a:pt x="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95605" y="3977400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95605" y="6072657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25184" y="3547858"/>
            <a:ext cx="3585845" cy="5386730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R="5081" algn="r">
              <a:lnSpc>
                <a:spcPts val="4500"/>
              </a:lnSpc>
              <a:spcBef>
                <a:spcPts val="106"/>
              </a:spcBef>
            </a:pPr>
            <a:r>
              <a:rPr sz="4000" b="1" spc="5" dirty="0">
                <a:solidFill>
                  <a:srgbClr val="565655"/>
                </a:solidFill>
                <a:latin typeface="Montserrat"/>
                <a:cs typeface="Montserrat"/>
              </a:rPr>
              <a:t>OP1</a:t>
            </a:r>
            <a:endParaRPr sz="4000" dirty="0">
              <a:latin typeface="Montserrat"/>
              <a:cs typeface="Montserrat"/>
            </a:endParaRPr>
          </a:p>
          <a:p>
            <a:pPr marR="5081" algn="r">
              <a:lnSpc>
                <a:spcPts val="2160"/>
              </a:lnSpc>
            </a:pPr>
            <a:r>
              <a:rPr sz="2000" spc="5" dirty="0">
                <a:latin typeface="Montserrat"/>
                <a:cs typeface="Montserrat"/>
              </a:rPr>
              <a:t>Europa </a:t>
            </a:r>
            <a:r>
              <a:rPr sz="2000" spc="15" dirty="0">
                <a:latin typeface="Montserrat"/>
                <a:cs typeface="Montserrat"/>
              </a:rPr>
              <a:t>più</a:t>
            </a:r>
            <a:r>
              <a:rPr sz="2000" spc="-54" dirty="0">
                <a:latin typeface="Montserrat"/>
                <a:cs typeface="Montserrat"/>
              </a:rPr>
              <a:t> </a:t>
            </a:r>
            <a:r>
              <a:rPr sz="2000" spc="5" dirty="0">
                <a:latin typeface="Montserrat"/>
                <a:cs typeface="Montserrat"/>
              </a:rPr>
              <a:t>intelligente</a:t>
            </a:r>
            <a:endParaRPr sz="2000" dirty="0">
              <a:latin typeface="Montserrat"/>
              <a:cs typeface="Montserrat"/>
            </a:endParaRPr>
          </a:p>
          <a:p>
            <a:pPr marR="6985" algn="r">
              <a:lnSpc>
                <a:spcPts val="4500"/>
              </a:lnSpc>
              <a:spcBef>
                <a:spcPts val="2055"/>
              </a:spcBef>
            </a:pPr>
            <a:r>
              <a:rPr sz="4000" b="1" spc="5" dirty="0">
                <a:solidFill>
                  <a:srgbClr val="565655"/>
                </a:solidFill>
                <a:latin typeface="Montserrat"/>
                <a:cs typeface="Montserrat"/>
              </a:rPr>
              <a:t>O</a:t>
            </a:r>
            <a:r>
              <a:rPr sz="4000" b="1" spc="-15" dirty="0">
                <a:solidFill>
                  <a:srgbClr val="565655"/>
                </a:solidFill>
                <a:latin typeface="Montserrat"/>
                <a:cs typeface="Montserrat"/>
              </a:rPr>
              <a:t>P2</a:t>
            </a:r>
            <a:endParaRPr sz="4000" dirty="0">
              <a:latin typeface="Montserrat"/>
              <a:cs typeface="Montserrat"/>
            </a:endParaRPr>
          </a:p>
          <a:p>
            <a:pPr marR="5081" algn="r">
              <a:lnSpc>
                <a:spcPts val="2160"/>
              </a:lnSpc>
            </a:pPr>
            <a:r>
              <a:rPr sz="2000" spc="5" dirty="0">
                <a:latin typeface="Montserrat"/>
                <a:cs typeface="Montserrat"/>
              </a:rPr>
              <a:t>Europa </a:t>
            </a:r>
            <a:r>
              <a:rPr sz="2000" spc="15" dirty="0">
                <a:latin typeface="Montserrat"/>
                <a:cs typeface="Montserrat"/>
              </a:rPr>
              <a:t>più</a:t>
            </a:r>
            <a:r>
              <a:rPr sz="2000" spc="-59" dirty="0">
                <a:latin typeface="Montserrat"/>
                <a:cs typeface="Montserrat"/>
              </a:rPr>
              <a:t> </a:t>
            </a:r>
            <a:r>
              <a:rPr sz="2000" dirty="0">
                <a:latin typeface="Montserrat"/>
                <a:cs typeface="Montserrat"/>
              </a:rPr>
              <a:t>verde</a:t>
            </a:r>
          </a:p>
          <a:p>
            <a:pPr marR="12064" algn="r">
              <a:lnSpc>
                <a:spcPts val="4500"/>
              </a:lnSpc>
              <a:spcBef>
                <a:spcPts val="2050"/>
              </a:spcBef>
            </a:pPr>
            <a:r>
              <a:rPr sz="4000" b="1" spc="5" dirty="0">
                <a:solidFill>
                  <a:srgbClr val="565655"/>
                </a:solidFill>
                <a:latin typeface="Montserrat"/>
                <a:cs typeface="Montserrat"/>
              </a:rPr>
              <a:t>O</a:t>
            </a:r>
            <a:r>
              <a:rPr sz="4000" b="1" spc="-54" dirty="0">
                <a:solidFill>
                  <a:srgbClr val="565655"/>
                </a:solidFill>
                <a:latin typeface="Montserrat"/>
                <a:cs typeface="Montserrat"/>
              </a:rPr>
              <a:t>P3</a:t>
            </a:r>
            <a:endParaRPr sz="4000" dirty="0">
              <a:latin typeface="Montserrat"/>
              <a:cs typeface="Montserrat"/>
            </a:endParaRPr>
          </a:p>
          <a:p>
            <a:pPr marR="5081" algn="r">
              <a:lnSpc>
                <a:spcPts val="2160"/>
              </a:lnSpc>
            </a:pPr>
            <a:r>
              <a:rPr sz="2000" spc="5" dirty="0">
                <a:latin typeface="Montserrat"/>
                <a:cs typeface="Montserrat"/>
              </a:rPr>
              <a:t>Europa </a:t>
            </a:r>
            <a:r>
              <a:rPr sz="2000" spc="15" dirty="0">
                <a:latin typeface="Montserrat"/>
                <a:cs typeface="Montserrat"/>
              </a:rPr>
              <a:t>più</a:t>
            </a:r>
            <a:r>
              <a:rPr sz="2000" spc="-45" dirty="0">
                <a:latin typeface="Montserrat"/>
                <a:cs typeface="Montserrat"/>
              </a:rPr>
              <a:t> </a:t>
            </a:r>
            <a:r>
              <a:rPr sz="2000" spc="10" dirty="0">
                <a:latin typeface="Montserrat"/>
                <a:cs typeface="Montserrat"/>
              </a:rPr>
              <a:t>connessa</a:t>
            </a:r>
            <a:endParaRPr sz="2000" dirty="0">
              <a:latin typeface="Montserrat"/>
              <a:cs typeface="Montserrat"/>
            </a:endParaRPr>
          </a:p>
          <a:p>
            <a:pPr marR="19681" algn="r">
              <a:lnSpc>
                <a:spcPts val="4500"/>
              </a:lnSpc>
              <a:spcBef>
                <a:spcPts val="2050"/>
              </a:spcBef>
            </a:pPr>
            <a:r>
              <a:rPr sz="4000" b="1" spc="5" dirty="0">
                <a:solidFill>
                  <a:srgbClr val="565655"/>
                </a:solidFill>
                <a:latin typeface="Montserrat"/>
                <a:cs typeface="Montserrat"/>
              </a:rPr>
              <a:t>O</a:t>
            </a:r>
            <a:r>
              <a:rPr sz="4000" b="1" spc="-114" dirty="0">
                <a:solidFill>
                  <a:srgbClr val="565655"/>
                </a:solidFill>
                <a:latin typeface="Montserrat"/>
                <a:cs typeface="Montserrat"/>
              </a:rPr>
              <a:t>P4</a:t>
            </a:r>
            <a:endParaRPr sz="4000" dirty="0">
              <a:latin typeface="Montserrat"/>
              <a:cs typeface="Montserrat"/>
            </a:endParaRPr>
          </a:p>
          <a:p>
            <a:pPr marR="5081" algn="r">
              <a:lnSpc>
                <a:spcPts val="2160"/>
              </a:lnSpc>
            </a:pPr>
            <a:r>
              <a:rPr sz="2000" spc="5" dirty="0">
                <a:latin typeface="Montserrat"/>
                <a:cs typeface="Montserrat"/>
              </a:rPr>
              <a:t>Europa </a:t>
            </a:r>
            <a:r>
              <a:rPr sz="2000" spc="15" dirty="0">
                <a:latin typeface="Montserrat"/>
                <a:cs typeface="Montserrat"/>
              </a:rPr>
              <a:t>più</a:t>
            </a:r>
            <a:r>
              <a:rPr sz="2000" spc="-54" dirty="0">
                <a:latin typeface="Montserrat"/>
                <a:cs typeface="Montserrat"/>
              </a:rPr>
              <a:t> </a:t>
            </a:r>
            <a:r>
              <a:rPr sz="2000" spc="10" dirty="0">
                <a:latin typeface="Montserrat"/>
                <a:cs typeface="Montserrat"/>
              </a:rPr>
              <a:t>sociale</a:t>
            </a:r>
            <a:endParaRPr sz="2000" dirty="0">
              <a:latin typeface="Montserrat"/>
              <a:cs typeface="Montserrat"/>
            </a:endParaRPr>
          </a:p>
          <a:p>
            <a:pPr marR="9525" algn="r">
              <a:lnSpc>
                <a:spcPts val="4500"/>
              </a:lnSpc>
              <a:spcBef>
                <a:spcPts val="2050"/>
              </a:spcBef>
            </a:pPr>
            <a:r>
              <a:rPr sz="4000" b="1" spc="5" dirty="0">
                <a:solidFill>
                  <a:srgbClr val="565655"/>
                </a:solidFill>
                <a:latin typeface="Montserrat"/>
                <a:cs typeface="Montserrat"/>
              </a:rPr>
              <a:t>O</a:t>
            </a:r>
            <a:r>
              <a:rPr sz="4000" b="1" spc="-35" dirty="0">
                <a:solidFill>
                  <a:srgbClr val="565655"/>
                </a:solidFill>
                <a:latin typeface="Montserrat"/>
                <a:cs typeface="Montserrat"/>
              </a:rPr>
              <a:t>P5</a:t>
            </a:r>
            <a:endParaRPr sz="4000" dirty="0">
              <a:latin typeface="Montserrat"/>
              <a:cs typeface="Montserrat"/>
            </a:endParaRPr>
          </a:p>
          <a:p>
            <a:pPr marR="5081" algn="r">
              <a:lnSpc>
                <a:spcPts val="2160"/>
              </a:lnSpc>
            </a:pPr>
            <a:r>
              <a:rPr sz="2000" spc="5" dirty="0">
                <a:latin typeface="Montserrat"/>
                <a:cs typeface="Montserrat"/>
              </a:rPr>
              <a:t>Europa </a:t>
            </a:r>
            <a:r>
              <a:rPr sz="2000" spc="15" dirty="0">
                <a:latin typeface="Montserrat"/>
                <a:cs typeface="Montserrat"/>
              </a:rPr>
              <a:t>più </a:t>
            </a:r>
            <a:r>
              <a:rPr sz="2000" spc="10" dirty="0">
                <a:latin typeface="Montserrat"/>
                <a:cs typeface="Montserrat"/>
              </a:rPr>
              <a:t>vicina ai</a:t>
            </a:r>
            <a:r>
              <a:rPr sz="2000" spc="-25" dirty="0">
                <a:latin typeface="Montserrat"/>
                <a:cs typeface="Montserrat"/>
              </a:rPr>
              <a:t> </a:t>
            </a:r>
            <a:r>
              <a:rPr sz="2000" spc="5" dirty="0">
                <a:latin typeface="Montserrat"/>
                <a:cs typeface="Montserrat"/>
              </a:rPr>
              <a:t>cittadini</a:t>
            </a:r>
            <a:endParaRPr sz="2000" dirty="0">
              <a:latin typeface="Montserrat"/>
              <a:cs typeface="Montserra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195605" y="7181491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710857" y="3972360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703289" y="5003548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703289" y="6113460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703289" y="7181491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710857" y="8322816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12515" y="8249805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623980" y="5039414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23980" y="6113460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656365" y="8295528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577457" y="5003548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577455" y="8322816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577457" y="6113460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562025" y="7181491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557905" y="7177590"/>
            <a:ext cx="320675" cy="320676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0204" y="0"/>
                </a:moveTo>
                <a:lnTo>
                  <a:pt x="109567" y="8167"/>
                </a:lnTo>
                <a:lnTo>
                  <a:pt x="65589" y="30910"/>
                </a:lnTo>
                <a:lnTo>
                  <a:pt x="30910" y="65589"/>
                </a:lnTo>
                <a:lnTo>
                  <a:pt x="8167" y="109567"/>
                </a:lnTo>
                <a:lnTo>
                  <a:pt x="0" y="160204"/>
                </a:lnTo>
                <a:lnTo>
                  <a:pt x="8167" y="210841"/>
                </a:lnTo>
                <a:lnTo>
                  <a:pt x="30910" y="254819"/>
                </a:lnTo>
                <a:lnTo>
                  <a:pt x="65589" y="289499"/>
                </a:lnTo>
                <a:lnTo>
                  <a:pt x="109567" y="312241"/>
                </a:lnTo>
                <a:lnTo>
                  <a:pt x="160204" y="320409"/>
                </a:lnTo>
                <a:lnTo>
                  <a:pt x="210841" y="312241"/>
                </a:lnTo>
                <a:lnTo>
                  <a:pt x="254819" y="289499"/>
                </a:lnTo>
                <a:lnTo>
                  <a:pt x="289499" y="254819"/>
                </a:lnTo>
                <a:lnTo>
                  <a:pt x="312241" y="210841"/>
                </a:lnTo>
                <a:lnTo>
                  <a:pt x="320409" y="160204"/>
                </a:lnTo>
                <a:lnTo>
                  <a:pt x="312241" y="109567"/>
                </a:lnTo>
                <a:lnTo>
                  <a:pt x="289499" y="65589"/>
                </a:lnTo>
                <a:lnTo>
                  <a:pt x="254819" y="30910"/>
                </a:lnTo>
                <a:lnTo>
                  <a:pt x="210841" y="8167"/>
                </a:lnTo>
                <a:lnTo>
                  <a:pt x="160204" y="0"/>
                </a:lnTo>
                <a:close/>
              </a:path>
            </a:pathLst>
          </a:custGeom>
          <a:solidFill>
            <a:srgbClr val="1F6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0"/>
                </a:moveTo>
                <a:lnTo>
                  <a:pt x="0" y="1088972"/>
                </a:ln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418713" y="5842346"/>
            <a:ext cx="703644" cy="733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458922" y="6988280"/>
            <a:ext cx="623227" cy="7337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93583" y="8099034"/>
            <a:ext cx="733800" cy="713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408662" y="3661041"/>
            <a:ext cx="678513" cy="7539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479040" y="4806989"/>
            <a:ext cx="588043" cy="6785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9326068" y="2001775"/>
            <a:ext cx="778510" cy="1329690"/>
          </a:xfrm>
          <a:custGeom>
            <a:avLst/>
            <a:gdLst/>
            <a:ahLst/>
            <a:cxnLst/>
            <a:rect l="l" t="t" r="r" b="b"/>
            <a:pathLst>
              <a:path w="778509" h="1329689">
                <a:moveTo>
                  <a:pt x="563783" y="0"/>
                </a:moveTo>
                <a:lnTo>
                  <a:pt x="0" y="0"/>
                </a:lnTo>
                <a:lnTo>
                  <a:pt x="664628" y="664681"/>
                </a:lnTo>
                <a:lnTo>
                  <a:pt x="0" y="1329352"/>
                </a:lnTo>
                <a:lnTo>
                  <a:pt x="563783" y="1329352"/>
                </a:lnTo>
                <a:lnTo>
                  <a:pt x="778028" y="1115117"/>
                </a:lnTo>
                <a:lnTo>
                  <a:pt x="778028" y="214234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96718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83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81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67359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38007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08653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83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81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79297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49943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20591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83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81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91234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61881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32529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83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81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3172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73818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81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44466" y="200177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83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81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97357" y="2164941"/>
            <a:ext cx="710708" cy="10303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052260" y="2346166"/>
            <a:ext cx="1497879" cy="6678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Gruppo 96"/>
          <p:cNvGrpSpPr/>
          <p:nvPr/>
        </p:nvGrpSpPr>
        <p:grpSpPr>
          <a:xfrm>
            <a:off x="7023023" y="2122824"/>
            <a:ext cx="723340" cy="1114538"/>
            <a:chOff x="7023021" y="2122823"/>
            <a:chExt cx="723340" cy="1114538"/>
          </a:xfrm>
        </p:grpSpPr>
        <p:sp>
          <p:nvSpPr>
            <p:cNvPr id="24" name="object 24"/>
            <p:cNvSpPr/>
            <p:nvPr/>
          </p:nvSpPr>
          <p:spPr>
            <a:xfrm>
              <a:off x="7023603" y="2869312"/>
              <a:ext cx="722758" cy="36804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23021" y="2122823"/>
              <a:ext cx="723043" cy="72062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14782378" y="2412896"/>
            <a:ext cx="2068626" cy="5339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292638" y="2237139"/>
            <a:ext cx="788410" cy="8858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22"/>
          <p:cNvSpPr txBox="1">
            <a:spLocks/>
          </p:cNvSpPr>
          <p:nvPr/>
        </p:nvSpPr>
        <p:spPr>
          <a:xfrm>
            <a:off x="659460" y="749416"/>
            <a:ext cx="9779589" cy="10284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500" b="1" i="0">
                <a:solidFill>
                  <a:srgbClr val="1D1D1B"/>
                </a:solidFill>
                <a:latin typeface="Montserrat"/>
                <a:ea typeface="+mj-ea"/>
                <a:cs typeface="Montserrat"/>
              </a:defRPr>
            </a:lvl1pPr>
          </a:lstStyle>
          <a:p>
            <a:pPr marL="12699" defTabSz="914400">
              <a:lnSpc>
                <a:spcPts val="5100"/>
              </a:lnSpc>
              <a:spcBef>
                <a:spcPts val="120"/>
              </a:spcBef>
            </a:pPr>
            <a:r>
              <a:rPr lang="it-IT" kern="0" spc="5" dirty="0"/>
              <a:t>Programmazione regionale unitaria</a:t>
            </a:r>
            <a:endParaRPr lang="it-IT" kern="0" spc="10" dirty="0"/>
          </a:p>
          <a:p>
            <a:pPr marL="12699" defTabSz="914400">
              <a:lnSpc>
                <a:spcPts val="2760"/>
              </a:lnSpc>
            </a:pPr>
            <a:r>
              <a:rPr lang="it-IT" sz="2500" kern="0" spc="10" dirty="0"/>
              <a:t>Contributo dei diversi Fondi </a:t>
            </a:r>
            <a:endParaRPr lang="it-IT" sz="2500" kern="0" dirty="0"/>
          </a:p>
        </p:txBody>
      </p:sp>
    </p:spTree>
    <p:extLst>
      <p:ext uri="{BB962C8B-B14F-4D97-AF65-F5344CB8AC3E}">
        <p14:creationId xmlns:p14="http://schemas.microsoft.com/office/powerpoint/2010/main" val="23156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25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75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25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75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25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  <p:bldP spid="29" grpId="0" animBg="1"/>
      <p:bldP spid="33" grpId="0" animBg="1"/>
      <p:bldP spid="28" grpId="0"/>
      <p:bldP spid="35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37" grpId="0" animBg="1"/>
      <p:bldP spid="49" grpId="0" animBg="1"/>
      <p:bldP spid="51" grpId="0" animBg="1"/>
      <p:bldP spid="53" grpId="0" animBg="1"/>
      <p:bldP spid="55" grpId="0" animBg="1"/>
      <p:bldP spid="59" grpId="0" animBg="1"/>
      <p:bldP spid="57" grpId="0" animBg="1"/>
      <p:bldP spid="61" grpId="0" animBg="1"/>
      <p:bldP spid="63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188699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Obblighi di concentrazione tematica </a:t>
            </a:r>
            <a:br>
              <a:rPr lang="it-IT" spc="5" dirty="0"/>
            </a:br>
            <a:r>
              <a:rPr lang="it-IT" spc="5" dirty="0"/>
              <a:t>sulla base delle proposte di Regolamenti </a:t>
            </a:r>
            <a:r>
              <a:rPr lang="it-IT" sz="4800" spc="5" dirty="0"/>
              <a:t>FESR  FSE+  FEASR</a:t>
            </a:r>
            <a:br>
              <a:rPr lang="it-IT" spc="5" dirty="0"/>
            </a:br>
            <a:endParaRPr lang="it-IT" sz="2500" spc="5" dirty="0"/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6" name="Diagramma 35"/>
          <p:cNvGraphicFramePr/>
          <p:nvPr>
            <p:extLst>
              <p:ext uri="{D42A27DB-BD31-4B8C-83A1-F6EECF244321}">
                <p14:modId xmlns:p14="http://schemas.microsoft.com/office/powerpoint/2010/main" val="4199596461"/>
              </p:ext>
            </p:extLst>
          </p:nvPr>
        </p:nvGraphicFramePr>
        <p:xfrm>
          <a:off x="1289383" y="2027512"/>
          <a:ext cx="17864370" cy="764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944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2519672"/>
            <a:ext cx="147320" cy="294005"/>
          </a:xfrm>
          <a:custGeom>
            <a:avLst/>
            <a:gdLst/>
            <a:ahLst/>
            <a:cxnLst/>
            <a:rect l="l" t="t" r="r" b="b"/>
            <a:pathLst>
              <a:path w="147320" h="294005">
                <a:moveTo>
                  <a:pt x="0" y="0"/>
                </a:moveTo>
                <a:lnTo>
                  <a:pt x="0" y="293593"/>
                </a:lnTo>
                <a:lnTo>
                  <a:pt x="146801" y="146791"/>
                </a:lnTo>
                <a:lnTo>
                  <a:pt x="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98342" y="4989599"/>
            <a:ext cx="306070" cy="1329690"/>
          </a:xfrm>
          <a:custGeom>
            <a:avLst/>
            <a:gdLst/>
            <a:ahLst/>
            <a:cxnLst/>
            <a:rect l="l" t="t" r="r" b="b"/>
            <a:pathLst>
              <a:path w="306069" h="1329689">
                <a:moveTo>
                  <a:pt x="305749" y="0"/>
                </a:moveTo>
                <a:lnTo>
                  <a:pt x="0" y="0"/>
                </a:lnTo>
                <a:lnTo>
                  <a:pt x="305749" y="305781"/>
                </a:lnTo>
                <a:lnTo>
                  <a:pt x="305749" y="0"/>
                </a:lnTo>
                <a:close/>
              </a:path>
              <a:path w="306069" h="1329689">
                <a:moveTo>
                  <a:pt x="305749" y="1023581"/>
                </a:moveTo>
                <a:lnTo>
                  <a:pt x="0" y="1329362"/>
                </a:lnTo>
                <a:lnTo>
                  <a:pt x="305749" y="1329362"/>
                </a:lnTo>
                <a:lnTo>
                  <a:pt x="305749" y="1023581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330892" y="4989599"/>
            <a:ext cx="773431" cy="1329690"/>
          </a:xfrm>
          <a:custGeom>
            <a:avLst/>
            <a:gdLst/>
            <a:ahLst/>
            <a:cxnLst/>
            <a:rect l="l" t="t" r="r" b="b"/>
            <a:pathLst>
              <a:path w="773430" h="1329689">
                <a:moveTo>
                  <a:pt x="563783" y="0"/>
                </a:moveTo>
                <a:lnTo>
                  <a:pt x="0" y="0"/>
                </a:lnTo>
                <a:lnTo>
                  <a:pt x="664628" y="664681"/>
                </a:lnTo>
                <a:lnTo>
                  <a:pt x="0" y="1329362"/>
                </a:lnTo>
                <a:lnTo>
                  <a:pt x="563783" y="1329362"/>
                </a:lnTo>
                <a:lnTo>
                  <a:pt x="773201" y="1119944"/>
                </a:lnTo>
                <a:lnTo>
                  <a:pt x="773201" y="209407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01538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72185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42835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13471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4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84117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4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54765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25414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96060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66708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83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70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37346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4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07992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78641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49287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9935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5035235"/>
            <a:ext cx="619124" cy="1238250"/>
          </a:xfrm>
          <a:custGeom>
            <a:avLst/>
            <a:gdLst/>
            <a:ahLst/>
            <a:cxnLst/>
            <a:rect l="l" t="t" r="r" b="b"/>
            <a:pathLst>
              <a:path w="619125" h="1238250">
                <a:moveTo>
                  <a:pt x="0" y="0"/>
                </a:moveTo>
                <a:lnTo>
                  <a:pt x="0" y="563825"/>
                </a:lnTo>
                <a:lnTo>
                  <a:pt x="55212" y="619038"/>
                </a:lnTo>
                <a:lnTo>
                  <a:pt x="0" y="674262"/>
                </a:lnTo>
                <a:lnTo>
                  <a:pt x="0" y="1238087"/>
                </a:lnTo>
                <a:lnTo>
                  <a:pt x="619070" y="619038"/>
                </a:lnTo>
                <a:lnTo>
                  <a:pt x="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4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509313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18" y="0"/>
                </a:moveTo>
                <a:lnTo>
                  <a:pt x="1264443" y="0"/>
                </a:lnTo>
                <a:lnTo>
                  <a:pt x="997205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49" y="270756"/>
                </a:lnTo>
                <a:lnTo>
                  <a:pt x="1270076" y="13549"/>
                </a:lnTo>
                <a:lnTo>
                  <a:pt x="1481818" y="13549"/>
                </a:lnTo>
                <a:lnTo>
                  <a:pt x="1481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62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66" y="0"/>
                </a:moveTo>
                <a:lnTo>
                  <a:pt x="1353278" y="0"/>
                </a:lnTo>
                <a:lnTo>
                  <a:pt x="108606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66" y="13559"/>
                </a:lnTo>
                <a:lnTo>
                  <a:pt x="1481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509295" y="10556624"/>
            <a:ext cx="403342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984143" y="10556625"/>
            <a:ext cx="34671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36204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3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36205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36205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20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36205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362056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99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11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43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948888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4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977229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34" y="0"/>
                </a:moveTo>
                <a:lnTo>
                  <a:pt x="51811" y="6766"/>
                </a:lnTo>
                <a:lnTo>
                  <a:pt x="24071" y="25050"/>
                </a:lnTo>
                <a:lnTo>
                  <a:pt x="6278" y="51829"/>
                </a:lnTo>
                <a:lnTo>
                  <a:pt x="0" y="84081"/>
                </a:lnTo>
                <a:lnTo>
                  <a:pt x="6133" y="115896"/>
                </a:lnTo>
                <a:lnTo>
                  <a:pt x="23641" y="142686"/>
                </a:lnTo>
                <a:lnTo>
                  <a:pt x="51184" y="161167"/>
                </a:lnTo>
                <a:lnTo>
                  <a:pt x="87421" y="168057"/>
                </a:lnTo>
                <a:lnTo>
                  <a:pt x="124650" y="161150"/>
                </a:lnTo>
                <a:lnTo>
                  <a:pt x="146706" y="146477"/>
                </a:lnTo>
                <a:lnTo>
                  <a:pt x="87934" y="146477"/>
                </a:lnTo>
                <a:lnTo>
                  <a:pt x="62567" y="141743"/>
                </a:lnTo>
                <a:lnTo>
                  <a:pt x="42400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0" y="39382"/>
                </a:lnTo>
                <a:lnTo>
                  <a:pt x="62567" y="26385"/>
                </a:lnTo>
                <a:lnTo>
                  <a:pt x="87934" y="21706"/>
                </a:lnTo>
                <a:lnTo>
                  <a:pt x="147234" y="21706"/>
                </a:lnTo>
                <a:lnTo>
                  <a:pt x="124429" y="6723"/>
                </a:lnTo>
                <a:lnTo>
                  <a:pt x="87934" y="0"/>
                </a:lnTo>
                <a:close/>
              </a:path>
              <a:path w="176530" h="168275">
                <a:moveTo>
                  <a:pt x="147234" y="21706"/>
                </a:moveTo>
                <a:lnTo>
                  <a:pt x="87934" y="21706"/>
                </a:lnTo>
                <a:lnTo>
                  <a:pt x="113370" y="26385"/>
                </a:lnTo>
                <a:lnTo>
                  <a:pt x="133567" y="39382"/>
                </a:lnTo>
                <a:lnTo>
                  <a:pt x="146887" y="59134"/>
                </a:lnTo>
                <a:lnTo>
                  <a:pt x="151691" y="84081"/>
                </a:lnTo>
                <a:lnTo>
                  <a:pt x="146887" y="108876"/>
                </a:lnTo>
                <a:lnTo>
                  <a:pt x="133567" y="128653"/>
                </a:lnTo>
                <a:lnTo>
                  <a:pt x="113370" y="141743"/>
                </a:lnTo>
                <a:lnTo>
                  <a:pt x="87934" y="146477"/>
                </a:lnTo>
                <a:lnTo>
                  <a:pt x="146706" y="146477"/>
                </a:lnTo>
                <a:lnTo>
                  <a:pt x="152475" y="142639"/>
                </a:lnTo>
                <a:lnTo>
                  <a:pt x="169901" y="115843"/>
                </a:lnTo>
                <a:lnTo>
                  <a:pt x="175931" y="84081"/>
                </a:lnTo>
                <a:lnTo>
                  <a:pt x="169763" y="51701"/>
                </a:lnTo>
                <a:lnTo>
                  <a:pt x="152151" y="24936"/>
                </a:lnTo>
                <a:lnTo>
                  <a:pt x="14723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74517" y="10512577"/>
            <a:ext cx="527795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" y="2027507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47"/>
                </a:lnTo>
                <a:lnTo>
                  <a:pt x="56335" y="2924433"/>
                </a:lnTo>
                <a:lnTo>
                  <a:pt x="132992" y="2855057"/>
                </a:lnTo>
                <a:lnTo>
                  <a:pt x="170958" y="2820072"/>
                </a:lnTo>
                <a:lnTo>
                  <a:pt x="208612" y="2784878"/>
                </a:lnTo>
                <a:lnTo>
                  <a:pt x="245904" y="2749466"/>
                </a:lnTo>
                <a:lnTo>
                  <a:pt x="282780" y="2713827"/>
                </a:lnTo>
                <a:lnTo>
                  <a:pt x="319189" y="2677954"/>
                </a:lnTo>
                <a:lnTo>
                  <a:pt x="355078" y="2641837"/>
                </a:lnTo>
                <a:lnTo>
                  <a:pt x="390395" y="2605468"/>
                </a:lnTo>
                <a:lnTo>
                  <a:pt x="425088" y="2568839"/>
                </a:lnTo>
                <a:lnTo>
                  <a:pt x="459105" y="2531940"/>
                </a:lnTo>
                <a:lnTo>
                  <a:pt x="492393" y="2494763"/>
                </a:lnTo>
                <a:lnTo>
                  <a:pt x="524901" y="2457299"/>
                </a:lnTo>
                <a:lnTo>
                  <a:pt x="556577" y="2419541"/>
                </a:lnTo>
                <a:lnTo>
                  <a:pt x="587367" y="2381479"/>
                </a:lnTo>
                <a:lnTo>
                  <a:pt x="617220" y="2343105"/>
                </a:lnTo>
                <a:lnTo>
                  <a:pt x="646085" y="2304410"/>
                </a:lnTo>
                <a:lnTo>
                  <a:pt x="673908" y="2265385"/>
                </a:lnTo>
                <a:lnTo>
                  <a:pt x="700638" y="2226023"/>
                </a:lnTo>
                <a:lnTo>
                  <a:pt x="726222" y="2186313"/>
                </a:lnTo>
                <a:lnTo>
                  <a:pt x="750608" y="2146249"/>
                </a:lnTo>
                <a:lnTo>
                  <a:pt x="773744" y="2105821"/>
                </a:lnTo>
                <a:lnTo>
                  <a:pt x="795578" y="2065021"/>
                </a:lnTo>
                <a:lnTo>
                  <a:pt x="816058" y="2023839"/>
                </a:lnTo>
                <a:lnTo>
                  <a:pt x="835132" y="1982269"/>
                </a:lnTo>
                <a:lnTo>
                  <a:pt x="852747" y="1940300"/>
                </a:lnTo>
                <a:lnTo>
                  <a:pt x="868851" y="1897924"/>
                </a:lnTo>
                <a:lnTo>
                  <a:pt x="883393" y="1855133"/>
                </a:lnTo>
                <a:lnTo>
                  <a:pt x="896319" y="1811919"/>
                </a:lnTo>
                <a:lnTo>
                  <a:pt x="907578" y="1768272"/>
                </a:lnTo>
                <a:lnTo>
                  <a:pt x="917118" y="1724183"/>
                </a:lnTo>
                <a:lnTo>
                  <a:pt x="924887" y="1679646"/>
                </a:lnTo>
                <a:lnTo>
                  <a:pt x="930831" y="1634650"/>
                </a:lnTo>
                <a:lnTo>
                  <a:pt x="934900" y="1589187"/>
                </a:lnTo>
                <a:lnTo>
                  <a:pt x="937041" y="1543249"/>
                </a:lnTo>
                <a:lnTo>
                  <a:pt x="937202" y="1496827"/>
                </a:lnTo>
                <a:lnTo>
                  <a:pt x="935331" y="1449912"/>
                </a:lnTo>
                <a:lnTo>
                  <a:pt x="931375" y="1402496"/>
                </a:lnTo>
                <a:lnTo>
                  <a:pt x="925282" y="1354571"/>
                </a:lnTo>
                <a:lnTo>
                  <a:pt x="917219" y="1307237"/>
                </a:lnTo>
                <a:lnTo>
                  <a:pt x="907288" y="1260524"/>
                </a:lnTo>
                <a:lnTo>
                  <a:pt x="895553" y="1214414"/>
                </a:lnTo>
                <a:lnTo>
                  <a:pt x="882077" y="1168886"/>
                </a:lnTo>
                <a:lnTo>
                  <a:pt x="866922" y="1123922"/>
                </a:lnTo>
                <a:lnTo>
                  <a:pt x="850151" y="1079503"/>
                </a:lnTo>
                <a:lnTo>
                  <a:pt x="831826" y="1035609"/>
                </a:lnTo>
                <a:lnTo>
                  <a:pt x="812011" y="992221"/>
                </a:lnTo>
                <a:lnTo>
                  <a:pt x="790768" y="949320"/>
                </a:lnTo>
                <a:lnTo>
                  <a:pt x="768160" y="906886"/>
                </a:lnTo>
                <a:lnTo>
                  <a:pt x="744250" y="864901"/>
                </a:lnTo>
                <a:lnTo>
                  <a:pt x="719099" y="823346"/>
                </a:lnTo>
                <a:lnTo>
                  <a:pt x="692772" y="782200"/>
                </a:lnTo>
                <a:lnTo>
                  <a:pt x="665330" y="741445"/>
                </a:lnTo>
                <a:lnTo>
                  <a:pt x="636837" y="701062"/>
                </a:lnTo>
                <a:lnTo>
                  <a:pt x="607355" y="661031"/>
                </a:lnTo>
                <a:lnTo>
                  <a:pt x="576946" y="621333"/>
                </a:lnTo>
                <a:lnTo>
                  <a:pt x="545674" y="581949"/>
                </a:lnTo>
                <a:lnTo>
                  <a:pt x="513601" y="542860"/>
                </a:lnTo>
                <a:lnTo>
                  <a:pt x="480791" y="504046"/>
                </a:lnTo>
                <a:lnTo>
                  <a:pt x="447304" y="465489"/>
                </a:lnTo>
                <a:lnTo>
                  <a:pt x="413205" y="427168"/>
                </a:lnTo>
                <a:lnTo>
                  <a:pt x="378557" y="389066"/>
                </a:lnTo>
                <a:lnTo>
                  <a:pt x="343421" y="351162"/>
                </a:lnTo>
                <a:lnTo>
                  <a:pt x="307860" y="313438"/>
                </a:lnTo>
                <a:lnTo>
                  <a:pt x="271938" y="275873"/>
                </a:lnTo>
                <a:lnTo>
                  <a:pt x="235716" y="238450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6" y="1806609"/>
                </a:lnTo>
                <a:lnTo>
                  <a:pt x="4929525" y="1781478"/>
                </a:lnTo>
                <a:lnTo>
                  <a:pt x="4887426" y="1755867"/>
                </a:lnTo>
                <a:lnTo>
                  <a:pt x="4845643" y="1729799"/>
                </a:lnTo>
                <a:lnTo>
                  <a:pt x="4804159" y="1703299"/>
                </a:lnTo>
                <a:lnTo>
                  <a:pt x="4762958" y="1676391"/>
                </a:lnTo>
                <a:lnTo>
                  <a:pt x="4722023" y="1649101"/>
                </a:lnTo>
                <a:lnTo>
                  <a:pt x="4681337" y="1621451"/>
                </a:lnTo>
                <a:lnTo>
                  <a:pt x="4640884" y="1593467"/>
                </a:lnTo>
                <a:lnTo>
                  <a:pt x="4600648" y="1565172"/>
                </a:lnTo>
                <a:lnTo>
                  <a:pt x="4520759" y="1507751"/>
                </a:lnTo>
                <a:lnTo>
                  <a:pt x="4441538" y="1449381"/>
                </a:lnTo>
                <a:lnTo>
                  <a:pt x="4323669" y="1360475"/>
                </a:lnTo>
                <a:lnTo>
                  <a:pt x="3933747" y="1060333"/>
                </a:lnTo>
                <a:lnTo>
                  <a:pt x="3815945" y="971689"/>
                </a:lnTo>
                <a:lnTo>
                  <a:pt x="3736786" y="913560"/>
                </a:lnTo>
                <a:lnTo>
                  <a:pt x="3696969" y="884859"/>
                </a:lnTo>
                <a:lnTo>
                  <a:pt x="3656972" y="856434"/>
                </a:lnTo>
                <a:lnTo>
                  <a:pt x="3616779" y="828307"/>
                </a:lnTo>
                <a:lnTo>
                  <a:pt x="3576373" y="800504"/>
                </a:lnTo>
                <a:lnTo>
                  <a:pt x="3535737" y="773048"/>
                </a:lnTo>
                <a:lnTo>
                  <a:pt x="3494855" y="745965"/>
                </a:lnTo>
                <a:lnTo>
                  <a:pt x="3453710" y="719279"/>
                </a:lnTo>
                <a:lnTo>
                  <a:pt x="3412287" y="693014"/>
                </a:lnTo>
                <a:lnTo>
                  <a:pt x="3370567" y="667194"/>
                </a:lnTo>
                <a:lnTo>
                  <a:pt x="3328535" y="641844"/>
                </a:lnTo>
                <a:lnTo>
                  <a:pt x="3286175" y="616989"/>
                </a:lnTo>
                <a:lnTo>
                  <a:pt x="3243470" y="592651"/>
                </a:lnTo>
                <a:lnTo>
                  <a:pt x="3200402" y="568857"/>
                </a:lnTo>
                <a:lnTo>
                  <a:pt x="3156957" y="545630"/>
                </a:lnTo>
                <a:lnTo>
                  <a:pt x="3113116" y="522995"/>
                </a:lnTo>
                <a:lnTo>
                  <a:pt x="3068864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85238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5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79" y="165929"/>
                </a:lnTo>
                <a:lnTo>
                  <a:pt x="556722" y="249742"/>
                </a:lnTo>
                <a:lnTo>
                  <a:pt x="652097" y="290272"/>
                </a:lnTo>
                <a:lnTo>
                  <a:pt x="748038" y="329398"/>
                </a:lnTo>
                <a:lnTo>
                  <a:pt x="796211" y="348320"/>
                </a:lnTo>
                <a:lnTo>
                  <a:pt x="844516" y="366753"/>
                </a:lnTo>
                <a:lnTo>
                  <a:pt x="892948" y="384652"/>
                </a:lnTo>
                <a:lnTo>
                  <a:pt x="941505" y="401972"/>
                </a:lnTo>
                <a:lnTo>
                  <a:pt x="990182" y="418666"/>
                </a:lnTo>
                <a:lnTo>
                  <a:pt x="1038977" y="434690"/>
                </a:lnTo>
                <a:lnTo>
                  <a:pt x="1087885" y="449996"/>
                </a:lnTo>
                <a:lnTo>
                  <a:pt x="1136904" y="464539"/>
                </a:lnTo>
                <a:lnTo>
                  <a:pt x="1186030" y="478275"/>
                </a:lnTo>
                <a:lnTo>
                  <a:pt x="1235260" y="491156"/>
                </a:lnTo>
                <a:lnTo>
                  <a:pt x="1284590" y="503138"/>
                </a:lnTo>
                <a:lnTo>
                  <a:pt x="1334017" y="514174"/>
                </a:lnTo>
                <a:lnTo>
                  <a:pt x="1383537" y="524220"/>
                </a:lnTo>
                <a:lnTo>
                  <a:pt x="1433147" y="533228"/>
                </a:lnTo>
                <a:lnTo>
                  <a:pt x="1482843" y="541154"/>
                </a:lnTo>
                <a:lnTo>
                  <a:pt x="1532623" y="547952"/>
                </a:lnTo>
                <a:lnTo>
                  <a:pt x="1582482" y="553575"/>
                </a:lnTo>
                <a:lnTo>
                  <a:pt x="1631802" y="557883"/>
                </a:lnTo>
                <a:lnTo>
                  <a:pt x="1681133" y="560998"/>
                </a:lnTo>
                <a:lnTo>
                  <a:pt x="1730478" y="562885"/>
                </a:lnTo>
                <a:lnTo>
                  <a:pt x="1779839" y="563506"/>
                </a:lnTo>
                <a:lnTo>
                  <a:pt x="1829218" y="562826"/>
                </a:lnTo>
                <a:lnTo>
                  <a:pt x="1878617" y="560808"/>
                </a:lnTo>
                <a:lnTo>
                  <a:pt x="1928038" y="557415"/>
                </a:lnTo>
                <a:lnTo>
                  <a:pt x="1977484" y="552611"/>
                </a:lnTo>
                <a:lnTo>
                  <a:pt x="2026956" y="546359"/>
                </a:lnTo>
                <a:lnTo>
                  <a:pt x="2076457" y="538623"/>
                </a:lnTo>
                <a:lnTo>
                  <a:pt x="2127511" y="529088"/>
                </a:lnTo>
                <a:lnTo>
                  <a:pt x="2177891" y="518010"/>
                </a:lnTo>
                <a:lnTo>
                  <a:pt x="2227598" y="505425"/>
                </a:lnTo>
                <a:lnTo>
                  <a:pt x="2276633" y="491364"/>
                </a:lnTo>
                <a:lnTo>
                  <a:pt x="2324998" y="475862"/>
                </a:lnTo>
                <a:lnTo>
                  <a:pt x="2372694" y="458953"/>
                </a:lnTo>
                <a:lnTo>
                  <a:pt x="2419722" y="440669"/>
                </a:lnTo>
                <a:lnTo>
                  <a:pt x="2466085" y="421044"/>
                </a:lnTo>
                <a:lnTo>
                  <a:pt x="2511783" y="400113"/>
                </a:lnTo>
                <a:lnTo>
                  <a:pt x="2556818" y="377908"/>
                </a:lnTo>
                <a:lnTo>
                  <a:pt x="2601192" y="354463"/>
                </a:lnTo>
                <a:lnTo>
                  <a:pt x="2644905" y="329812"/>
                </a:lnTo>
                <a:lnTo>
                  <a:pt x="2687960" y="303987"/>
                </a:lnTo>
                <a:lnTo>
                  <a:pt x="2730358" y="277024"/>
                </a:lnTo>
                <a:lnTo>
                  <a:pt x="2772100" y="248954"/>
                </a:lnTo>
                <a:lnTo>
                  <a:pt x="2813188" y="219813"/>
                </a:lnTo>
                <a:lnTo>
                  <a:pt x="2853622" y="189633"/>
                </a:lnTo>
                <a:lnTo>
                  <a:pt x="2893406" y="158447"/>
                </a:lnTo>
                <a:lnTo>
                  <a:pt x="2932540" y="126291"/>
                </a:lnTo>
                <a:lnTo>
                  <a:pt x="2971025" y="93196"/>
                </a:lnTo>
                <a:lnTo>
                  <a:pt x="3008863" y="59196"/>
                </a:lnTo>
                <a:lnTo>
                  <a:pt x="3046055" y="24326"/>
                </a:lnTo>
                <a:lnTo>
                  <a:pt x="307095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15755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52" y="0"/>
                </a:moveTo>
                <a:lnTo>
                  <a:pt x="3157746" y="614"/>
                </a:lnTo>
                <a:lnTo>
                  <a:pt x="3109173" y="2182"/>
                </a:lnTo>
                <a:lnTo>
                  <a:pt x="3060836" y="4729"/>
                </a:lnTo>
                <a:lnTo>
                  <a:pt x="3012731" y="8230"/>
                </a:lnTo>
                <a:lnTo>
                  <a:pt x="2964850" y="12664"/>
                </a:lnTo>
                <a:lnTo>
                  <a:pt x="2917189" y="18008"/>
                </a:lnTo>
                <a:lnTo>
                  <a:pt x="2869740" y="24239"/>
                </a:lnTo>
                <a:lnTo>
                  <a:pt x="2822499" y="31335"/>
                </a:lnTo>
                <a:lnTo>
                  <a:pt x="2775458" y="39274"/>
                </a:lnTo>
                <a:lnTo>
                  <a:pt x="2728612" y="48032"/>
                </a:lnTo>
                <a:lnTo>
                  <a:pt x="2681955" y="57588"/>
                </a:lnTo>
                <a:lnTo>
                  <a:pt x="2635481" y="67919"/>
                </a:lnTo>
                <a:lnTo>
                  <a:pt x="2589184" y="79003"/>
                </a:lnTo>
                <a:lnTo>
                  <a:pt x="2543057" y="90816"/>
                </a:lnTo>
                <a:lnTo>
                  <a:pt x="2497096" y="103337"/>
                </a:lnTo>
                <a:lnTo>
                  <a:pt x="2451293" y="116543"/>
                </a:lnTo>
                <a:lnTo>
                  <a:pt x="2405642" y="130412"/>
                </a:lnTo>
                <a:lnTo>
                  <a:pt x="2360138" y="144920"/>
                </a:lnTo>
                <a:lnTo>
                  <a:pt x="2314775" y="160046"/>
                </a:lnTo>
                <a:lnTo>
                  <a:pt x="2269547" y="175767"/>
                </a:lnTo>
                <a:lnTo>
                  <a:pt x="2224447" y="192060"/>
                </a:lnTo>
                <a:lnTo>
                  <a:pt x="2179470" y="208903"/>
                </a:lnTo>
                <a:lnTo>
                  <a:pt x="2134609" y="226274"/>
                </a:lnTo>
                <a:lnTo>
                  <a:pt x="2089859" y="244150"/>
                </a:lnTo>
                <a:lnTo>
                  <a:pt x="2045213" y="262508"/>
                </a:lnTo>
                <a:lnTo>
                  <a:pt x="2000665" y="281326"/>
                </a:lnTo>
                <a:lnTo>
                  <a:pt x="1956210" y="300582"/>
                </a:lnTo>
                <a:lnTo>
                  <a:pt x="1911842" y="320252"/>
                </a:lnTo>
                <a:lnTo>
                  <a:pt x="1823340" y="360748"/>
                </a:lnTo>
                <a:lnTo>
                  <a:pt x="1735111" y="402634"/>
                </a:lnTo>
                <a:lnTo>
                  <a:pt x="1647107" y="445729"/>
                </a:lnTo>
                <a:lnTo>
                  <a:pt x="1515417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3" y="1013093"/>
                </a:lnTo>
                <a:lnTo>
                  <a:pt x="456687" y="1054903"/>
                </a:lnTo>
                <a:lnTo>
                  <a:pt x="366526" y="1095313"/>
                </a:lnTo>
                <a:lnTo>
                  <a:pt x="321253" y="1114936"/>
                </a:lnTo>
                <a:lnTo>
                  <a:pt x="275843" y="1134142"/>
                </a:lnTo>
                <a:lnTo>
                  <a:pt x="230290" y="1152908"/>
                </a:lnTo>
                <a:lnTo>
                  <a:pt x="184589" y="1171212"/>
                </a:lnTo>
                <a:lnTo>
                  <a:pt x="138732" y="1189030"/>
                </a:lnTo>
                <a:lnTo>
                  <a:pt x="92716" y="1206340"/>
                </a:lnTo>
                <a:lnTo>
                  <a:pt x="46532" y="1223121"/>
                </a:lnTo>
                <a:lnTo>
                  <a:pt x="0" y="1239342"/>
                </a:lnTo>
                <a:lnTo>
                  <a:pt x="5794436" y="1239342"/>
                </a:lnTo>
                <a:lnTo>
                  <a:pt x="5547995" y="1042675"/>
                </a:lnTo>
                <a:lnTo>
                  <a:pt x="5430174" y="950562"/>
                </a:lnTo>
                <a:lnTo>
                  <a:pt x="5351158" y="889899"/>
                </a:lnTo>
                <a:lnTo>
                  <a:pt x="5271709" y="830005"/>
                </a:lnTo>
                <a:lnTo>
                  <a:pt x="5191776" y="771024"/>
                </a:lnTo>
                <a:lnTo>
                  <a:pt x="5111311" y="713103"/>
                </a:lnTo>
                <a:lnTo>
                  <a:pt x="5070862" y="684585"/>
                </a:lnTo>
                <a:lnTo>
                  <a:pt x="5030262" y="656387"/>
                </a:lnTo>
                <a:lnTo>
                  <a:pt x="4989503" y="628527"/>
                </a:lnTo>
                <a:lnTo>
                  <a:pt x="4948580" y="601023"/>
                </a:lnTo>
                <a:lnTo>
                  <a:pt x="4907486" y="573894"/>
                </a:lnTo>
                <a:lnTo>
                  <a:pt x="4866216" y="547157"/>
                </a:lnTo>
                <a:lnTo>
                  <a:pt x="4824761" y="520831"/>
                </a:lnTo>
                <a:lnTo>
                  <a:pt x="4783118" y="494934"/>
                </a:lnTo>
                <a:lnTo>
                  <a:pt x="4741279" y="469484"/>
                </a:lnTo>
                <a:lnTo>
                  <a:pt x="4699238" y="444500"/>
                </a:lnTo>
                <a:lnTo>
                  <a:pt x="4656988" y="420000"/>
                </a:lnTo>
                <a:lnTo>
                  <a:pt x="4614525" y="396001"/>
                </a:lnTo>
                <a:lnTo>
                  <a:pt x="4571840" y="372523"/>
                </a:lnTo>
                <a:lnTo>
                  <a:pt x="4528929" y="349584"/>
                </a:lnTo>
                <a:lnTo>
                  <a:pt x="4485784" y="327202"/>
                </a:lnTo>
                <a:lnTo>
                  <a:pt x="4442401" y="305394"/>
                </a:lnTo>
                <a:lnTo>
                  <a:pt x="4398771" y="284180"/>
                </a:lnTo>
                <a:lnTo>
                  <a:pt x="4354890" y="263577"/>
                </a:lnTo>
                <a:lnTo>
                  <a:pt x="4310750" y="243604"/>
                </a:lnTo>
                <a:lnTo>
                  <a:pt x="4266347" y="224279"/>
                </a:lnTo>
                <a:lnTo>
                  <a:pt x="4221672" y="205621"/>
                </a:lnTo>
                <a:lnTo>
                  <a:pt x="4176721" y="187646"/>
                </a:lnTo>
                <a:lnTo>
                  <a:pt x="4131487" y="170375"/>
                </a:lnTo>
                <a:lnTo>
                  <a:pt x="4085963" y="153825"/>
                </a:lnTo>
                <a:lnTo>
                  <a:pt x="4040144" y="138013"/>
                </a:lnTo>
                <a:lnTo>
                  <a:pt x="3994023" y="122959"/>
                </a:lnTo>
                <a:lnTo>
                  <a:pt x="3947594" y="108681"/>
                </a:lnTo>
                <a:lnTo>
                  <a:pt x="3900851" y="95197"/>
                </a:lnTo>
                <a:lnTo>
                  <a:pt x="3853787" y="82525"/>
                </a:lnTo>
                <a:lnTo>
                  <a:pt x="3806397" y="70684"/>
                </a:lnTo>
                <a:lnTo>
                  <a:pt x="3758673" y="59691"/>
                </a:lnTo>
                <a:lnTo>
                  <a:pt x="3710611" y="49565"/>
                </a:lnTo>
                <a:lnTo>
                  <a:pt x="3662203" y="40324"/>
                </a:lnTo>
                <a:lnTo>
                  <a:pt x="3613443" y="31987"/>
                </a:lnTo>
                <a:lnTo>
                  <a:pt x="3564325" y="24571"/>
                </a:lnTo>
                <a:lnTo>
                  <a:pt x="3514843" y="18095"/>
                </a:lnTo>
                <a:lnTo>
                  <a:pt x="3464990" y="12578"/>
                </a:lnTo>
                <a:lnTo>
                  <a:pt x="3414761" y="8036"/>
                </a:lnTo>
                <a:lnTo>
                  <a:pt x="3364149" y="4490"/>
                </a:lnTo>
                <a:lnTo>
                  <a:pt x="3313148" y="1956"/>
                </a:lnTo>
                <a:lnTo>
                  <a:pt x="3261751" y="453"/>
                </a:lnTo>
                <a:lnTo>
                  <a:pt x="3209952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9298590" cy="132343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z="3800" spc="5" dirty="0"/>
              <a:t>G</a:t>
            </a:r>
            <a:r>
              <a:rPr sz="3800" spc="10" dirty="0"/>
              <a:t>li </a:t>
            </a:r>
            <a:r>
              <a:rPr sz="3800" dirty="0"/>
              <a:t>indicatori </a:t>
            </a:r>
            <a:r>
              <a:rPr sz="3800" spc="10" dirty="0"/>
              <a:t>di </a:t>
            </a:r>
            <a:r>
              <a:rPr sz="3800" spc="5" dirty="0" err="1"/>
              <a:t>sviluppo</a:t>
            </a:r>
            <a:r>
              <a:rPr sz="3800" spc="10" dirty="0"/>
              <a:t> </a:t>
            </a:r>
            <a:r>
              <a:rPr sz="3800" dirty="0" err="1"/>
              <a:t>sostenibile</a:t>
            </a:r>
            <a:r>
              <a:rPr lang="it-IT" sz="3800" dirty="0"/>
              <a:t> </a:t>
            </a:r>
            <a:r>
              <a:rPr sz="3800" spc="10" dirty="0" err="1"/>
              <a:t>nelle</a:t>
            </a:r>
            <a:r>
              <a:rPr sz="3800" spc="10" dirty="0"/>
              <a:t> </a:t>
            </a:r>
            <a:r>
              <a:rPr sz="3800" spc="15" dirty="0"/>
              <a:t>scelte </a:t>
            </a:r>
            <a:r>
              <a:rPr sz="3800" spc="10" dirty="0"/>
              <a:t>della programmazione </a:t>
            </a:r>
            <a:r>
              <a:rPr sz="3800" spc="10" dirty="0" err="1"/>
              <a:t>regionale</a:t>
            </a:r>
            <a:r>
              <a:rPr sz="3800" spc="10" dirty="0"/>
              <a:t> </a:t>
            </a:r>
            <a:br>
              <a:rPr lang="it-IT" sz="3800" spc="10" dirty="0"/>
            </a:br>
            <a:r>
              <a:rPr sz="2500" spc="5" dirty="0"/>
              <a:t>Le</a:t>
            </a:r>
            <a:r>
              <a:rPr sz="2500" spc="-30" dirty="0"/>
              <a:t> </a:t>
            </a:r>
            <a:r>
              <a:rPr sz="2500" spc="5" dirty="0"/>
              <a:t>tendenze</a:t>
            </a:r>
            <a:endParaRPr sz="2500" dirty="0"/>
          </a:p>
        </p:txBody>
      </p:sp>
      <p:sp>
        <p:nvSpPr>
          <p:cNvPr id="48" name="object 48"/>
          <p:cNvSpPr txBox="1"/>
          <p:nvPr/>
        </p:nvSpPr>
        <p:spPr>
          <a:xfrm>
            <a:off x="13062313" y="9323278"/>
            <a:ext cx="325755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0"/>
              </a:spcBef>
            </a:pPr>
            <a:r>
              <a:rPr sz="2000" b="1" spc="15" dirty="0">
                <a:solidFill>
                  <a:srgbClr val="1D1D1B"/>
                </a:solidFill>
                <a:latin typeface="Montserrat"/>
                <a:cs typeface="Montserrat"/>
              </a:rPr>
              <a:t>FONTE:</a:t>
            </a:r>
            <a:endParaRPr sz="2000">
              <a:latin typeface="Montserrat"/>
              <a:cs typeface="Montserrat"/>
            </a:endParaRPr>
          </a:p>
          <a:p>
            <a:pPr marL="12699">
              <a:spcBef>
                <a:spcPts val="45"/>
              </a:spcBef>
            </a:pPr>
            <a:r>
              <a:rPr sz="2000" spc="10" dirty="0">
                <a:solidFill>
                  <a:srgbClr val="1D1D1B"/>
                </a:solidFill>
                <a:latin typeface="Montserrat"/>
                <a:cs typeface="Montserrat"/>
              </a:rPr>
              <a:t>indicatori </a:t>
            </a:r>
            <a:r>
              <a:rPr sz="2000" spc="15" dirty="0">
                <a:solidFill>
                  <a:srgbClr val="1D1D1B"/>
                </a:solidFill>
                <a:latin typeface="Montserrat"/>
                <a:cs typeface="Montserrat"/>
              </a:rPr>
              <a:t>compositi</a:t>
            </a:r>
            <a:r>
              <a:rPr sz="2000" spc="-64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2000" spc="10" dirty="0">
                <a:solidFill>
                  <a:srgbClr val="1D1D1B"/>
                </a:solidFill>
                <a:latin typeface="Montserrat"/>
                <a:cs typeface="Montserrat"/>
              </a:rPr>
              <a:t>ASVIS</a:t>
            </a:r>
            <a:endParaRPr sz="2000">
              <a:latin typeface="Montserrat"/>
              <a:cs typeface="Montserra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4" y="1768475"/>
            <a:ext cx="13949873" cy="9540094"/>
          </a:xfrm>
          <a:prstGeom prst="rect">
            <a:avLst/>
          </a:prstGeom>
          <a:blipFill>
            <a:blip r:embed="rId5" cstate="print"/>
            <a:srcRect/>
            <a:stretch>
              <a:fillRect t="-1266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3177808" y="4968875"/>
            <a:ext cx="5887687" cy="148950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 algn="just">
              <a:lnSpc>
                <a:spcPct val="100499"/>
              </a:lnSpc>
              <a:spcBef>
                <a:spcPts val="96"/>
              </a:spcBef>
            </a:pPr>
            <a:r>
              <a:rPr sz="2400" b="1" spc="5" dirty="0">
                <a:solidFill>
                  <a:srgbClr val="1D1D1B"/>
                </a:solidFill>
                <a:latin typeface="Montserrat-SemiBold"/>
                <a:cs typeface="Montserrat-SemiBold"/>
              </a:rPr>
              <a:t>Gli </a:t>
            </a:r>
            <a:r>
              <a:rPr sz="2400" b="1" dirty="0">
                <a:solidFill>
                  <a:srgbClr val="1D1D1B"/>
                </a:solidFill>
                <a:latin typeface="Montserrat-SemiBold"/>
                <a:cs typeface="Montserrat-SemiBold"/>
              </a:rPr>
              <a:t>indicatori compositi </a:t>
            </a:r>
            <a:r>
              <a:rPr sz="2400" b="1" spc="-5" dirty="0">
                <a:solidFill>
                  <a:srgbClr val="1D1D1B"/>
                </a:solidFill>
                <a:latin typeface="Montserrat-SemiBold"/>
                <a:cs typeface="Montserrat-SemiBold"/>
              </a:rPr>
              <a:t>ASVIS </a:t>
            </a:r>
            <a:r>
              <a:rPr sz="2400" b="1" spc="5" dirty="0">
                <a:solidFill>
                  <a:srgbClr val="1D1D1B"/>
                </a:solidFill>
                <a:latin typeface="Montserrat-SemiBold"/>
                <a:cs typeface="Montserrat-SemiBold"/>
              </a:rPr>
              <a:t>nel  </a:t>
            </a:r>
            <a:r>
              <a:rPr sz="2400" b="1" dirty="0">
                <a:solidFill>
                  <a:srgbClr val="1D1D1B"/>
                </a:solidFill>
                <a:latin typeface="Montserrat-SemiBold"/>
                <a:cs typeface="Montserrat-SemiBold"/>
              </a:rPr>
              <a:t>Lazio, </a:t>
            </a:r>
            <a:r>
              <a:rPr sz="2400" b="1" spc="5" dirty="0">
                <a:solidFill>
                  <a:srgbClr val="1D1D1B"/>
                </a:solidFill>
                <a:latin typeface="Montserrat-SemiBold"/>
                <a:cs typeface="Montserrat-SemiBold"/>
              </a:rPr>
              <a:t>nelle macroripartizioni e in  </a:t>
            </a:r>
            <a:r>
              <a:rPr sz="2400" b="1" dirty="0">
                <a:solidFill>
                  <a:srgbClr val="1D1D1B"/>
                </a:solidFill>
                <a:latin typeface="Montserrat-SemiBold"/>
                <a:cs typeface="Montserrat-SemiBold"/>
              </a:rPr>
              <a:t>Italia. </a:t>
            </a:r>
            <a:r>
              <a:rPr sz="2400" b="1" spc="-10" dirty="0" err="1">
                <a:solidFill>
                  <a:srgbClr val="1D1D1B"/>
                </a:solidFill>
                <a:latin typeface="Montserrat-SemiBold"/>
                <a:cs typeface="Montserrat-SemiBold"/>
              </a:rPr>
              <a:t>Variazioni</a:t>
            </a:r>
            <a:r>
              <a:rPr sz="2400" b="1" spc="-10" dirty="0">
                <a:solidFill>
                  <a:srgbClr val="1D1D1B"/>
                </a:solidFill>
                <a:latin typeface="Montserrat-SemiBold"/>
                <a:cs typeface="Montserrat-SemiBold"/>
              </a:rPr>
              <a:t> </a:t>
            </a:r>
            <a:r>
              <a:rPr sz="2400" b="1" dirty="0" err="1">
                <a:solidFill>
                  <a:srgbClr val="1D1D1B"/>
                </a:solidFill>
                <a:latin typeface="Montserrat-SemiBold"/>
                <a:cs typeface="Montserrat-SemiBold"/>
              </a:rPr>
              <a:t>percentual</a:t>
            </a:r>
            <a:r>
              <a:rPr lang="it-IT" sz="2400" b="1" dirty="0">
                <a:solidFill>
                  <a:srgbClr val="1D1D1B"/>
                </a:solidFill>
                <a:latin typeface="Montserrat-SemiBold"/>
                <a:cs typeface="Montserrat-SemiBold"/>
              </a:rPr>
              <a:t>i</a:t>
            </a:r>
            <a:r>
              <a:rPr sz="2400" b="1" dirty="0">
                <a:solidFill>
                  <a:srgbClr val="1D1D1B"/>
                </a:solidFill>
                <a:latin typeface="Montserrat-SemiBold"/>
                <a:cs typeface="Montserrat-SemiBold"/>
              </a:rPr>
              <a:t> </a:t>
            </a:r>
            <a:r>
              <a:rPr sz="2400" b="1" spc="-5" dirty="0">
                <a:solidFill>
                  <a:srgbClr val="1D1D1B"/>
                </a:solidFill>
                <a:latin typeface="Montserrat-SemiBold"/>
                <a:cs typeface="Montserrat-SemiBold"/>
              </a:rPr>
              <a:t>tra </a:t>
            </a:r>
            <a:r>
              <a:rPr sz="2400" b="1" dirty="0">
                <a:solidFill>
                  <a:srgbClr val="1D1D1B"/>
                </a:solidFill>
                <a:latin typeface="Montserrat-SemiBold"/>
                <a:cs typeface="Montserrat-SemiBold"/>
              </a:rPr>
              <a:t>il  2010 </a:t>
            </a:r>
            <a:r>
              <a:rPr sz="2400" b="1" spc="5" dirty="0">
                <a:solidFill>
                  <a:srgbClr val="1D1D1B"/>
                </a:solidFill>
                <a:latin typeface="Montserrat-SemiBold"/>
                <a:cs typeface="Montserrat-SemiBold"/>
              </a:rPr>
              <a:t>e </a:t>
            </a:r>
            <a:r>
              <a:rPr sz="2400" b="1" dirty="0">
                <a:solidFill>
                  <a:srgbClr val="1D1D1B"/>
                </a:solidFill>
                <a:latin typeface="Montserrat-SemiBold"/>
                <a:cs typeface="Montserrat-SemiBold"/>
              </a:rPr>
              <a:t>il 2017 </a:t>
            </a:r>
            <a:r>
              <a:rPr sz="2400" b="1" spc="5" dirty="0">
                <a:solidFill>
                  <a:srgbClr val="1D1D1B"/>
                </a:solidFill>
                <a:latin typeface="Montserrat-SemiBold"/>
                <a:cs typeface="Montserrat-SemiBold"/>
              </a:rPr>
              <a:t>per</a:t>
            </a:r>
            <a:r>
              <a:rPr sz="2400" b="1" spc="-20" dirty="0">
                <a:solidFill>
                  <a:srgbClr val="1D1D1B"/>
                </a:solidFill>
                <a:latin typeface="Montserrat-SemiBold"/>
                <a:cs typeface="Montserrat-SemiBold"/>
              </a:rPr>
              <a:t> </a:t>
            </a:r>
            <a:r>
              <a:rPr lang="it-IT" sz="2400" b="1" dirty="0">
                <a:solidFill>
                  <a:srgbClr val="1D1D1B"/>
                </a:solidFill>
                <a:latin typeface="Montserrat-SemiBold"/>
                <a:cs typeface="Montserrat-SemiBold"/>
              </a:rPr>
              <a:t>Goal</a:t>
            </a:r>
            <a:endParaRPr dirty="0">
              <a:latin typeface="Montserrat-SemiBold"/>
              <a:cs typeface="Montserrat-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30892" y="4989599"/>
            <a:ext cx="773431" cy="1329690"/>
          </a:xfrm>
          <a:custGeom>
            <a:avLst/>
            <a:gdLst/>
            <a:ahLst/>
            <a:cxnLst/>
            <a:rect l="l" t="t" r="r" b="b"/>
            <a:pathLst>
              <a:path w="773430" h="1329689">
                <a:moveTo>
                  <a:pt x="563783" y="0"/>
                </a:moveTo>
                <a:lnTo>
                  <a:pt x="0" y="0"/>
                </a:lnTo>
                <a:lnTo>
                  <a:pt x="664628" y="664681"/>
                </a:lnTo>
                <a:lnTo>
                  <a:pt x="0" y="1329362"/>
                </a:lnTo>
                <a:lnTo>
                  <a:pt x="563783" y="1329362"/>
                </a:lnTo>
                <a:lnTo>
                  <a:pt x="773201" y="1119944"/>
                </a:lnTo>
                <a:lnTo>
                  <a:pt x="773201" y="209407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001538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72185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42835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13471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4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84117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4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54765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25414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96060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66708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83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70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37346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4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7992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78641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49287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9935" y="4989602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89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5035235"/>
            <a:ext cx="619124" cy="1238250"/>
          </a:xfrm>
          <a:custGeom>
            <a:avLst/>
            <a:gdLst/>
            <a:ahLst/>
            <a:cxnLst/>
            <a:rect l="l" t="t" r="r" b="b"/>
            <a:pathLst>
              <a:path w="619125" h="1238250">
                <a:moveTo>
                  <a:pt x="0" y="0"/>
                </a:moveTo>
                <a:lnTo>
                  <a:pt x="0" y="563825"/>
                </a:lnTo>
                <a:lnTo>
                  <a:pt x="55212" y="619038"/>
                </a:lnTo>
                <a:lnTo>
                  <a:pt x="0" y="674262"/>
                </a:lnTo>
                <a:lnTo>
                  <a:pt x="0" y="1238087"/>
                </a:lnTo>
                <a:lnTo>
                  <a:pt x="619070" y="619038"/>
                </a:lnTo>
                <a:lnTo>
                  <a:pt x="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" y="5502659"/>
            <a:ext cx="151765" cy="303530"/>
          </a:xfrm>
          <a:custGeom>
            <a:avLst/>
            <a:gdLst/>
            <a:ahLst/>
            <a:cxnLst/>
            <a:rect l="l" t="t" r="r" b="b"/>
            <a:pathLst>
              <a:path w="151765" h="303529">
                <a:moveTo>
                  <a:pt x="0" y="0"/>
                </a:moveTo>
                <a:lnTo>
                  <a:pt x="0" y="303236"/>
                </a:lnTo>
                <a:lnTo>
                  <a:pt x="151618" y="151618"/>
                </a:lnTo>
                <a:lnTo>
                  <a:pt x="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4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509313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18" y="0"/>
                </a:moveTo>
                <a:lnTo>
                  <a:pt x="1264443" y="0"/>
                </a:lnTo>
                <a:lnTo>
                  <a:pt x="997205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49" y="270756"/>
                </a:lnTo>
                <a:lnTo>
                  <a:pt x="1270076" y="13549"/>
                </a:lnTo>
                <a:lnTo>
                  <a:pt x="1481818" y="13549"/>
                </a:lnTo>
                <a:lnTo>
                  <a:pt x="1481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62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66" y="0"/>
                </a:moveTo>
                <a:lnTo>
                  <a:pt x="1353278" y="0"/>
                </a:lnTo>
                <a:lnTo>
                  <a:pt x="108606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66" y="13559"/>
                </a:lnTo>
                <a:lnTo>
                  <a:pt x="1481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509295" y="10556624"/>
            <a:ext cx="403342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984143" y="10556625"/>
            <a:ext cx="34671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36204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3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36205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36205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20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36205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362056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99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11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43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948888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4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977229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34" y="0"/>
                </a:moveTo>
                <a:lnTo>
                  <a:pt x="51811" y="6766"/>
                </a:lnTo>
                <a:lnTo>
                  <a:pt x="24071" y="25050"/>
                </a:lnTo>
                <a:lnTo>
                  <a:pt x="6278" y="51829"/>
                </a:lnTo>
                <a:lnTo>
                  <a:pt x="0" y="84081"/>
                </a:lnTo>
                <a:lnTo>
                  <a:pt x="6133" y="115896"/>
                </a:lnTo>
                <a:lnTo>
                  <a:pt x="23641" y="142686"/>
                </a:lnTo>
                <a:lnTo>
                  <a:pt x="51184" y="161167"/>
                </a:lnTo>
                <a:lnTo>
                  <a:pt x="87421" y="168057"/>
                </a:lnTo>
                <a:lnTo>
                  <a:pt x="124650" y="161150"/>
                </a:lnTo>
                <a:lnTo>
                  <a:pt x="146706" y="146477"/>
                </a:lnTo>
                <a:lnTo>
                  <a:pt x="87934" y="146477"/>
                </a:lnTo>
                <a:lnTo>
                  <a:pt x="62567" y="141743"/>
                </a:lnTo>
                <a:lnTo>
                  <a:pt x="42400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0" y="39382"/>
                </a:lnTo>
                <a:lnTo>
                  <a:pt x="62567" y="26385"/>
                </a:lnTo>
                <a:lnTo>
                  <a:pt x="87934" y="21706"/>
                </a:lnTo>
                <a:lnTo>
                  <a:pt x="147234" y="21706"/>
                </a:lnTo>
                <a:lnTo>
                  <a:pt x="124429" y="6723"/>
                </a:lnTo>
                <a:lnTo>
                  <a:pt x="87934" y="0"/>
                </a:lnTo>
                <a:close/>
              </a:path>
              <a:path w="176530" h="168275">
                <a:moveTo>
                  <a:pt x="147234" y="21706"/>
                </a:moveTo>
                <a:lnTo>
                  <a:pt x="87934" y="21706"/>
                </a:lnTo>
                <a:lnTo>
                  <a:pt x="113370" y="26385"/>
                </a:lnTo>
                <a:lnTo>
                  <a:pt x="133567" y="39382"/>
                </a:lnTo>
                <a:lnTo>
                  <a:pt x="146887" y="59134"/>
                </a:lnTo>
                <a:lnTo>
                  <a:pt x="151691" y="84081"/>
                </a:lnTo>
                <a:lnTo>
                  <a:pt x="146887" y="108876"/>
                </a:lnTo>
                <a:lnTo>
                  <a:pt x="133567" y="128653"/>
                </a:lnTo>
                <a:lnTo>
                  <a:pt x="113370" y="141743"/>
                </a:lnTo>
                <a:lnTo>
                  <a:pt x="87934" y="146477"/>
                </a:lnTo>
                <a:lnTo>
                  <a:pt x="146706" y="146477"/>
                </a:lnTo>
                <a:lnTo>
                  <a:pt x="152475" y="142639"/>
                </a:lnTo>
                <a:lnTo>
                  <a:pt x="169901" y="115843"/>
                </a:lnTo>
                <a:lnTo>
                  <a:pt x="175931" y="84081"/>
                </a:lnTo>
                <a:lnTo>
                  <a:pt x="169763" y="51701"/>
                </a:lnTo>
                <a:lnTo>
                  <a:pt x="152151" y="24936"/>
                </a:lnTo>
                <a:lnTo>
                  <a:pt x="14723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874517" y="10512577"/>
            <a:ext cx="527795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" y="2027507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47"/>
                </a:lnTo>
                <a:lnTo>
                  <a:pt x="56335" y="2924433"/>
                </a:lnTo>
                <a:lnTo>
                  <a:pt x="132992" y="2855057"/>
                </a:lnTo>
                <a:lnTo>
                  <a:pt x="170958" y="2820072"/>
                </a:lnTo>
                <a:lnTo>
                  <a:pt x="208612" y="2784878"/>
                </a:lnTo>
                <a:lnTo>
                  <a:pt x="245904" y="2749466"/>
                </a:lnTo>
                <a:lnTo>
                  <a:pt x="282780" y="2713827"/>
                </a:lnTo>
                <a:lnTo>
                  <a:pt x="319189" y="2677954"/>
                </a:lnTo>
                <a:lnTo>
                  <a:pt x="355078" y="2641837"/>
                </a:lnTo>
                <a:lnTo>
                  <a:pt x="390395" y="2605468"/>
                </a:lnTo>
                <a:lnTo>
                  <a:pt x="425088" y="2568839"/>
                </a:lnTo>
                <a:lnTo>
                  <a:pt x="459105" y="2531940"/>
                </a:lnTo>
                <a:lnTo>
                  <a:pt x="492393" y="2494763"/>
                </a:lnTo>
                <a:lnTo>
                  <a:pt x="524901" y="2457299"/>
                </a:lnTo>
                <a:lnTo>
                  <a:pt x="556577" y="2419541"/>
                </a:lnTo>
                <a:lnTo>
                  <a:pt x="587367" y="2381479"/>
                </a:lnTo>
                <a:lnTo>
                  <a:pt x="617220" y="2343105"/>
                </a:lnTo>
                <a:lnTo>
                  <a:pt x="646085" y="2304410"/>
                </a:lnTo>
                <a:lnTo>
                  <a:pt x="673908" y="2265385"/>
                </a:lnTo>
                <a:lnTo>
                  <a:pt x="700638" y="2226023"/>
                </a:lnTo>
                <a:lnTo>
                  <a:pt x="726222" y="2186313"/>
                </a:lnTo>
                <a:lnTo>
                  <a:pt x="750608" y="2146249"/>
                </a:lnTo>
                <a:lnTo>
                  <a:pt x="773744" y="2105821"/>
                </a:lnTo>
                <a:lnTo>
                  <a:pt x="795578" y="2065021"/>
                </a:lnTo>
                <a:lnTo>
                  <a:pt x="816058" y="2023839"/>
                </a:lnTo>
                <a:lnTo>
                  <a:pt x="835132" y="1982269"/>
                </a:lnTo>
                <a:lnTo>
                  <a:pt x="852747" y="1940300"/>
                </a:lnTo>
                <a:lnTo>
                  <a:pt x="868851" y="1897924"/>
                </a:lnTo>
                <a:lnTo>
                  <a:pt x="883393" y="1855133"/>
                </a:lnTo>
                <a:lnTo>
                  <a:pt x="896319" y="1811919"/>
                </a:lnTo>
                <a:lnTo>
                  <a:pt x="907578" y="1768272"/>
                </a:lnTo>
                <a:lnTo>
                  <a:pt x="917118" y="1724183"/>
                </a:lnTo>
                <a:lnTo>
                  <a:pt x="924887" y="1679646"/>
                </a:lnTo>
                <a:lnTo>
                  <a:pt x="930831" y="1634650"/>
                </a:lnTo>
                <a:lnTo>
                  <a:pt x="934900" y="1589187"/>
                </a:lnTo>
                <a:lnTo>
                  <a:pt x="937041" y="1543249"/>
                </a:lnTo>
                <a:lnTo>
                  <a:pt x="937202" y="1496827"/>
                </a:lnTo>
                <a:lnTo>
                  <a:pt x="935331" y="1449912"/>
                </a:lnTo>
                <a:lnTo>
                  <a:pt x="931375" y="1402496"/>
                </a:lnTo>
                <a:lnTo>
                  <a:pt x="925282" y="1354571"/>
                </a:lnTo>
                <a:lnTo>
                  <a:pt x="917219" y="1307237"/>
                </a:lnTo>
                <a:lnTo>
                  <a:pt x="907288" y="1260524"/>
                </a:lnTo>
                <a:lnTo>
                  <a:pt x="895553" y="1214414"/>
                </a:lnTo>
                <a:lnTo>
                  <a:pt x="882077" y="1168886"/>
                </a:lnTo>
                <a:lnTo>
                  <a:pt x="866922" y="1123922"/>
                </a:lnTo>
                <a:lnTo>
                  <a:pt x="850151" y="1079503"/>
                </a:lnTo>
                <a:lnTo>
                  <a:pt x="831826" y="1035609"/>
                </a:lnTo>
                <a:lnTo>
                  <a:pt x="812011" y="992221"/>
                </a:lnTo>
                <a:lnTo>
                  <a:pt x="790768" y="949320"/>
                </a:lnTo>
                <a:lnTo>
                  <a:pt x="768160" y="906886"/>
                </a:lnTo>
                <a:lnTo>
                  <a:pt x="744250" y="864901"/>
                </a:lnTo>
                <a:lnTo>
                  <a:pt x="719099" y="823346"/>
                </a:lnTo>
                <a:lnTo>
                  <a:pt x="692772" y="782200"/>
                </a:lnTo>
                <a:lnTo>
                  <a:pt x="665330" y="741445"/>
                </a:lnTo>
                <a:lnTo>
                  <a:pt x="636837" y="701062"/>
                </a:lnTo>
                <a:lnTo>
                  <a:pt x="607355" y="661031"/>
                </a:lnTo>
                <a:lnTo>
                  <a:pt x="576946" y="621333"/>
                </a:lnTo>
                <a:lnTo>
                  <a:pt x="545674" y="581949"/>
                </a:lnTo>
                <a:lnTo>
                  <a:pt x="513601" y="542860"/>
                </a:lnTo>
                <a:lnTo>
                  <a:pt x="480791" y="504046"/>
                </a:lnTo>
                <a:lnTo>
                  <a:pt x="447304" y="465489"/>
                </a:lnTo>
                <a:lnTo>
                  <a:pt x="413205" y="427168"/>
                </a:lnTo>
                <a:lnTo>
                  <a:pt x="378557" y="389066"/>
                </a:lnTo>
                <a:lnTo>
                  <a:pt x="343421" y="351162"/>
                </a:lnTo>
                <a:lnTo>
                  <a:pt x="307860" y="313438"/>
                </a:lnTo>
                <a:lnTo>
                  <a:pt x="271938" y="275873"/>
                </a:lnTo>
                <a:lnTo>
                  <a:pt x="235716" y="238450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6" y="1806609"/>
                </a:lnTo>
                <a:lnTo>
                  <a:pt x="4929525" y="1781478"/>
                </a:lnTo>
                <a:lnTo>
                  <a:pt x="4887426" y="1755867"/>
                </a:lnTo>
                <a:lnTo>
                  <a:pt x="4845643" y="1729799"/>
                </a:lnTo>
                <a:lnTo>
                  <a:pt x="4804159" y="1703299"/>
                </a:lnTo>
                <a:lnTo>
                  <a:pt x="4762958" y="1676391"/>
                </a:lnTo>
                <a:lnTo>
                  <a:pt x="4722023" y="1649101"/>
                </a:lnTo>
                <a:lnTo>
                  <a:pt x="4681337" y="1621451"/>
                </a:lnTo>
                <a:lnTo>
                  <a:pt x="4640884" y="1593467"/>
                </a:lnTo>
                <a:lnTo>
                  <a:pt x="4600648" y="1565172"/>
                </a:lnTo>
                <a:lnTo>
                  <a:pt x="4520759" y="1507751"/>
                </a:lnTo>
                <a:lnTo>
                  <a:pt x="4441538" y="1449381"/>
                </a:lnTo>
                <a:lnTo>
                  <a:pt x="4323669" y="1360475"/>
                </a:lnTo>
                <a:lnTo>
                  <a:pt x="3933747" y="1060333"/>
                </a:lnTo>
                <a:lnTo>
                  <a:pt x="3815945" y="971689"/>
                </a:lnTo>
                <a:lnTo>
                  <a:pt x="3736786" y="913560"/>
                </a:lnTo>
                <a:lnTo>
                  <a:pt x="3696969" y="884859"/>
                </a:lnTo>
                <a:lnTo>
                  <a:pt x="3656972" y="856434"/>
                </a:lnTo>
                <a:lnTo>
                  <a:pt x="3616779" y="828307"/>
                </a:lnTo>
                <a:lnTo>
                  <a:pt x="3576373" y="800504"/>
                </a:lnTo>
                <a:lnTo>
                  <a:pt x="3535737" y="773048"/>
                </a:lnTo>
                <a:lnTo>
                  <a:pt x="3494855" y="745965"/>
                </a:lnTo>
                <a:lnTo>
                  <a:pt x="3453710" y="719279"/>
                </a:lnTo>
                <a:lnTo>
                  <a:pt x="3412287" y="693014"/>
                </a:lnTo>
                <a:lnTo>
                  <a:pt x="3370567" y="667194"/>
                </a:lnTo>
                <a:lnTo>
                  <a:pt x="3328535" y="641844"/>
                </a:lnTo>
                <a:lnTo>
                  <a:pt x="3286175" y="616989"/>
                </a:lnTo>
                <a:lnTo>
                  <a:pt x="3243470" y="592651"/>
                </a:lnTo>
                <a:lnTo>
                  <a:pt x="3200402" y="568857"/>
                </a:lnTo>
                <a:lnTo>
                  <a:pt x="3156957" y="545630"/>
                </a:lnTo>
                <a:lnTo>
                  <a:pt x="3113116" y="522995"/>
                </a:lnTo>
                <a:lnTo>
                  <a:pt x="3068864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85238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5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79" y="165929"/>
                </a:lnTo>
                <a:lnTo>
                  <a:pt x="556722" y="249742"/>
                </a:lnTo>
                <a:lnTo>
                  <a:pt x="652097" y="290272"/>
                </a:lnTo>
                <a:lnTo>
                  <a:pt x="748038" y="329398"/>
                </a:lnTo>
                <a:lnTo>
                  <a:pt x="796211" y="348320"/>
                </a:lnTo>
                <a:lnTo>
                  <a:pt x="844516" y="366753"/>
                </a:lnTo>
                <a:lnTo>
                  <a:pt x="892948" y="384652"/>
                </a:lnTo>
                <a:lnTo>
                  <a:pt x="941505" y="401972"/>
                </a:lnTo>
                <a:lnTo>
                  <a:pt x="990182" y="418666"/>
                </a:lnTo>
                <a:lnTo>
                  <a:pt x="1038977" y="434690"/>
                </a:lnTo>
                <a:lnTo>
                  <a:pt x="1087885" y="449996"/>
                </a:lnTo>
                <a:lnTo>
                  <a:pt x="1136904" y="464539"/>
                </a:lnTo>
                <a:lnTo>
                  <a:pt x="1186030" y="478275"/>
                </a:lnTo>
                <a:lnTo>
                  <a:pt x="1235260" y="491156"/>
                </a:lnTo>
                <a:lnTo>
                  <a:pt x="1284590" y="503138"/>
                </a:lnTo>
                <a:lnTo>
                  <a:pt x="1334017" y="514174"/>
                </a:lnTo>
                <a:lnTo>
                  <a:pt x="1383537" y="524220"/>
                </a:lnTo>
                <a:lnTo>
                  <a:pt x="1433147" y="533228"/>
                </a:lnTo>
                <a:lnTo>
                  <a:pt x="1482843" y="541154"/>
                </a:lnTo>
                <a:lnTo>
                  <a:pt x="1532623" y="547952"/>
                </a:lnTo>
                <a:lnTo>
                  <a:pt x="1582482" y="553575"/>
                </a:lnTo>
                <a:lnTo>
                  <a:pt x="1631802" y="557883"/>
                </a:lnTo>
                <a:lnTo>
                  <a:pt x="1681133" y="560998"/>
                </a:lnTo>
                <a:lnTo>
                  <a:pt x="1730478" y="562885"/>
                </a:lnTo>
                <a:lnTo>
                  <a:pt x="1779839" y="563506"/>
                </a:lnTo>
                <a:lnTo>
                  <a:pt x="1829218" y="562826"/>
                </a:lnTo>
                <a:lnTo>
                  <a:pt x="1878617" y="560808"/>
                </a:lnTo>
                <a:lnTo>
                  <a:pt x="1928038" y="557415"/>
                </a:lnTo>
                <a:lnTo>
                  <a:pt x="1977484" y="552611"/>
                </a:lnTo>
                <a:lnTo>
                  <a:pt x="2026956" y="546359"/>
                </a:lnTo>
                <a:lnTo>
                  <a:pt x="2076457" y="538623"/>
                </a:lnTo>
                <a:lnTo>
                  <a:pt x="2127511" y="529088"/>
                </a:lnTo>
                <a:lnTo>
                  <a:pt x="2177891" y="518010"/>
                </a:lnTo>
                <a:lnTo>
                  <a:pt x="2227598" y="505425"/>
                </a:lnTo>
                <a:lnTo>
                  <a:pt x="2276633" y="491364"/>
                </a:lnTo>
                <a:lnTo>
                  <a:pt x="2324998" y="475862"/>
                </a:lnTo>
                <a:lnTo>
                  <a:pt x="2372694" y="458953"/>
                </a:lnTo>
                <a:lnTo>
                  <a:pt x="2419722" y="440669"/>
                </a:lnTo>
                <a:lnTo>
                  <a:pt x="2466085" y="421044"/>
                </a:lnTo>
                <a:lnTo>
                  <a:pt x="2511783" y="400113"/>
                </a:lnTo>
                <a:lnTo>
                  <a:pt x="2556818" y="377908"/>
                </a:lnTo>
                <a:lnTo>
                  <a:pt x="2601192" y="354463"/>
                </a:lnTo>
                <a:lnTo>
                  <a:pt x="2644905" y="329812"/>
                </a:lnTo>
                <a:lnTo>
                  <a:pt x="2687960" y="303987"/>
                </a:lnTo>
                <a:lnTo>
                  <a:pt x="2730358" y="277024"/>
                </a:lnTo>
                <a:lnTo>
                  <a:pt x="2772100" y="248954"/>
                </a:lnTo>
                <a:lnTo>
                  <a:pt x="2813188" y="219813"/>
                </a:lnTo>
                <a:lnTo>
                  <a:pt x="2853622" y="189633"/>
                </a:lnTo>
                <a:lnTo>
                  <a:pt x="2893406" y="158447"/>
                </a:lnTo>
                <a:lnTo>
                  <a:pt x="2932540" y="126291"/>
                </a:lnTo>
                <a:lnTo>
                  <a:pt x="2971025" y="93196"/>
                </a:lnTo>
                <a:lnTo>
                  <a:pt x="3008863" y="59196"/>
                </a:lnTo>
                <a:lnTo>
                  <a:pt x="3046055" y="24326"/>
                </a:lnTo>
                <a:lnTo>
                  <a:pt x="307095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15755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52" y="0"/>
                </a:moveTo>
                <a:lnTo>
                  <a:pt x="3157746" y="614"/>
                </a:lnTo>
                <a:lnTo>
                  <a:pt x="3109173" y="2182"/>
                </a:lnTo>
                <a:lnTo>
                  <a:pt x="3060836" y="4729"/>
                </a:lnTo>
                <a:lnTo>
                  <a:pt x="3012731" y="8230"/>
                </a:lnTo>
                <a:lnTo>
                  <a:pt x="2964850" y="12664"/>
                </a:lnTo>
                <a:lnTo>
                  <a:pt x="2917189" y="18008"/>
                </a:lnTo>
                <a:lnTo>
                  <a:pt x="2869740" y="24239"/>
                </a:lnTo>
                <a:lnTo>
                  <a:pt x="2822499" y="31335"/>
                </a:lnTo>
                <a:lnTo>
                  <a:pt x="2775458" y="39274"/>
                </a:lnTo>
                <a:lnTo>
                  <a:pt x="2728612" y="48032"/>
                </a:lnTo>
                <a:lnTo>
                  <a:pt x="2681955" y="57588"/>
                </a:lnTo>
                <a:lnTo>
                  <a:pt x="2635481" y="67919"/>
                </a:lnTo>
                <a:lnTo>
                  <a:pt x="2589184" y="79003"/>
                </a:lnTo>
                <a:lnTo>
                  <a:pt x="2543057" y="90816"/>
                </a:lnTo>
                <a:lnTo>
                  <a:pt x="2497096" y="103337"/>
                </a:lnTo>
                <a:lnTo>
                  <a:pt x="2451293" y="116543"/>
                </a:lnTo>
                <a:lnTo>
                  <a:pt x="2405642" y="130412"/>
                </a:lnTo>
                <a:lnTo>
                  <a:pt x="2360138" y="144920"/>
                </a:lnTo>
                <a:lnTo>
                  <a:pt x="2314775" y="160046"/>
                </a:lnTo>
                <a:lnTo>
                  <a:pt x="2269547" y="175767"/>
                </a:lnTo>
                <a:lnTo>
                  <a:pt x="2224447" y="192060"/>
                </a:lnTo>
                <a:lnTo>
                  <a:pt x="2179470" y="208903"/>
                </a:lnTo>
                <a:lnTo>
                  <a:pt x="2134609" y="226274"/>
                </a:lnTo>
                <a:lnTo>
                  <a:pt x="2089859" y="244150"/>
                </a:lnTo>
                <a:lnTo>
                  <a:pt x="2045213" y="262508"/>
                </a:lnTo>
                <a:lnTo>
                  <a:pt x="2000665" y="281326"/>
                </a:lnTo>
                <a:lnTo>
                  <a:pt x="1956210" y="300582"/>
                </a:lnTo>
                <a:lnTo>
                  <a:pt x="1911842" y="320252"/>
                </a:lnTo>
                <a:lnTo>
                  <a:pt x="1823340" y="360748"/>
                </a:lnTo>
                <a:lnTo>
                  <a:pt x="1735111" y="402634"/>
                </a:lnTo>
                <a:lnTo>
                  <a:pt x="1647107" y="445729"/>
                </a:lnTo>
                <a:lnTo>
                  <a:pt x="1515417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3" y="1013093"/>
                </a:lnTo>
                <a:lnTo>
                  <a:pt x="456687" y="1054903"/>
                </a:lnTo>
                <a:lnTo>
                  <a:pt x="366526" y="1095313"/>
                </a:lnTo>
                <a:lnTo>
                  <a:pt x="321253" y="1114936"/>
                </a:lnTo>
                <a:lnTo>
                  <a:pt x="275843" y="1134142"/>
                </a:lnTo>
                <a:lnTo>
                  <a:pt x="230290" y="1152908"/>
                </a:lnTo>
                <a:lnTo>
                  <a:pt x="184589" y="1171212"/>
                </a:lnTo>
                <a:lnTo>
                  <a:pt x="138732" y="1189030"/>
                </a:lnTo>
                <a:lnTo>
                  <a:pt x="92716" y="1206340"/>
                </a:lnTo>
                <a:lnTo>
                  <a:pt x="46532" y="1223121"/>
                </a:lnTo>
                <a:lnTo>
                  <a:pt x="0" y="1239342"/>
                </a:lnTo>
                <a:lnTo>
                  <a:pt x="5794436" y="1239342"/>
                </a:lnTo>
                <a:lnTo>
                  <a:pt x="5547995" y="1042675"/>
                </a:lnTo>
                <a:lnTo>
                  <a:pt x="5430174" y="950562"/>
                </a:lnTo>
                <a:lnTo>
                  <a:pt x="5351158" y="889899"/>
                </a:lnTo>
                <a:lnTo>
                  <a:pt x="5271709" y="830005"/>
                </a:lnTo>
                <a:lnTo>
                  <a:pt x="5191776" y="771024"/>
                </a:lnTo>
                <a:lnTo>
                  <a:pt x="5111311" y="713103"/>
                </a:lnTo>
                <a:lnTo>
                  <a:pt x="5070862" y="684585"/>
                </a:lnTo>
                <a:lnTo>
                  <a:pt x="5030262" y="656387"/>
                </a:lnTo>
                <a:lnTo>
                  <a:pt x="4989503" y="628527"/>
                </a:lnTo>
                <a:lnTo>
                  <a:pt x="4948580" y="601023"/>
                </a:lnTo>
                <a:lnTo>
                  <a:pt x="4907486" y="573894"/>
                </a:lnTo>
                <a:lnTo>
                  <a:pt x="4866216" y="547157"/>
                </a:lnTo>
                <a:lnTo>
                  <a:pt x="4824761" y="520831"/>
                </a:lnTo>
                <a:lnTo>
                  <a:pt x="4783118" y="494934"/>
                </a:lnTo>
                <a:lnTo>
                  <a:pt x="4741279" y="469484"/>
                </a:lnTo>
                <a:lnTo>
                  <a:pt x="4699238" y="444500"/>
                </a:lnTo>
                <a:lnTo>
                  <a:pt x="4656988" y="420000"/>
                </a:lnTo>
                <a:lnTo>
                  <a:pt x="4614525" y="396001"/>
                </a:lnTo>
                <a:lnTo>
                  <a:pt x="4571840" y="372523"/>
                </a:lnTo>
                <a:lnTo>
                  <a:pt x="4528929" y="349584"/>
                </a:lnTo>
                <a:lnTo>
                  <a:pt x="4485784" y="327202"/>
                </a:lnTo>
                <a:lnTo>
                  <a:pt x="4442401" y="305394"/>
                </a:lnTo>
                <a:lnTo>
                  <a:pt x="4398771" y="284180"/>
                </a:lnTo>
                <a:lnTo>
                  <a:pt x="4354890" y="263577"/>
                </a:lnTo>
                <a:lnTo>
                  <a:pt x="4310750" y="243604"/>
                </a:lnTo>
                <a:lnTo>
                  <a:pt x="4266347" y="224279"/>
                </a:lnTo>
                <a:lnTo>
                  <a:pt x="4221672" y="205621"/>
                </a:lnTo>
                <a:lnTo>
                  <a:pt x="4176721" y="187646"/>
                </a:lnTo>
                <a:lnTo>
                  <a:pt x="4131487" y="170375"/>
                </a:lnTo>
                <a:lnTo>
                  <a:pt x="4085963" y="153825"/>
                </a:lnTo>
                <a:lnTo>
                  <a:pt x="4040144" y="138013"/>
                </a:lnTo>
                <a:lnTo>
                  <a:pt x="3994023" y="122959"/>
                </a:lnTo>
                <a:lnTo>
                  <a:pt x="3947594" y="108681"/>
                </a:lnTo>
                <a:lnTo>
                  <a:pt x="3900851" y="95197"/>
                </a:lnTo>
                <a:lnTo>
                  <a:pt x="3853787" y="82525"/>
                </a:lnTo>
                <a:lnTo>
                  <a:pt x="3806397" y="70684"/>
                </a:lnTo>
                <a:lnTo>
                  <a:pt x="3758673" y="59691"/>
                </a:lnTo>
                <a:lnTo>
                  <a:pt x="3710611" y="49565"/>
                </a:lnTo>
                <a:lnTo>
                  <a:pt x="3662203" y="40324"/>
                </a:lnTo>
                <a:lnTo>
                  <a:pt x="3613443" y="31987"/>
                </a:lnTo>
                <a:lnTo>
                  <a:pt x="3564325" y="24571"/>
                </a:lnTo>
                <a:lnTo>
                  <a:pt x="3514843" y="18095"/>
                </a:lnTo>
                <a:lnTo>
                  <a:pt x="3464990" y="12578"/>
                </a:lnTo>
                <a:lnTo>
                  <a:pt x="3414761" y="8036"/>
                </a:lnTo>
                <a:lnTo>
                  <a:pt x="3364149" y="4490"/>
                </a:lnTo>
                <a:lnTo>
                  <a:pt x="3313148" y="1956"/>
                </a:lnTo>
                <a:lnTo>
                  <a:pt x="3261751" y="453"/>
                </a:lnTo>
                <a:lnTo>
                  <a:pt x="3209952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1778" y="1692275"/>
            <a:ext cx="19952323" cy="9616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8175697" y="8642395"/>
            <a:ext cx="1221740" cy="866140"/>
          </a:xfrm>
          <a:prstGeom prst="rect">
            <a:avLst/>
          </a:prstGeom>
        </p:spPr>
        <p:txBody>
          <a:bodyPr vert="horz" wrap="square" lIns="0" tIns="139641" rIns="0" bIns="0" rtlCol="0">
            <a:spAutoFit/>
          </a:bodyPr>
          <a:lstStyle/>
          <a:p>
            <a:pPr marL="12699" marR="5081">
              <a:lnSpc>
                <a:spcPct val="74200"/>
              </a:lnSpc>
              <a:spcBef>
                <a:spcPts val="1100"/>
              </a:spcBef>
            </a:pPr>
            <a:r>
              <a:rPr sz="3100" b="1" spc="165" dirty="0">
                <a:solidFill>
                  <a:srgbClr val="CCCCCC"/>
                </a:solidFill>
                <a:latin typeface="Montserrat"/>
                <a:cs typeface="Montserrat"/>
              </a:rPr>
              <a:t>SDGs  </a:t>
            </a:r>
            <a:r>
              <a:rPr sz="3100" b="1" spc="120" dirty="0">
                <a:solidFill>
                  <a:srgbClr val="CCCCCC"/>
                </a:solidFill>
                <a:latin typeface="Montserrat"/>
                <a:cs typeface="Montserrat"/>
              </a:rPr>
              <a:t>2019</a:t>
            </a:r>
            <a:endParaRPr sz="3100" dirty="0">
              <a:latin typeface="Montserrat"/>
              <a:cs typeface="Montserrat"/>
            </a:endParaRPr>
          </a:p>
        </p:txBody>
      </p:sp>
      <p:sp>
        <p:nvSpPr>
          <p:cNvPr id="50" name="object 47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9298590" cy="132343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z="3800" spc="5" dirty="0"/>
              <a:t>G</a:t>
            </a:r>
            <a:r>
              <a:rPr sz="3800" spc="10" dirty="0"/>
              <a:t>li </a:t>
            </a:r>
            <a:r>
              <a:rPr sz="3800" dirty="0"/>
              <a:t>indicatori </a:t>
            </a:r>
            <a:r>
              <a:rPr sz="3800" spc="10" dirty="0"/>
              <a:t>di </a:t>
            </a:r>
            <a:r>
              <a:rPr sz="3800" spc="5" dirty="0" err="1"/>
              <a:t>sviluppo</a:t>
            </a:r>
            <a:r>
              <a:rPr sz="3800" spc="10" dirty="0"/>
              <a:t> </a:t>
            </a:r>
            <a:r>
              <a:rPr sz="3800" dirty="0" err="1"/>
              <a:t>sostenibile</a:t>
            </a:r>
            <a:r>
              <a:rPr lang="it-IT" sz="3800" dirty="0"/>
              <a:t> </a:t>
            </a:r>
            <a:r>
              <a:rPr sz="3800" spc="10" dirty="0" err="1"/>
              <a:t>nelle</a:t>
            </a:r>
            <a:r>
              <a:rPr sz="3800" spc="10" dirty="0"/>
              <a:t> </a:t>
            </a:r>
            <a:r>
              <a:rPr sz="3800" spc="15" dirty="0"/>
              <a:t>scelte </a:t>
            </a:r>
            <a:r>
              <a:rPr sz="3800" spc="10" dirty="0"/>
              <a:t>della programmazione </a:t>
            </a:r>
            <a:r>
              <a:rPr sz="3800" spc="10" dirty="0" err="1"/>
              <a:t>regionale</a:t>
            </a:r>
            <a:r>
              <a:rPr sz="3800" spc="10" dirty="0"/>
              <a:t> </a:t>
            </a:r>
            <a:br>
              <a:rPr lang="it-IT" sz="3800" spc="10" dirty="0"/>
            </a:br>
            <a:r>
              <a:rPr lang="it-IT" sz="2500" spc="5" dirty="0"/>
              <a:t>Il confronto con i benchmark nazionali</a:t>
            </a:r>
            <a:endParaRPr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" y="5502659"/>
            <a:ext cx="151765" cy="303530"/>
          </a:xfrm>
          <a:custGeom>
            <a:avLst/>
            <a:gdLst/>
            <a:ahLst/>
            <a:cxnLst/>
            <a:rect l="l" t="t" r="r" b="b"/>
            <a:pathLst>
              <a:path w="151765" h="303529">
                <a:moveTo>
                  <a:pt x="0" y="0"/>
                </a:moveTo>
                <a:lnTo>
                  <a:pt x="0" y="303236"/>
                </a:lnTo>
                <a:lnTo>
                  <a:pt x="151618" y="151618"/>
                </a:lnTo>
                <a:lnTo>
                  <a:pt x="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5479" y="7566833"/>
            <a:ext cx="0" cy="1005205"/>
          </a:xfrm>
          <a:custGeom>
            <a:avLst/>
            <a:gdLst/>
            <a:ahLst/>
            <a:cxnLst/>
            <a:rect l="l" t="t" r="r" b="b"/>
            <a:pathLst>
              <a:path h="1005204">
                <a:moveTo>
                  <a:pt x="0" y="0"/>
                </a:moveTo>
                <a:lnTo>
                  <a:pt x="0" y="1005204"/>
                </a:lnTo>
              </a:path>
            </a:pathLst>
          </a:custGeom>
          <a:ln w="41883">
            <a:solidFill>
              <a:srgbClr val="2C2D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793508" y="657867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54"/>
                </a:moveTo>
                <a:lnTo>
                  <a:pt x="0" y="1329362"/>
                </a:lnTo>
                <a:lnTo>
                  <a:pt x="310587" y="1329362"/>
                </a:lnTo>
                <a:lnTo>
                  <a:pt x="310587" y="1018754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" y="14"/>
            <a:ext cx="20104098" cy="113085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34945" y="2460658"/>
            <a:ext cx="12449883" cy="5183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41899" y="2696952"/>
            <a:ext cx="12136121" cy="4869180"/>
          </a:xfrm>
          <a:custGeom>
            <a:avLst/>
            <a:gdLst/>
            <a:ahLst/>
            <a:cxnLst/>
            <a:rect l="l" t="t" r="r" b="b"/>
            <a:pathLst>
              <a:path w="12136119" h="4869180">
                <a:moveTo>
                  <a:pt x="11310126" y="0"/>
                </a:moveTo>
                <a:lnTo>
                  <a:pt x="1377036" y="0"/>
                </a:lnTo>
                <a:lnTo>
                  <a:pt x="1328693" y="832"/>
                </a:lnTo>
                <a:lnTo>
                  <a:pt x="1280768" y="3312"/>
                </a:lnTo>
                <a:lnTo>
                  <a:pt x="1233289" y="7412"/>
                </a:lnTo>
                <a:lnTo>
                  <a:pt x="1186283" y="13105"/>
                </a:lnTo>
                <a:lnTo>
                  <a:pt x="1139777" y="20363"/>
                </a:lnTo>
                <a:lnTo>
                  <a:pt x="1093799" y="29158"/>
                </a:lnTo>
                <a:lnTo>
                  <a:pt x="1048376" y="39465"/>
                </a:lnTo>
                <a:lnTo>
                  <a:pt x="1003535" y="51255"/>
                </a:lnTo>
                <a:lnTo>
                  <a:pt x="959304" y="64501"/>
                </a:lnTo>
                <a:lnTo>
                  <a:pt x="915709" y="79176"/>
                </a:lnTo>
                <a:lnTo>
                  <a:pt x="872779" y="95253"/>
                </a:lnTo>
                <a:lnTo>
                  <a:pt x="830540" y="112703"/>
                </a:lnTo>
                <a:lnTo>
                  <a:pt x="789020" y="131501"/>
                </a:lnTo>
                <a:lnTo>
                  <a:pt x="748246" y="151618"/>
                </a:lnTo>
                <a:lnTo>
                  <a:pt x="708246" y="173027"/>
                </a:lnTo>
                <a:lnTo>
                  <a:pt x="669046" y="195701"/>
                </a:lnTo>
                <a:lnTo>
                  <a:pt x="630674" y="219613"/>
                </a:lnTo>
                <a:lnTo>
                  <a:pt x="593158" y="244735"/>
                </a:lnTo>
                <a:lnTo>
                  <a:pt x="556524" y="271041"/>
                </a:lnTo>
                <a:lnTo>
                  <a:pt x="520800" y="298502"/>
                </a:lnTo>
                <a:lnTo>
                  <a:pt x="486013" y="327091"/>
                </a:lnTo>
                <a:lnTo>
                  <a:pt x="452191" y="356782"/>
                </a:lnTo>
                <a:lnTo>
                  <a:pt x="419361" y="387546"/>
                </a:lnTo>
                <a:lnTo>
                  <a:pt x="387550" y="419357"/>
                </a:lnTo>
                <a:lnTo>
                  <a:pt x="356785" y="452187"/>
                </a:lnTo>
                <a:lnTo>
                  <a:pt x="327095" y="486009"/>
                </a:lnTo>
                <a:lnTo>
                  <a:pt x="298505" y="520795"/>
                </a:lnTo>
                <a:lnTo>
                  <a:pt x="271044" y="556519"/>
                </a:lnTo>
                <a:lnTo>
                  <a:pt x="244738" y="593153"/>
                </a:lnTo>
                <a:lnTo>
                  <a:pt x="219616" y="630669"/>
                </a:lnTo>
                <a:lnTo>
                  <a:pt x="195704" y="669041"/>
                </a:lnTo>
                <a:lnTo>
                  <a:pt x="173029" y="708241"/>
                </a:lnTo>
                <a:lnTo>
                  <a:pt x="151620" y="748242"/>
                </a:lnTo>
                <a:lnTo>
                  <a:pt x="131502" y="789016"/>
                </a:lnTo>
                <a:lnTo>
                  <a:pt x="112705" y="830536"/>
                </a:lnTo>
                <a:lnTo>
                  <a:pt x="95254" y="872775"/>
                </a:lnTo>
                <a:lnTo>
                  <a:pt x="79177" y="915705"/>
                </a:lnTo>
                <a:lnTo>
                  <a:pt x="64502" y="959300"/>
                </a:lnTo>
                <a:lnTo>
                  <a:pt x="51256" y="1003532"/>
                </a:lnTo>
                <a:lnTo>
                  <a:pt x="39466" y="1048373"/>
                </a:lnTo>
                <a:lnTo>
                  <a:pt x="29159" y="1093796"/>
                </a:lnTo>
                <a:lnTo>
                  <a:pt x="20363" y="1139775"/>
                </a:lnTo>
                <a:lnTo>
                  <a:pt x="13105" y="1186281"/>
                </a:lnTo>
                <a:lnTo>
                  <a:pt x="7412" y="1233287"/>
                </a:lnTo>
                <a:lnTo>
                  <a:pt x="3312" y="1280767"/>
                </a:lnTo>
                <a:lnTo>
                  <a:pt x="832" y="1328692"/>
                </a:lnTo>
                <a:lnTo>
                  <a:pt x="0" y="1377036"/>
                </a:lnTo>
                <a:lnTo>
                  <a:pt x="0" y="4076954"/>
                </a:lnTo>
                <a:lnTo>
                  <a:pt x="1445" y="4125195"/>
                </a:lnTo>
                <a:lnTo>
                  <a:pt x="5725" y="4172671"/>
                </a:lnTo>
                <a:lnTo>
                  <a:pt x="12758" y="4219300"/>
                </a:lnTo>
                <a:lnTo>
                  <a:pt x="22460" y="4264999"/>
                </a:lnTo>
                <a:lnTo>
                  <a:pt x="34750" y="4309685"/>
                </a:lnTo>
                <a:lnTo>
                  <a:pt x="49543" y="4353275"/>
                </a:lnTo>
                <a:lnTo>
                  <a:pt x="66757" y="4395687"/>
                </a:lnTo>
                <a:lnTo>
                  <a:pt x="86309" y="4436837"/>
                </a:lnTo>
                <a:lnTo>
                  <a:pt x="108117" y="4476643"/>
                </a:lnTo>
                <a:lnTo>
                  <a:pt x="132097" y="4515022"/>
                </a:lnTo>
                <a:lnTo>
                  <a:pt x="158167" y="4551891"/>
                </a:lnTo>
                <a:lnTo>
                  <a:pt x="186244" y="4587168"/>
                </a:lnTo>
                <a:lnTo>
                  <a:pt x="216245" y="4620768"/>
                </a:lnTo>
                <a:lnTo>
                  <a:pt x="248088" y="4652611"/>
                </a:lnTo>
                <a:lnTo>
                  <a:pt x="281688" y="4682612"/>
                </a:lnTo>
                <a:lnTo>
                  <a:pt x="316965" y="4710689"/>
                </a:lnTo>
                <a:lnTo>
                  <a:pt x="353834" y="4736759"/>
                </a:lnTo>
                <a:lnTo>
                  <a:pt x="392212" y="4760739"/>
                </a:lnTo>
                <a:lnTo>
                  <a:pt x="432019" y="4782547"/>
                </a:lnTo>
                <a:lnTo>
                  <a:pt x="473169" y="4802099"/>
                </a:lnTo>
                <a:lnTo>
                  <a:pt x="515581" y="4819313"/>
                </a:lnTo>
                <a:lnTo>
                  <a:pt x="559171" y="4834106"/>
                </a:lnTo>
                <a:lnTo>
                  <a:pt x="603857" y="4846396"/>
                </a:lnTo>
                <a:lnTo>
                  <a:pt x="649556" y="4856098"/>
                </a:lnTo>
                <a:lnTo>
                  <a:pt x="696185" y="4863131"/>
                </a:lnTo>
                <a:lnTo>
                  <a:pt x="743661" y="4867411"/>
                </a:lnTo>
                <a:lnTo>
                  <a:pt x="791902" y="4868856"/>
                </a:lnTo>
                <a:lnTo>
                  <a:pt x="12135756" y="4868856"/>
                </a:lnTo>
                <a:lnTo>
                  <a:pt x="12135756" y="825618"/>
                </a:lnTo>
                <a:lnTo>
                  <a:pt x="12134354" y="777107"/>
                </a:lnTo>
                <a:lnTo>
                  <a:pt x="12130201" y="729334"/>
                </a:lnTo>
                <a:lnTo>
                  <a:pt x="12123374" y="682376"/>
                </a:lnTo>
                <a:lnTo>
                  <a:pt x="12113950" y="636312"/>
                </a:lnTo>
                <a:lnTo>
                  <a:pt x="12102008" y="591218"/>
                </a:lnTo>
                <a:lnTo>
                  <a:pt x="12087623" y="547172"/>
                </a:lnTo>
                <a:lnTo>
                  <a:pt x="12070874" y="504251"/>
                </a:lnTo>
                <a:lnTo>
                  <a:pt x="12051838" y="462533"/>
                </a:lnTo>
                <a:lnTo>
                  <a:pt x="12030593" y="422095"/>
                </a:lnTo>
                <a:lnTo>
                  <a:pt x="12007216" y="383014"/>
                </a:lnTo>
                <a:lnTo>
                  <a:pt x="11981784" y="345369"/>
                </a:lnTo>
                <a:lnTo>
                  <a:pt x="11954375" y="309236"/>
                </a:lnTo>
                <a:lnTo>
                  <a:pt x="11925067" y="274693"/>
                </a:lnTo>
                <a:lnTo>
                  <a:pt x="11893936" y="241818"/>
                </a:lnTo>
                <a:lnTo>
                  <a:pt x="11861060" y="210687"/>
                </a:lnTo>
                <a:lnTo>
                  <a:pt x="11826517" y="181379"/>
                </a:lnTo>
                <a:lnTo>
                  <a:pt x="11790384" y="153970"/>
                </a:lnTo>
                <a:lnTo>
                  <a:pt x="11752738" y="128539"/>
                </a:lnTo>
                <a:lnTo>
                  <a:pt x="11713657" y="105162"/>
                </a:lnTo>
                <a:lnTo>
                  <a:pt x="11673219" y="83917"/>
                </a:lnTo>
                <a:lnTo>
                  <a:pt x="11631500" y="64881"/>
                </a:lnTo>
                <a:lnTo>
                  <a:pt x="11588579" y="48132"/>
                </a:lnTo>
                <a:lnTo>
                  <a:pt x="11544532" y="33748"/>
                </a:lnTo>
                <a:lnTo>
                  <a:pt x="11499437" y="21805"/>
                </a:lnTo>
                <a:lnTo>
                  <a:pt x="11453371" y="12381"/>
                </a:lnTo>
                <a:lnTo>
                  <a:pt x="11406413" y="5554"/>
                </a:lnTo>
                <a:lnTo>
                  <a:pt x="11358639" y="1401"/>
                </a:lnTo>
                <a:lnTo>
                  <a:pt x="1131012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615694" y="1896950"/>
            <a:ext cx="12784949" cy="7036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16870" y="1873615"/>
            <a:ext cx="12680315" cy="6706870"/>
          </a:xfrm>
          <a:custGeom>
            <a:avLst/>
            <a:gdLst/>
            <a:ahLst/>
            <a:cxnLst/>
            <a:rect l="l" t="t" r="r" b="b"/>
            <a:pathLst>
              <a:path w="12680315" h="6706870">
                <a:moveTo>
                  <a:pt x="12680242" y="0"/>
                </a:moveTo>
                <a:lnTo>
                  <a:pt x="1109620" y="0"/>
                </a:lnTo>
                <a:lnTo>
                  <a:pt x="1061487" y="1025"/>
                </a:lnTo>
                <a:lnTo>
                  <a:pt x="1013877" y="4072"/>
                </a:lnTo>
                <a:lnTo>
                  <a:pt x="966833" y="9101"/>
                </a:lnTo>
                <a:lnTo>
                  <a:pt x="920396" y="16069"/>
                </a:lnTo>
                <a:lnTo>
                  <a:pt x="874608" y="24935"/>
                </a:lnTo>
                <a:lnTo>
                  <a:pt x="829510" y="35657"/>
                </a:lnTo>
                <a:lnTo>
                  <a:pt x="785144" y="48193"/>
                </a:lnTo>
                <a:lnTo>
                  <a:pt x="741552" y="62502"/>
                </a:lnTo>
                <a:lnTo>
                  <a:pt x="698774" y="78542"/>
                </a:lnTo>
                <a:lnTo>
                  <a:pt x="656854" y="96272"/>
                </a:lnTo>
                <a:lnTo>
                  <a:pt x="615832" y="115650"/>
                </a:lnTo>
                <a:lnTo>
                  <a:pt x="575750" y="136634"/>
                </a:lnTo>
                <a:lnTo>
                  <a:pt x="536650" y="159182"/>
                </a:lnTo>
                <a:lnTo>
                  <a:pt x="498574" y="183254"/>
                </a:lnTo>
                <a:lnTo>
                  <a:pt x="461562" y="208806"/>
                </a:lnTo>
                <a:lnTo>
                  <a:pt x="425657" y="235799"/>
                </a:lnTo>
                <a:lnTo>
                  <a:pt x="390901" y="264190"/>
                </a:lnTo>
                <a:lnTo>
                  <a:pt x="357334" y="293937"/>
                </a:lnTo>
                <a:lnTo>
                  <a:pt x="324999" y="324999"/>
                </a:lnTo>
                <a:lnTo>
                  <a:pt x="293937" y="357334"/>
                </a:lnTo>
                <a:lnTo>
                  <a:pt x="264190" y="390901"/>
                </a:lnTo>
                <a:lnTo>
                  <a:pt x="235799" y="425657"/>
                </a:lnTo>
                <a:lnTo>
                  <a:pt x="208806" y="461562"/>
                </a:lnTo>
                <a:lnTo>
                  <a:pt x="183254" y="498574"/>
                </a:lnTo>
                <a:lnTo>
                  <a:pt x="159182" y="536650"/>
                </a:lnTo>
                <a:lnTo>
                  <a:pt x="136634" y="575750"/>
                </a:lnTo>
                <a:lnTo>
                  <a:pt x="115650" y="615832"/>
                </a:lnTo>
                <a:lnTo>
                  <a:pt x="96272" y="656854"/>
                </a:lnTo>
                <a:lnTo>
                  <a:pt x="78542" y="698774"/>
                </a:lnTo>
                <a:lnTo>
                  <a:pt x="62502" y="741552"/>
                </a:lnTo>
                <a:lnTo>
                  <a:pt x="48193" y="785144"/>
                </a:lnTo>
                <a:lnTo>
                  <a:pt x="35657" y="829510"/>
                </a:lnTo>
                <a:lnTo>
                  <a:pt x="24935" y="874608"/>
                </a:lnTo>
                <a:lnTo>
                  <a:pt x="16069" y="920396"/>
                </a:lnTo>
                <a:lnTo>
                  <a:pt x="9101" y="966833"/>
                </a:lnTo>
                <a:lnTo>
                  <a:pt x="4072" y="1013877"/>
                </a:lnTo>
                <a:lnTo>
                  <a:pt x="1025" y="1061487"/>
                </a:lnTo>
                <a:lnTo>
                  <a:pt x="0" y="1109620"/>
                </a:lnTo>
                <a:lnTo>
                  <a:pt x="0" y="3060409"/>
                </a:lnTo>
                <a:lnTo>
                  <a:pt x="2633" y="3109317"/>
                </a:lnTo>
                <a:lnTo>
                  <a:pt x="10352" y="3156700"/>
                </a:lnTo>
                <a:lnTo>
                  <a:pt x="22881" y="3202283"/>
                </a:lnTo>
                <a:lnTo>
                  <a:pt x="39948" y="3245793"/>
                </a:lnTo>
                <a:lnTo>
                  <a:pt x="61278" y="3286956"/>
                </a:lnTo>
                <a:lnTo>
                  <a:pt x="86598" y="3325498"/>
                </a:lnTo>
                <a:lnTo>
                  <a:pt x="115634" y="3361146"/>
                </a:lnTo>
                <a:lnTo>
                  <a:pt x="148112" y="3393625"/>
                </a:lnTo>
                <a:lnTo>
                  <a:pt x="183759" y="3422662"/>
                </a:lnTo>
                <a:lnTo>
                  <a:pt x="222300" y="3447983"/>
                </a:lnTo>
                <a:lnTo>
                  <a:pt x="263462" y="3469314"/>
                </a:lnTo>
                <a:lnTo>
                  <a:pt x="306972" y="3486382"/>
                </a:lnTo>
                <a:lnTo>
                  <a:pt x="352554" y="3498912"/>
                </a:lnTo>
                <a:lnTo>
                  <a:pt x="399936" y="3506631"/>
                </a:lnTo>
                <a:lnTo>
                  <a:pt x="448844" y="3509264"/>
                </a:lnTo>
                <a:lnTo>
                  <a:pt x="726480" y="3509264"/>
                </a:lnTo>
                <a:lnTo>
                  <a:pt x="775612" y="3511589"/>
                </a:lnTo>
                <a:lnTo>
                  <a:pt x="823434" y="3518423"/>
                </a:lnTo>
                <a:lnTo>
                  <a:pt x="869735" y="3529555"/>
                </a:lnTo>
                <a:lnTo>
                  <a:pt x="914301" y="3544774"/>
                </a:lnTo>
                <a:lnTo>
                  <a:pt x="956920" y="3563867"/>
                </a:lnTo>
                <a:lnTo>
                  <a:pt x="997379" y="3586624"/>
                </a:lnTo>
                <a:lnTo>
                  <a:pt x="1035466" y="3612834"/>
                </a:lnTo>
                <a:lnTo>
                  <a:pt x="1070967" y="3642285"/>
                </a:lnTo>
                <a:lnTo>
                  <a:pt x="1103669" y="3674766"/>
                </a:lnTo>
                <a:lnTo>
                  <a:pt x="1133361" y="3710066"/>
                </a:lnTo>
                <a:lnTo>
                  <a:pt x="1159830" y="3747973"/>
                </a:lnTo>
                <a:lnTo>
                  <a:pt x="1182861" y="3788277"/>
                </a:lnTo>
                <a:lnTo>
                  <a:pt x="1202244" y="3830765"/>
                </a:lnTo>
                <a:lnTo>
                  <a:pt x="1217765" y="3875226"/>
                </a:lnTo>
                <a:lnTo>
                  <a:pt x="1229212" y="3921450"/>
                </a:lnTo>
                <a:lnTo>
                  <a:pt x="1236371" y="3969224"/>
                </a:lnTo>
                <a:lnTo>
                  <a:pt x="1239030" y="4018338"/>
                </a:lnTo>
                <a:lnTo>
                  <a:pt x="1249804" y="5599075"/>
                </a:lnTo>
                <a:lnTo>
                  <a:pt x="1251154" y="5647220"/>
                </a:lnTo>
                <a:lnTo>
                  <a:pt x="1254515" y="5694833"/>
                </a:lnTo>
                <a:lnTo>
                  <a:pt x="1259846" y="5741872"/>
                </a:lnTo>
                <a:lnTo>
                  <a:pt x="1267104" y="5788296"/>
                </a:lnTo>
                <a:lnTo>
                  <a:pt x="1276250" y="5834063"/>
                </a:lnTo>
                <a:lnTo>
                  <a:pt x="1287240" y="5879134"/>
                </a:lnTo>
                <a:lnTo>
                  <a:pt x="1300034" y="5923466"/>
                </a:lnTo>
                <a:lnTo>
                  <a:pt x="1314591" y="5967018"/>
                </a:lnTo>
                <a:lnTo>
                  <a:pt x="1330868" y="6009749"/>
                </a:lnTo>
                <a:lnTo>
                  <a:pt x="1348825" y="6051619"/>
                </a:lnTo>
                <a:lnTo>
                  <a:pt x="1368420" y="6092585"/>
                </a:lnTo>
                <a:lnTo>
                  <a:pt x="1389611" y="6132607"/>
                </a:lnTo>
                <a:lnTo>
                  <a:pt x="1412358" y="6171644"/>
                </a:lnTo>
                <a:lnTo>
                  <a:pt x="1436618" y="6209654"/>
                </a:lnTo>
                <a:lnTo>
                  <a:pt x="1462350" y="6246596"/>
                </a:lnTo>
                <a:lnTo>
                  <a:pt x="1489513" y="6282430"/>
                </a:lnTo>
                <a:lnTo>
                  <a:pt x="1518066" y="6317113"/>
                </a:lnTo>
                <a:lnTo>
                  <a:pt x="1547966" y="6350605"/>
                </a:lnTo>
                <a:lnTo>
                  <a:pt x="1579173" y="6382864"/>
                </a:lnTo>
                <a:lnTo>
                  <a:pt x="1611644" y="6413850"/>
                </a:lnTo>
                <a:lnTo>
                  <a:pt x="1645339" y="6443521"/>
                </a:lnTo>
                <a:lnTo>
                  <a:pt x="1680217" y="6471836"/>
                </a:lnTo>
                <a:lnTo>
                  <a:pt x="1716234" y="6498754"/>
                </a:lnTo>
                <a:lnTo>
                  <a:pt x="1753351" y="6524233"/>
                </a:lnTo>
                <a:lnTo>
                  <a:pt x="1791526" y="6548233"/>
                </a:lnTo>
                <a:lnTo>
                  <a:pt x="1830717" y="6570713"/>
                </a:lnTo>
                <a:lnTo>
                  <a:pt x="1870883" y="6591631"/>
                </a:lnTo>
                <a:lnTo>
                  <a:pt x="1911982" y="6610945"/>
                </a:lnTo>
                <a:lnTo>
                  <a:pt x="1953974" y="6628616"/>
                </a:lnTo>
                <a:lnTo>
                  <a:pt x="1996815" y="6644601"/>
                </a:lnTo>
                <a:lnTo>
                  <a:pt x="2040466" y="6658860"/>
                </a:lnTo>
                <a:lnTo>
                  <a:pt x="2084885" y="6671352"/>
                </a:lnTo>
                <a:lnTo>
                  <a:pt x="2130029" y="6682034"/>
                </a:lnTo>
                <a:lnTo>
                  <a:pt x="2175859" y="6690867"/>
                </a:lnTo>
                <a:lnTo>
                  <a:pt x="2222331" y="6697808"/>
                </a:lnTo>
                <a:lnTo>
                  <a:pt x="2269406" y="6702817"/>
                </a:lnTo>
                <a:lnTo>
                  <a:pt x="2317041" y="6705853"/>
                </a:lnTo>
                <a:lnTo>
                  <a:pt x="2365194" y="6706874"/>
                </a:lnTo>
                <a:lnTo>
                  <a:pt x="12680242" y="6706874"/>
                </a:lnTo>
                <a:lnTo>
                  <a:pt x="126802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1212850" y="4470132"/>
            <a:ext cx="2590800" cy="1346463"/>
          </a:xfrm>
          <a:prstGeom prst="rect">
            <a:avLst/>
          </a:prstGeom>
        </p:spPr>
        <p:txBody>
          <a:bodyPr vert="horz" wrap="square" lIns="0" tIns="139641" rIns="0" bIns="0" rtlCol="0">
            <a:spAutoFit/>
          </a:bodyPr>
          <a:lstStyle/>
          <a:p>
            <a:pPr marL="12699">
              <a:spcBef>
                <a:spcPts val="1100"/>
              </a:spcBef>
            </a:pPr>
            <a:r>
              <a:rPr lang="it-IT" sz="4300" b="1" spc="229" dirty="0">
                <a:solidFill>
                  <a:srgbClr val="2D3092"/>
                </a:solidFill>
                <a:latin typeface="Montserrat"/>
                <a:cs typeface="Montserrat"/>
              </a:rPr>
              <a:t>0</a:t>
            </a:r>
            <a:r>
              <a:rPr lang="it-IT" sz="4300" b="1" spc="340" dirty="0">
                <a:solidFill>
                  <a:srgbClr val="2D3092"/>
                </a:solidFill>
                <a:latin typeface="Montserrat"/>
                <a:cs typeface="Montserrat"/>
              </a:rPr>
              <a:t>7</a:t>
            </a:r>
            <a:r>
              <a:rPr lang="it-IT" sz="4300" b="1" spc="224" dirty="0">
                <a:solidFill>
                  <a:srgbClr val="2D3092"/>
                </a:solidFill>
                <a:latin typeface="Montserrat"/>
                <a:cs typeface="Montserrat"/>
              </a:rPr>
              <a:t>/2</a:t>
            </a:r>
            <a:r>
              <a:rPr lang="it-IT" sz="4300" b="1" spc="204" dirty="0">
                <a:solidFill>
                  <a:srgbClr val="2D3092"/>
                </a:solidFill>
                <a:latin typeface="Montserrat"/>
                <a:cs typeface="Montserrat"/>
              </a:rPr>
              <a:t>0</a:t>
            </a:r>
            <a:r>
              <a:rPr lang="it-IT" sz="4300" b="1" spc="224" dirty="0">
                <a:solidFill>
                  <a:srgbClr val="2D3092"/>
                </a:solidFill>
                <a:latin typeface="Montserrat"/>
                <a:cs typeface="Montserrat"/>
              </a:rPr>
              <a:t>2</a:t>
            </a:r>
            <a:r>
              <a:rPr lang="it-IT" sz="4300" b="1" spc="15" dirty="0">
                <a:solidFill>
                  <a:srgbClr val="2D3092"/>
                </a:solidFill>
                <a:latin typeface="Montserrat"/>
                <a:cs typeface="Montserrat"/>
              </a:rPr>
              <a:t>0</a:t>
            </a:r>
            <a:endParaRPr lang="it-IT" sz="4300" dirty="0">
              <a:latin typeface="Montserrat"/>
              <a:cs typeface="Montserrat"/>
            </a:endParaRPr>
          </a:p>
          <a:p>
            <a:pPr marL="24750" marR="14604">
              <a:spcBef>
                <a:spcPts val="374"/>
              </a:spcBef>
            </a:pPr>
            <a:r>
              <a:rPr lang="it-IT"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Prima bozza A</a:t>
            </a:r>
            <a:r>
              <a:rPr sz="1600" b="1" spc="-10" dirty="0" err="1">
                <a:solidFill>
                  <a:srgbClr val="1D1D1B"/>
                </a:solidFill>
                <a:latin typeface="Montserrat"/>
                <a:cs typeface="Montserrat"/>
              </a:rPr>
              <a:t>ccordo</a:t>
            </a:r>
            <a:r>
              <a:rPr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di</a:t>
            </a:r>
            <a:r>
              <a:rPr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10" dirty="0" err="1">
                <a:solidFill>
                  <a:srgbClr val="1D1D1B"/>
                </a:solidFill>
                <a:latin typeface="Montserrat"/>
                <a:cs typeface="Montserrat"/>
              </a:rPr>
              <a:t>Partenariato</a:t>
            </a:r>
            <a:r>
              <a:rPr lang="it-IT"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 nazionale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9672" y="7797325"/>
            <a:ext cx="3267075" cy="51972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spcBef>
                <a:spcPts val="96"/>
              </a:spcBef>
            </a:pPr>
            <a:r>
              <a:rPr sz="1600" b="1" spc="69" dirty="0">
                <a:solidFill>
                  <a:srgbClr val="2D3092"/>
                </a:solidFill>
                <a:latin typeface="Montserrat"/>
                <a:cs typeface="Montserrat"/>
              </a:rPr>
              <a:t>DEFINIZIONE </a:t>
            </a:r>
            <a:r>
              <a:rPr sz="1600" b="1" spc="49" dirty="0">
                <a:solidFill>
                  <a:srgbClr val="2D3092"/>
                </a:solidFill>
                <a:latin typeface="Montserrat"/>
                <a:cs typeface="Montserrat"/>
              </a:rPr>
              <a:t>DEL </a:t>
            </a:r>
            <a:r>
              <a:rPr sz="1600" b="1" spc="74" dirty="0">
                <a:solidFill>
                  <a:srgbClr val="2D3092"/>
                </a:solidFill>
                <a:latin typeface="Montserrat"/>
                <a:cs typeface="Montserrat"/>
              </a:rPr>
              <a:t>QUADRO  </a:t>
            </a:r>
            <a:r>
              <a:rPr sz="1600" b="1" spc="49" dirty="0">
                <a:solidFill>
                  <a:srgbClr val="2D3092"/>
                </a:solidFill>
                <a:latin typeface="Montserrat"/>
                <a:cs typeface="Montserrat"/>
              </a:rPr>
              <a:t>DEI</a:t>
            </a:r>
            <a:r>
              <a:rPr sz="1600" b="1" spc="155" dirty="0">
                <a:solidFill>
                  <a:srgbClr val="2D3092"/>
                </a:solidFill>
                <a:latin typeface="Montserrat"/>
                <a:cs typeface="Montserrat"/>
              </a:rPr>
              <a:t> </a:t>
            </a:r>
            <a:r>
              <a:rPr sz="1600" b="1" spc="69" dirty="0">
                <a:solidFill>
                  <a:srgbClr val="2D3092"/>
                </a:solidFill>
                <a:latin typeface="Montserrat"/>
                <a:cs typeface="Montserrat"/>
              </a:rPr>
              <a:t>FABBISOGNI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04061" y="7797325"/>
            <a:ext cx="3267075" cy="51972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spcBef>
                <a:spcPts val="96"/>
              </a:spcBef>
            </a:pPr>
            <a:r>
              <a:rPr sz="1600" b="1" spc="69" dirty="0">
                <a:solidFill>
                  <a:srgbClr val="C1272C"/>
                </a:solidFill>
                <a:latin typeface="Montserrat"/>
                <a:cs typeface="Montserrat"/>
              </a:rPr>
              <a:t>DEFINIZIONE </a:t>
            </a:r>
            <a:r>
              <a:rPr sz="1600" b="1" spc="49" dirty="0">
                <a:solidFill>
                  <a:srgbClr val="C1272C"/>
                </a:solidFill>
                <a:latin typeface="Montserrat"/>
                <a:cs typeface="Montserrat"/>
              </a:rPr>
              <a:t>DEL </a:t>
            </a:r>
            <a:r>
              <a:rPr sz="1600" b="1" spc="74" dirty="0">
                <a:solidFill>
                  <a:srgbClr val="C1272C"/>
                </a:solidFill>
                <a:latin typeface="Montserrat"/>
                <a:cs typeface="Montserrat"/>
              </a:rPr>
              <a:t>QUADRO  </a:t>
            </a:r>
            <a:r>
              <a:rPr sz="1600" b="1" spc="59" dirty="0">
                <a:solidFill>
                  <a:srgbClr val="C1272C"/>
                </a:solidFill>
                <a:latin typeface="Montserrat"/>
                <a:cs typeface="Montserrat"/>
              </a:rPr>
              <a:t>DELLE</a:t>
            </a:r>
            <a:r>
              <a:rPr sz="1600" b="1" spc="155" dirty="0">
                <a:solidFill>
                  <a:srgbClr val="C1272C"/>
                </a:solidFill>
                <a:latin typeface="Montserrat"/>
                <a:cs typeface="Montserrat"/>
              </a:rPr>
              <a:t> </a:t>
            </a:r>
            <a:r>
              <a:rPr sz="1600" b="1" spc="54" dirty="0">
                <a:solidFill>
                  <a:srgbClr val="C1272C"/>
                </a:solidFill>
                <a:latin typeface="Montserrat"/>
                <a:cs typeface="Montserrat"/>
              </a:rPr>
              <a:t>OPPORTUNITA’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84116" y="7797325"/>
            <a:ext cx="5352415" cy="51972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spcBef>
                <a:spcPts val="96"/>
              </a:spcBef>
            </a:pPr>
            <a:r>
              <a:rPr sz="1600" b="1" spc="69" dirty="0">
                <a:solidFill>
                  <a:srgbClr val="F7921E"/>
                </a:solidFill>
                <a:latin typeface="Montserrat"/>
                <a:cs typeface="Montserrat"/>
              </a:rPr>
              <a:t>DEFINIZIONE </a:t>
            </a:r>
            <a:r>
              <a:rPr sz="1600" b="1" spc="49" dirty="0">
                <a:solidFill>
                  <a:srgbClr val="F7921E"/>
                </a:solidFill>
                <a:latin typeface="Montserrat"/>
                <a:cs typeface="Montserrat"/>
              </a:rPr>
              <a:t>DEL </a:t>
            </a:r>
            <a:r>
              <a:rPr sz="1600" b="1" spc="59" dirty="0">
                <a:solidFill>
                  <a:srgbClr val="F7921E"/>
                </a:solidFill>
                <a:latin typeface="Montserrat"/>
                <a:cs typeface="Montserrat"/>
              </a:rPr>
              <a:t>QUADRO DELLE </a:t>
            </a:r>
            <a:r>
              <a:rPr sz="1600" b="1" spc="54" dirty="0">
                <a:solidFill>
                  <a:srgbClr val="F7921E"/>
                </a:solidFill>
                <a:latin typeface="Montserrat"/>
                <a:cs typeface="Montserrat"/>
              </a:rPr>
              <a:t>PRIORITA’  </a:t>
            </a:r>
            <a:r>
              <a:rPr sz="1600" b="1" spc="35" dirty="0">
                <a:solidFill>
                  <a:srgbClr val="F7921E"/>
                </a:solidFill>
                <a:latin typeface="Montserrat"/>
                <a:cs typeface="Montserrat"/>
              </a:rPr>
              <a:t>DI </a:t>
            </a:r>
            <a:r>
              <a:rPr sz="1600" b="1" spc="64" dirty="0">
                <a:solidFill>
                  <a:srgbClr val="F7921E"/>
                </a:solidFill>
                <a:latin typeface="Montserrat"/>
                <a:cs typeface="Montserrat"/>
              </a:rPr>
              <a:t>INVESTIMENTO </a:t>
            </a:r>
            <a:r>
              <a:rPr sz="1600" b="1" spc="49" dirty="0">
                <a:solidFill>
                  <a:srgbClr val="F7921E"/>
                </a:solidFill>
                <a:latin typeface="Montserrat"/>
                <a:cs typeface="Montserrat"/>
              </a:rPr>
              <a:t>NEL </a:t>
            </a:r>
            <a:r>
              <a:rPr sz="1600" b="1" spc="69" dirty="0">
                <a:solidFill>
                  <a:srgbClr val="F7921E"/>
                </a:solidFill>
                <a:latin typeface="Montserrat"/>
                <a:cs typeface="Montserrat"/>
              </a:rPr>
              <a:t>SETTENNIO</a:t>
            </a:r>
            <a:r>
              <a:rPr sz="1600" b="1" spc="490" dirty="0">
                <a:solidFill>
                  <a:srgbClr val="F7921E"/>
                </a:solidFill>
                <a:latin typeface="Montserrat"/>
                <a:cs typeface="Montserrat"/>
              </a:rPr>
              <a:t> </a:t>
            </a:r>
            <a:r>
              <a:rPr sz="1600" b="1" spc="59" dirty="0">
                <a:solidFill>
                  <a:srgbClr val="F7921E"/>
                </a:solidFill>
                <a:latin typeface="Montserrat"/>
                <a:cs typeface="Montserrat"/>
              </a:rPr>
              <a:t>2021-2027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75231" y="4998514"/>
            <a:ext cx="2664459" cy="2900152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116159">
              <a:spcBef>
                <a:spcPts val="96"/>
              </a:spcBef>
            </a:pPr>
            <a:r>
              <a:rPr lang="it-IT" sz="4300" b="1" spc="229" dirty="0">
                <a:solidFill>
                  <a:srgbClr val="2D3092"/>
                </a:solidFill>
                <a:latin typeface="Montserrat"/>
              </a:rPr>
              <a:t>12/2020</a:t>
            </a:r>
          </a:p>
          <a:p>
            <a:pPr marL="12699" marR="116159">
              <a:spcBef>
                <a:spcPts val="96"/>
              </a:spcBef>
            </a:pPr>
            <a:r>
              <a:rPr sz="1600" b="1" spc="-10" dirty="0" err="1">
                <a:solidFill>
                  <a:srgbClr val="1D1D1B"/>
                </a:solidFill>
                <a:latin typeface="Montserrat"/>
                <a:cs typeface="Montserrat"/>
              </a:rPr>
              <a:t>Approvazione</a:t>
            </a:r>
            <a:r>
              <a:rPr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Quadro  </a:t>
            </a:r>
            <a:r>
              <a:rPr sz="1600" b="1" spc="-5" dirty="0" err="1">
                <a:solidFill>
                  <a:srgbClr val="1D1D1B"/>
                </a:solidFill>
                <a:latin typeface="Montserrat"/>
                <a:cs typeface="Montserrat"/>
              </a:rPr>
              <a:t>Finanziario</a:t>
            </a:r>
            <a:r>
              <a:rPr sz="1600" b="1" spc="-45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 err="1">
                <a:solidFill>
                  <a:srgbClr val="1D1D1B"/>
                </a:solidFill>
                <a:latin typeface="Montserrat"/>
                <a:cs typeface="Montserrat"/>
              </a:rPr>
              <a:t>Pluriennale</a:t>
            </a:r>
            <a:endParaRPr lang="it-IT" sz="1600" b="1" spc="-5" dirty="0">
              <a:solidFill>
                <a:srgbClr val="1D1D1B"/>
              </a:solidFill>
              <a:latin typeface="Montserrat"/>
              <a:cs typeface="Montserrat"/>
            </a:endParaRPr>
          </a:p>
          <a:p>
            <a:pPr marL="12699" marR="116159">
              <a:spcBef>
                <a:spcPts val="96"/>
              </a:spcBef>
            </a:pPr>
            <a:endParaRPr sz="1600" dirty="0">
              <a:latin typeface="Montserrat"/>
              <a:cs typeface="Montserrat"/>
            </a:endParaRPr>
          </a:p>
          <a:p>
            <a:pPr marL="12699" marR="116159">
              <a:spcBef>
                <a:spcPts val="1200"/>
              </a:spcBef>
            </a:pPr>
            <a:r>
              <a:rPr lang="it-IT" sz="4300" b="1" spc="229" dirty="0">
                <a:solidFill>
                  <a:srgbClr val="2D3092"/>
                </a:solidFill>
                <a:latin typeface="Montserrat"/>
              </a:rPr>
              <a:t>06/2021</a:t>
            </a:r>
          </a:p>
          <a:p>
            <a:pPr marL="12699" marR="5081">
              <a:spcBef>
                <a:spcPts val="1200"/>
              </a:spcBef>
            </a:pPr>
            <a:r>
              <a:rPr lang="it-IT"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Approvazione  </a:t>
            </a:r>
            <a:r>
              <a:rPr lang="it-IT" sz="1600" b="1" spc="-5" dirty="0">
                <a:solidFill>
                  <a:srgbClr val="1D1D1B"/>
                </a:solidFill>
                <a:latin typeface="Montserrat"/>
                <a:cs typeface="Montserrat"/>
              </a:rPr>
              <a:t>regolamenti</a:t>
            </a:r>
            <a:r>
              <a:rPr lang="it-IT" sz="1600" b="1" spc="-20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lang="it-IT"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Comunitari</a:t>
            </a:r>
            <a:endParaRPr lang="it-IT" sz="1600" dirty="0">
              <a:latin typeface="Montserrat"/>
              <a:cs typeface="Montserra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87358" y="3013573"/>
            <a:ext cx="2580640" cy="69342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0"/>
              </a:spcBef>
            </a:pPr>
            <a:r>
              <a:rPr lang="it-IT" sz="4300" b="1" spc="229" dirty="0">
                <a:solidFill>
                  <a:srgbClr val="FAAF3A"/>
                </a:solidFill>
                <a:latin typeface="Montserrat"/>
                <a:cs typeface="Montserrat"/>
              </a:rPr>
              <a:t>12</a:t>
            </a:r>
            <a:r>
              <a:rPr sz="4300" b="1" spc="229" dirty="0">
                <a:solidFill>
                  <a:srgbClr val="FAAF3A"/>
                </a:solidFill>
                <a:latin typeface="Montserrat"/>
                <a:cs typeface="Montserrat"/>
              </a:rPr>
              <a:t>/2020</a:t>
            </a:r>
            <a:endParaRPr sz="4300" dirty="0">
              <a:latin typeface="Montserrat"/>
              <a:cs typeface="Montserra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691884" y="3627638"/>
            <a:ext cx="2838449" cy="77978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spcBef>
                <a:spcPts val="96"/>
              </a:spcBef>
            </a:pPr>
            <a:r>
              <a:rPr sz="1600" b="1" dirty="0">
                <a:solidFill>
                  <a:srgbClr val="1D1D1B"/>
                </a:solidFill>
                <a:latin typeface="Montserrat"/>
                <a:cs typeface="Montserrat"/>
              </a:rPr>
              <a:t>Linee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di indirizzi</a:t>
            </a:r>
            <a:r>
              <a:rPr sz="1600" b="1" spc="-40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regionali  sulla programmazione  </a:t>
            </a:r>
            <a:r>
              <a:rPr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2021-2027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324946" y="4197564"/>
            <a:ext cx="2541906" cy="69342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0"/>
              </a:spcBef>
            </a:pPr>
            <a:r>
              <a:rPr lang="it-IT" sz="4300" b="1" spc="214" dirty="0">
                <a:solidFill>
                  <a:srgbClr val="FAAF3A"/>
                </a:solidFill>
                <a:latin typeface="Montserrat"/>
                <a:cs typeface="Montserrat"/>
              </a:rPr>
              <a:t>07</a:t>
            </a:r>
            <a:r>
              <a:rPr sz="4300" b="1" spc="224" dirty="0">
                <a:solidFill>
                  <a:srgbClr val="FAAF3A"/>
                </a:solidFill>
                <a:latin typeface="Montserrat"/>
                <a:cs typeface="Montserrat"/>
              </a:rPr>
              <a:t>/2</a:t>
            </a:r>
            <a:r>
              <a:rPr sz="4300" b="1" spc="204" dirty="0">
                <a:solidFill>
                  <a:srgbClr val="FAAF3A"/>
                </a:solidFill>
                <a:latin typeface="Montserrat"/>
                <a:cs typeface="Montserrat"/>
              </a:rPr>
              <a:t>0</a:t>
            </a:r>
            <a:r>
              <a:rPr sz="4300" b="1" spc="224" dirty="0">
                <a:solidFill>
                  <a:srgbClr val="FAAF3A"/>
                </a:solidFill>
                <a:latin typeface="Montserrat"/>
                <a:cs typeface="Montserrat"/>
              </a:rPr>
              <a:t>2</a:t>
            </a:r>
            <a:r>
              <a:rPr lang="it-IT" sz="4300" b="1" spc="224" dirty="0">
                <a:solidFill>
                  <a:srgbClr val="FAAF3A"/>
                </a:solidFill>
                <a:latin typeface="Montserrat"/>
                <a:cs typeface="Montserrat"/>
              </a:rPr>
              <a:t>1</a:t>
            </a:r>
            <a:endParaRPr sz="4300" dirty="0">
              <a:latin typeface="Montserrat"/>
              <a:cs typeface="Montserra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30974" y="4799151"/>
            <a:ext cx="2162810" cy="51972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spcBef>
                <a:spcPts val="96"/>
              </a:spcBef>
            </a:pP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Trasmissione</a:t>
            </a:r>
            <a:r>
              <a:rPr sz="1600" b="1" spc="-64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bozze 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di PO alla</a:t>
            </a:r>
            <a:r>
              <a:rPr sz="1600" b="1" spc="-20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CE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660703" y="5006710"/>
            <a:ext cx="2756536" cy="117083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/>
            <a:r>
              <a:rPr lang="it-IT" sz="4300" b="1" spc="209" dirty="0">
                <a:solidFill>
                  <a:srgbClr val="FAAF3A"/>
                </a:solidFill>
                <a:latin typeface="Montserrat"/>
                <a:cs typeface="Montserrat"/>
              </a:rPr>
              <a:t>09</a:t>
            </a:r>
            <a:r>
              <a:rPr sz="4300" b="1" spc="209" dirty="0">
                <a:solidFill>
                  <a:srgbClr val="FAAF3A"/>
                </a:solidFill>
                <a:latin typeface="Montserrat"/>
                <a:cs typeface="Montserrat"/>
              </a:rPr>
              <a:t>/202</a:t>
            </a:r>
            <a:r>
              <a:rPr lang="it-IT" sz="4300" b="1" spc="209" dirty="0">
                <a:solidFill>
                  <a:srgbClr val="FAAF3A"/>
                </a:solidFill>
                <a:latin typeface="Montserrat"/>
                <a:cs typeface="Montserrat"/>
              </a:rPr>
              <a:t>1</a:t>
            </a:r>
          </a:p>
          <a:p>
            <a:pPr marL="12699"/>
            <a:r>
              <a:rPr sz="1600" b="1" spc="-5" dirty="0" err="1">
                <a:solidFill>
                  <a:srgbClr val="1D1D1B"/>
                </a:solidFill>
                <a:latin typeface="Montserrat"/>
                <a:cs typeface="Montserrat"/>
              </a:rPr>
              <a:t>Adozione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proposte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di</a:t>
            </a:r>
            <a:r>
              <a:rPr sz="1600" b="1" spc="-35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PO</a:t>
            </a:r>
            <a:endParaRPr sz="1600" dirty="0">
              <a:latin typeface="Montserrat"/>
              <a:cs typeface="Montserrat"/>
            </a:endParaRPr>
          </a:p>
          <a:p>
            <a:pPr marL="12699"/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e trasmissione alla</a:t>
            </a:r>
            <a:r>
              <a:rPr sz="1600" b="1" spc="-15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CE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629555" y="6050130"/>
            <a:ext cx="2395221" cy="69342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99">
              <a:spcBef>
                <a:spcPts val="130"/>
              </a:spcBef>
            </a:pPr>
            <a:r>
              <a:rPr sz="4300" b="1" spc="224" dirty="0">
                <a:solidFill>
                  <a:srgbClr val="FAAF3A"/>
                </a:solidFill>
                <a:latin typeface="Montserrat"/>
                <a:cs typeface="Montserrat"/>
              </a:rPr>
              <a:t>1</a:t>
            </a:r>
            <a:r>
              <a:rPr sz="4300" b="1" spc="275" dirty="0">
                <a:solidFill>
                  <a:srgbClr val="FAAF3A"/>
                </a:solidFill>
                <a:latin typeface="Montserrat"/>
                <a:cs typeface="Montserrat"/>
              </a:rPr>
              <a:t>2</a:t>
            </a:r>
            <a:r>
              <a:rPr sz="4300" b="1" spc="224" dirty="0">
                <a:solidFill>
                  <a:srgbClr val="FAAF3A"/>
                </a:solidFill>
                <a:latin typeface="Montserrat"/>
                <a:cs typeface="Montserrat"/>
              </a:rPr>
              <a:t>/2</a:t>
            </a:r>
            <a:r>
              <a:rPr sz="4300" b="1" spc="204" dirty="0">
                <a:solidFill>
                  <a:srgbClr val="FAAF3A"/>
                </a:solidFill>
                <a:latin typeface="Montserrat"/>
                <a:cs typeface="Montserrat"/>
              </a:rPr>
              <a:t>0</a:t>
            </a:r>
            <a:r>
              <a:rPr sz="4300" b="1" spc="224" dirty="0">
                <a:solidFill>
                  <a:srgbClr val="FAAF3A"/>
                </a:solidFill>
                <a:latin typeface="Montserrat"/>
                <a:cs typeface="Montserrat"/>
              </a:rPr>
              <a:t>2</a:t>
            </a:r>
            <a:r>
              <a:rPr lang="it-IT" sz="4300" b="1" spc="224" dirty="0">
                <a:solidFill>
                  <a:srgbClr val="FAAF3A"/>
                </a:solidFill>
                <a:latin typeface="Montserrat"/>
                <a:cs typeface="Montserrat"/>
              </a:rPr>
              <a:t>1</a:t>
            </a:r>
            <a:endParaRPr sz="4300" dirty="0">
              <a:latin typeface="Montserrat"/>
              <a:cs typeface="Montserra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633791" y="6643143"/>
            <a:ext cx="1929764" cy="51972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spcBef>
                <a:spcPts val="96"/>
              </a:spcBef>
            </a:pPr>
            <a:r>
              <a:rPr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Approvazione</a:t>
            </a:r>
            <a:r>
              <a:rPr sz="1600" b="1" spc="-49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PO  da </a:t>
            </a:r>
            <a:r>
              <a:rPr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parte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della</a:t>
            </a:r>
            <a:r>
              <a:rPr sz="1600" b="1" spc="-35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1600" b="1" spc="-5" dirty="0">
                <a:solidFill>
                  <a:srgbClr val="1D1D1B"/>
                </a:solidFill>
                <a:latin typeface="Montserrat"/>
                <a:cs typeface="Montserrat"/>
              </a:rPr>
              <a:t>CE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623852" y="4909791"/>
            <a:ext cx="1790290" cy="2052491"/>
          </a:xfrm>
          <a:custGeom>
            <a:avLst/>
            <a:gdLst/>
            <a:ahLst/>
            <a:cxnLst/>
            <a:rect l="l" t="t" r="r" b="b"/>
            <a:pathLst>
              <a:path w="1858645" h="1785620">
                <a:moveTo>
                  <a:pt x="0" y="0"/>
                </a:moveTo>
                <a:lnTo>
                  <a:pt x="866120" y="0"/>
                </a:lnTo>
                <a:lnTo>
                  <a:pt x="912975" y="3438"/>
                </a:lnTo>
                <a:lnTo>
                  <a:pt x="957696" y="13426"/>
                </a:lnTo>
                <a:lnTo>
                  <a:pt x="999793" y="29472"/>
                </a:lnTo>
                <a:lnTo>
                  <a:pt x="1038775" y="51087"/>
                </a:lnTo>
                <a:lnTo>
                  <a:pt x="1074150" y="77780"/>
                </a:lnTo>
                <a:lnTo>
                  <a:pt x="1105430" y="109060"/>
                </a:lnTo>
                <a:lnTo>
                  <a:pt x="1132122" y="144437"/>
                </a:lnTo>
                <a:lnTo>
                  <a:pt x="1153737" y="183420"/>
                </a:lnTo>
                <a:lnTo>
                  <a:pt x="1169784" y="225519"/>
                </a:lnTo>
                <a:lnTo>
                  <a:pt x="1179771" y="270242"/>
                </a:lnTo>
                <a:lnTo>
                  <a:pt x="1183210" y="317100"/>
                </a:lnTo>
                <a:lnTo>
                  <a:pt x="1183210" y="1485117"/>
                </a:lnTo>
                <a:lnTo>
                  <a:pt x="1187138" y="1533807"/>
                </a:lnTo>
                <a:lnTo>
                  <a:pt x="1198513" y="1579996"/>
                </a:lnTo>
                <a:lnTo>
                  <a:pt x="1216715" y="1623064"/>
                </a:lnTo>
                <a:lnTo>
                  <a:pt x="1241126" y="1662395"/>
                </a:lnTo>
                <a:lnTo>
                  <a:pt x="1271128" y="1697371"/>
                </a:lnTo>
                <a:lnTo>
                  <a:pt x="1306104" y="1727372"/>
                </a:lnTo>
                <a:lnTo>
                  <a:pt x="1345435" y="1751782"/>
                </a:lnTo>
                <a:lnTo>
                  <a:pt x="1388503" y="1769983"/>
                </a:lnTo>
                <a:lnTo>
                  <a:pt x="1434690" y="1781357"/>
                </a:lnTo>
                <a:lnTo>
                  <a:pt x="1483378" y="1785285"/>
                </a:lnTo>
                <a:lnTo>
                  <a:pt x="1858582" y="1785285"/>
                </a:lnTo>
              </a:path>
            </a:pathLst>
          </a:custGeom>
          <a:ln w="52354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07745" y="4816608"/>
            <a:ext cx="198947" cy="1989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Gruppo 72"/>
          <p:cNvGrpSpPr/>
          <p:nvPr/>
        </p:nvGrpSpPr>
        <p:grpSpPr>
          <a:xfrm>
            <a:off x="9889823" y="4406831"/>
            <a:ext cx="6590425" cy="2350311"/>
            <a:chOff x="7073082" y="4508250"/>
            <a:chExt cx="6590425" cy="2350311"/>
          </a:xfrm>
        </p:grpSpPr>
        <p:sp>
          <p:nvSpPr>
            <p:cNvPr id="13" name="object 13"/>
            <p:cNvSpPr/>
            <p:nvPr/>
          </p:nvSpPr>
          <p:spPr>
            <a:xfrm>
              <a:off x="7267375" y="4661930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209417"/>
                  </a:moveTo>
                  <a:lnTo>
                    <a:pt x="0" y="0"/>
                  </a:lnTo>
                </a:path>
              </a:pathLst>
            </a:custGeom>
            <a:ln w="52354">
              <a:solidFill>
                <a:srgbClr val="B3B3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73082" y="4916081"/>
              <a:ext cx="6590425" cy="1928890"/>
            </a:xfrm>
            <a:custGeom>
              <a:avLst/>
              <a:gdLst/>
              <a:ahLst/>
              <a:cxnLst/>
              <a:rect l="l" t="t" r="r" b="b"/>
              <a:pathLst>
                <a:path w="7675244" h="1937384">
                  <a:moveTo>
                    <a:pt x="0" y="0"/>
                  </a:moveTo>
                  <a:lnTo>
                    <a:pt x="942379" y="0"/>
                  </a:lnTo>
                  <a:lnTo>
                    <a:pt x="2056146" y="0"/>
                  </a:lnTo>
                  <a:lnTo>
                    <a:pt x="2102505" y="2496"/>
                  </a:lnTo>
                  <a:lnTo>
                    <a:pt x="2147418" y="9812"/>
                  </a:lnTo>
                  <a:lnTo>
                    <a:pt x="2190625" y="21689"/>
                  </a:lnTo>
                  <a:lnTo>
                    <a:pt x="2231866" y="37866"/>
                  </a:lnTo>
                  <a:lnTo>
                    <a:pt x="2270883" y="58085"/>
                  </a:lnTo>
                  <a:lnTo>
                    <a:pt x="2307416" y="82086"/>
                  </a:lnTo>
                  <a:lnTo>
                    <a:pt x="2341205" y="109608"/>
                  </a:lnTo>
                  <a:lnTo>
                    <a:pt x="2371990" y="140394"/>
                  </a:lnTo>
                  <a:lnTo>
                    <a:pt x="2399513" y="174183"/>
                  </a:lnTo>
                  <a:lnTo>
                    <a:pt x="2423514" y="210716"/>
                  </a:lnTo>
                  <a:lnTo>
                    <a:pt x="2443733" y="249733"/>
                  </a:lnTo>
                  <a:lnTo>
                    <a:pt x="2459910" y="290974"/>
                  </a:lnTo>
                  <a:lnTo>
                    <a:pt x="2471787" y="334181"/>
                  </a:lnTo>
                  <a:lnTo>
                    <a:pt x="2479103" y="379094"/>
                  </a:lnTo>
                  <a:lnTo>
                    <a:pt x="2481599" y="425453"/>
                  </a:lnTo>
                  <a:lnTo>
                    <a:pt x="2481599" y="548339"/>
                  </a:lnTo>
                  <a:lnTo>
                    <a:pt x="2484096" y="594698"/>
                  </a:lnTo>
                  <a:lnTo>
                    <a:pt x="2491412" y="639610"/>
                  </a:lnTo>
                  <a:lnTo>
                    <a:pt x="2503289" y="682817"/>
                  </a:lnTo>
                  <a:lnTo>
                    <a:pt x="2519466" y="724059"/>
                  </a:lnTo>
                  <a:lnTo>
                    <a:pt x="2539685" y="763076"/>
                  </a:lnTo>
                  <a:lnTo>
                    <a:pt x="2563685" y="799608"/>
                  </a:lnTo>
                  <a:lnTo>
                    <a:pt x="2591208" y="833397"/>
                  </a:lnTo>
                  <a:lnTo>
                    <a:pt x="2621994" y="864183"/>
                  </a:lnTo>
                  <a:lnTo>
                    <a:pt x="2655783" y="891706"/>
                  </a:lnTo>
                  <a:lnTo>
                    <a:pt x="2692315" y="915706"/>
                  </a:lnTo>
                  <a:lnTo>
                    <a:pt x="2731332" y="935925"/>
                  </a:lnTo>
                  <a:lnTo>
                    <a:pt x="2772574" y="952103"/>
                  </a:lnTo>
                  <a:lnTo>
                    <a:pt x="2815781" y="963979"/>
                  </a:lnTo>
                  <a:lnTo>
                    <a:pt x="2860694" y="971295"/>
                  </a:lnTo>
                  <a:lnTo>
                    <a:pt x="2907052" y="973792"/>
                  </a:lnTo>
                  <a:lnTo>
                    <a:pt x="4349270" y="973792"/>
                  </a:lnTo>
                  <a:lnTo>
                    <a:pt x="4395629" y="976288"/>
                  </a:lnTo>
                  <a:lnTo>
                    <a:pt x="4440542" y="983605"/>
                  </a:lnTo>
                  <a:lnTo>
                    <a:pt x="4483749" y="995481"/>
                  </a:lnTo>
                  <a:lnTo>
                    <a:pt x="4524990" y="1011659"/>
                  </a:lnTo>
                  <a:lnTo>
                    <a:pt x="4564007" y="1031877"/>
                  </a:lnTo>
                  <a:lnTo>
                    <a:pt x="4600540" y="1055878"/>
                  </a:lnTo>
                  <a:lnTo>
                    <a:pt x="4634329" y="1083401"/>
                  </a:lnTo>
                  <a:lnTo>
                    <a:pt x="4665114" y="1114186"/>
                  </a:lnTo>
                  <a:lnTo>
                    <a:pt x="4692637" y="1147975"/>
                  </a:lnTo>
                  <a:lnTo>
                    <a:pt x="4716638" y="1184508"/>
                  </a:lnTo>
                  <a:lnTo>
                    <a:pt x="4736856" y="1223525"/>
                  </a:lnTo>
                  <a:lnTo>
                    <a:pt x="4753034" y="1264767"/>
                  </a:lnTo>
                  <a:lnTo>
                    <a:pt x="4764911" y="1307973"/>
                  </a:lnTo>
                  <a:lnTo>
                    <a:pt x="4772227" y="1352886"/>
                  </a:lnTo>
                  <a:lnTo>
                    <a:pt x="4774723" y="1399245"/>
                  </a:lnTo>
                  <a:lnTo>
                    <a:pt x="4774723" y="1511660"/>
                  </a:lnTo>
                  <a:lnTo>
                    <a:pt x="4777220" y="1558019"/>
                  </a:lnTo>
                  <a:lnTo>
                    <a:pt x="4784536" y="1602932"/>
                  </a:lnTo>
                  <a:lnTo>
                    <a:pt x="4796413" y="1646139"/>
                  </a:lnTo>
                  <a:lnTo>
                    <a:pt x="4812590" y="1687380"/>
                  </a:lnTo>
                  <a:lnTo>
                    <a:pt x="4832809" y="1726397"/>
                  </a:lnTo>
                  <a:lnTo>
                    <a:pt x="4856809" y="1762930"/>
                  </a:lnTo>
                  <a:lnTo>
                    <a:pt x="4884332" y="1796719"/>
                  </a:lnTo>
                  <a:lnTo>
                    <a:pt x="4915118" y="1827504"/>
                  </a:lnTo>
                  <a:lnTo>
                    <a:pt x="4948907" y="1855027"/>
                  </a:lnTo>
                  <a:lnTo>
                    <a:pt x="4985439" y="1879028"/>
                  </a:lnTo>
                  <a:lnTo>
                    <a:pt x="5024456" y="1899247"/>
                  </a:lnTo>
                  <a:lnTo>
                    <a:pt x="5065698" y="1915424"/>
                  </a:lnTo>
                  <a:lnTo>
                    <a:pt x="5108905" y="1927301"/>
                  </a:lnTo>
                  <a:lnTo>
                    <a:pt x="5153817" y="1934617"/>
                  </a:lnTo>
                  <a:lnTo>
                    <a:pt x="5200176" y="1937113"/>
                  </a:lnTo>
                  <a:lnTo>
                    <a:pt x="7675158" y="1937113"/>
                  </a:lnTo>
                </a:path>
              </a:pathLst>
            </a:custGeom>
            <a:ln w="5235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155221" y="4508250"/>
              <a:ext cx="198946" cy="19894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93933" y="5675219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209417"/>
                  </a:moveTo>
                  <a:lnTo>
                    <a:pt x="0" y="0"/>
                  </a:lnTo>
                </a:path>
              </a:pathLst>
            </a:custGeom>
            <a:ln w="5235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999695" y="5518156"/>
              <a:ext cx="199390" cy="199390"/>
            </a:xfrm>
            <a:custGeom>
              <a:avLst/>
              <a:gdLst/>
              <a:ahLst/>
              <a:cxnLst/>
              <a:rect l="l" t="t" r="r" b="b"/>
              <a:pathLst>
                <a:path w="199390" h="199389">
                  <a:moveTo>
                    <a:pt x="99473" y="0"/>
                  </a:moveTo>
                  <a:lnTo>
                    <a:pt x="60752" y="7816"/>
                  </a:lnTo>
                  <a:lnTo>
                    <a:pt x="29133" y="29133"/>
                  </a:lnTo>
                  <a:lnTo>
                    <a:pt x="7816" y="60752"/>
                  </a:lnTo>
                  <a:lnTo>
                    <a:pt x="0" y="99473"/>
                  </a:lnTo>
                  <a:lnTo>
                    <a:pt x="7816" y="138194"/>
                  </a:lnTo>
                  <a:lnTo>
                    <a:pt x="29133" y="169812"/>
                  </a:lnTo>
                  <a:lnTo>
                    <a:pt x="60752" y="191130"/>
                  </a:lnTo>
                  <a:lnTo>
                    <a:pt x="99473" y="198946"/>
                  </a:lnTo>
                  <a:lnTo>
                    <a:pt x="138194" y="191130"/>
                  </a:lnTo>
                  <a:lnTo>
                    <a:pt x="169812" y="169812"/>
                  </a:lnTo>
                  <a:lnTo>
                    <a:pt x="191130" y="138194"/>
                  </a:lnTo>
                  <a:lnTo>
                    <a:pt x="198946" y="99473"/>
                  </a:lnTo>
                  <a:lnTo>
                    <a:pt x="191130" y="60752"/>
                  </a:lnTo>
                  <a:lnTo>
                    <a:pt x="169812" y="29133"/>
                  </a:lnTo>
                  <a:lnTo>
                    <a:pt x="138194" y="7816"/>
                  </a:lnTo>
                  <a:lnTo>
                    <a:pt x="99473" y="0"/>
                  </a:lnTo>
                  <a:close/>
                </a:path>
              </a:pathLst>
            </a:custGeom>
            <a:solidFill>
              <a:srgbClr val="FAA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303290" y="6649011"/>
              <a:ext cx="0" cy="209550"/>
            </a:xfrm>
            <a:custGeom>
              <a:avLst/>
              <a:gdLst/>
              <a:ahLst/>
              <a:cxnLst/>
              <a:rect l="l" t="t" r="r" b="b"/>
              <a:pathLst>
                <a:path h="209550">
                  <a:moveTo>
                    <a:pt x="0" y="209417"/>
                  </a:moveTo>
                  <a:lnTo>
                    <a:pt x="0" y="0"/>
                  </a:lnTo>
                </a:path>
              </a:pathLst>
            </a:custGeom>
            <a:ln w="5235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209052" y="6491949"/>
              <a:ext cx="199390" cy="199390"/>
            </a:xfrm>
            <a:custGeom>
              <a:avLst/>
              <a:gdLst/>
              <a:ahLst/>
              <a:cxnLst/>
              <a:rect l="l" t="t" r="r" b="b"/>
              <a:pathLst>
                <a:path w="199390" h="199390">
                  <a:moveTo>
                    <a:pt x="99473" y="0"/>
                  </a:moveTo>
                  <a:lnTo>
                    <a:pt x="60752" y="7816"/>
                  </a:lnTo>
                  <a:lnTo>
                    <a:pt x="29133" y="29133"/>
                  </a:lnTo>
                  <a:lnTo>
                    <a:pt x="7816" y="60752"/>
                  </a:lnTo>
                  <a:lnTo>
                    <a:pt x="0" y="99473"/>
                  </a:lnTo>
                  <a:lnTo>
                    <a:pt x="7816" y="138194"/>
                  </a:lnTo>
                  <a:lnTo>
                    <a:pt x="29133" y="169812"/>
                  </a:lnTo>
                  <a:lnTo>
                    <a:pt x="60752" y="191130"/>
                  </a:lnTo>
                  <a:lnTo>
                    <a:pt x="99473" y="198946"/>
                  </a:lnTo>
                  <a:lnTo>
                    <a:pt x="138194" y="191130"/>
                  </a:lnTo>
                  <a:lnTo>
                    <a:pt x="169812" y="169812"/>
                  </a:lnTo>
                  <a:lnTo>
                    <a:pt x="191130" y="138194"/>
                  </a:lnTo>
                  <a:lnTo>
                    <a:pt x="198946" y="99473"/>
                  </a:lnTo>
                  <a:lnTo>
                    <a:pt x="191130" y="60752"/>
                  </a:lnTo>
                  <a:lnTo>
                    <a:pt x="169812" y="29133"/>
                  </a:lnTo>
                  <a:lnTo>
                    <a:pt x="138194" y="7816"/>
                  </a:lnTo>
                  <a:lnTo>
                    <a:pt x="99473" y="0"/>
                  </a:lnTo>
                  <a:close/>
                </a:path>
              </a:pathLst>
            </a:custGeom>
            <a:solidFill>
              <a:srgbClr val="FAAF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 flipV="1">
            <a:off x="4790317" y="5331581"/>
            <a:ext cx="680720" cy="45719"/>
          </a:xfrm>
          <a:custGeom>
            <a:avLst/>
            <a:gdLst/>
            <a:ahLst/>
            <a:cxnLst/>
            <a:rect l="l" t="t" r="r" b="b"/>
            <a:pathLst>
              <a:path w="680720">
                <a:moveTo>
                  <a:pt x="0" y="0"/>
                </a:moveTo>
                <a:lnTo>
                  <a:pt x="680607" y="0"/>
                </a:lnTo>
              </a:path>
            </a:pathLst>
          </a:custGeom>
          <a:ln w="52354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71564" y="5273231"/>
            <a:ext cx="198947" cy="1989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341541" y="6813480"/>
            <a:ext cx="191630" cy="2286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0"/>
                </a:moveTo>
                <a:lnTo>
                  <a:pt x="0" y="1088972"/>
                </a:ln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4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509313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18" y="0"/>
                </a:moveTo>
                <a:lnTo>
                  <a:pt x="1264443" y="0"/>
                </a:lnTo>
                <a:lnTo>
                  <a:pt x="997205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49" y="270756"/>
                </a:lnTo>
                <a:lnTo>
                  <a:pt x="1270076" y="13549"/>
                </a:lnTo>
                <a:lnTo>
                  <a:pt x="1481818" y="13549"/>
                </a:lnTo>
                <a:lnTo>
                  <a:pt x="1481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62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66" y="0"/>
                </a:moveTo>
                <a:lnTo>
                  <a:pt x="1353278" y="0"/>
                </a:lnTo>
                <a:lnTo>
                  <a:pt x="108606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66" y="13559"/>
                </a:lnTo>
                <a:lnTo>
                  <a:pt x="1481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509295" y="10556624"/>
            <a:ext cx="403342" cy="168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984143" y="10556625"/>
            <a:ext cx="346718" cy="1680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36204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3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36205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36205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20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36205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362056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99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11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43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948888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4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977229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34" y="0"/>
                </a:moveTo>
                <a:lnTo>
                  <a:pt x="51811" y="6766"/>
                </a:lnTo>
                <a:lnTo>
                  <a:pt x="24071" y="25050"/>
                </a:lnTo>
                <a:lnTo>
                  <a:pt x="6278" y="51829"/>
                </a:lnTo>
                <a:lnTo>
                  <a:pt x="0" y="84081"/>
                </a:lnTo>
                <a:lnTo>
                  <a:pt x="6133" y="115896"/>
                </a:lnTo>
                <a:lnTo>
                  <a:pt x="23641" y="142686"/>
                </a:lnTo>
                <a:lnTo>
                  <a:pt x="51184" y="161167"/>
                </a:lnTo>
                <a:lnTo>
                  <a:pt x="87421" y="168057"/>
                </a:lnTo>
                <a:lnTo>
                  <a:pt x="124650" y="161150"/>
                </a:lnTo>
                <a:lnTo>
                  <a:pt x="146706" y="146477"/>
                </a:lnTo>
                <a:lnTo>
                  <a:pt x="87934" y="146477"/>
                </a:lnTo>
                <a:lnTo>
                  <a:pt x="62567" y="141743"/>
                </a:lnTo>
                <a:lnTo>
                  <a:pt x="42400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0" y="39382"/>
                </a:lnTo>
                <a:lnTo>
                  <a:pt x="62567" y="26385"/>
                </a:lnTo>
                <a:lnTo>
                  <a:pt x="87934" y="21706"/>
                </a:lnTo>
                <a:lnTo>
                  <a:pt x="147234" y="21706"/>
                </a:lnTo>
                <a:lnTo>
                  <a:pt x="124429" y="6723"/>
                </a:lnTo>
                <a:lnTo>
                  <a:pt x="87934" y="0"/>
                </a:lnTo>
                <a:close/>
              </a:path>
              <a:path w="176530" h="168275">
                <a:moveTo>
                  <a:pt x="147234" y="21706"/>
                </a:moveTo>
                <a:lnTo>
                  <a:pt x="87934" y="21706"/>
                </a:lnTo>
                <a:lnTo>
                  <a:pt x="113370" y="26385"/>
                </a:lnTo>
                <a:lnTo>
                  <a:pt x="133567" y="39382"/>
                </a:lnTo>
                <a:lnTo>
                  <a:pt x="146887" y="59134"/>
                </a:lnTo>
                <a:lnTo>
                  <a:pt x="151691" y="84081"/>
                </a:lnTo>
                <a:lnTo>
                  <a:pt x="146887" y="108876"/>
                </a:lnTo>
                <a:lnTo>
                  <a:pt x="133567" y="128653"/>
                </a:lnTo>
                <a:lnTo>
                  <a:pt x="113370" y="141743"/>
                </a:lnTo>
                <a:lnTo>
                  <a:pt x="87934" y="146477"/>
                </a:lnTo>
                <a:lnTo>
                  <a:pt x="146706" y="146477"/>
                </a:lnTo>
                <a:lnTo>
                  <a:pt x="152475" y="142639"/>
                </a:lnTo>
                <a:lnTo>
                  <a:pt x="169901" y="115843"/>
                </a:lnTo>
                <a:lnTo>
                  <a:pt x="175931" y="84081"/>
                </a:lnTo>
                <a:lnTo>
                  <a:pt x="169763" y="51701"/>
                </a:lnTo>
                <a:lnTo>
                  <a:pt x="152151" y="24936"/>
                </a:lnTo>
                <a:lnTo>
                  <a:pt x="14723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874517" y="10512577"/>
            <a:ext cx="527795" cy="5291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5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" y="2027507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47"/>
                </a:lnTo>
                <a:lnTo>
                  <a:pt x="56335" y="2924433"/>
                </a:lnTo>
                <a:lnTo>
                  <a:pt x="132992" y="2855057"/>
                </a:lnTo>
                <a:lnTo>
                  <a:pt x="170958" y="2820072"/>
                </a:lnTo>
                <a:lnTo>
                  <a:pt x="208612" y="2784878"/>
                </a:lnTo>
                <a:lnTo>
                  <a:pt x="245904" y="2749466"/>
                </a:lnTo>
                <a:lnTo>
                  <a:pt x="282780" y="2713827"/>
                </a:lnTo>
                <a:lnTo>
                  <a:pt x="319189" y="2677954"/>
                </a:lnTo>
                <a:lnTo>
                  <a:pt x="355078" y="2641837"/>
                </a:lnTo>
                <a:lnTo>
                  <a:pt x="390395" y="2605468"/>
                </a:lnTo>
                <a:lnTo>
                  <a:pt x="425088" y="2568839"/>
                </a:lnTo>
                <a:lnTo>
                  <a:pt x="459105" y="2531940"/>
                </a:lnTo>
                <a:lnTo>
                  <a:pt x="492393" y="2494763"/>
                </a:lnTo>
                <a:lnTo>
                  <a:pt x="524901" y="2457299"/>
                </a:lnTo>
                <a:lnTo>
                  <a:pt x="556577" y="2419541"/>
                </a:lnTo>
                <a:lnTo>
                  <a:pt x="587367" y="2381479"/>
                </a:lnTo>
                <a:lnTo>
                  <a:pt x="617220" y="2343105"/>
                </a:lnTo>
                <a:lnTo>
                  <a:pt x="646085" y="2304410"/>
                </a:lnTo>
                <a:lnTo>
                  <a:pt x="673908" y="2265385"/>
                </a:lnTo>
                <a:lnTo>
                  <a:pt x="700638" y="2226023"/>
                </a:lnTo>
                <a:lnTo>
                  <a:pt x="726222" y="2186313"/>
                </a:lnTo>
                <a:lnTo>
                  <a:pt x="750608" y="2146249"/>
                </a:lnTo>
                <a:lnTo>
                  <a:pt x="773744" y="2105821"/>
                </a:lnTo>
                <a:lnTo>
                  <a:pt x="795578" y="2065021"/>
                </a:lnTo>
                <a:lnTo>
                  <a:pt x="816058" y="2023839"/>
                </a:lnTo>
                <a:lnTo>
                  <a:pt x="835132" y="1982269"/>
                </a:lnTo>
                <a:lnTo>
                  <a:pt x="852747" y="1940300"/>
                </a:lnTo>
                <a:lnTo>
                  <a:pt x="868851" y="1897924"/>
                </a:lnTo>
                <a:lnTo>
                  <a:pt x="883393" y="1855133"/>
                </a:lnTo>
                <a:lnTo>
                  <a:pt x="896319" y="1811919"/>
                </a:lnTo>
                <a:lnTo>
                  <a:pt x="907578" y="1768272"/>
                </a:lnTo>
                <a:lnTo>
                  <a:pt x="917118" y="1724183"/>
                </a:lnTo>
                <a:lnTo>
                  <a:pt x="924887" y="1679646"/>
                </a:lnTo>
                <a:lnTo>
                  <a:pt x="930831" y="1634650"/>
                </a:lnTo>
                <a:lnTo>
                  <a:pt x="934900" y="1589187"/>
                </a:lnTo>
                <a:lnTo>
                  <a:pt x="937041" y="1543249"/>
                </a:lnTo>
                <a:lnTo>
                  <a:pt x="937202" y="1496827"/>
                </a:lnTo>
                <a:lnTo>
                  <a:pt x="935331" y="1449912"/>
                </a:lnTo>
                <a:lnTo>
                  <a:pt x="931375" y="1402496"/>
                </a:lnTo>
                <a:lnTo>
                  <a:pt x="925282" y="1354571"/>
                </a:lnTo>
                <a:lnTo>
                  <a:pt x="917219" y="1307237"/>
                </a:lnTo>
                <a:lnTo>
                  <a:pt x="907288" y="1260524"/>
                </a:lnTo>
                <a:lnTo>
                  <a:pt x="895553" y="1214414"/>
                </a:lnTo>
                <a:lnTo>
                  <a:pt x="882077" y="1168886"/>
                </a:lnTo>
                <a:lnTo>
                  <a:pt x="866922" y="1123922"/>
                </a:lnTo>
                <a:lnTo>
                  <a:pt x="850151" y="1079503"/>
                </a:lnTo>
                <a:lnTo>
                  <a:pt x="831826" y="1035609"/>
                </a:lnTo>
                <a:lnTo>
                  <a:pt x="812011" y="992221"/>
                </a:lnTo>
                <a:lnTo>
                  <a:pt x="790768" y="949320"/>
                </a:lnTo>
                <a:lnTo>
                  <a:pt x="768160" y="906886"/>
                </a:lnTo>
                <a:lnTo>
                  <a:pt x="744250" y="864901"/>
                </a:lnTo>
                <a:lnTo>
                  <a:pt x="719099" y="823346"/>
                </a:lnTo>
                <a:lnTo>
                  <a:pt x="692772" y="782200"/>
                </a:lnTo>
                <a:lnTo>
                  <a:pt x="665330" y="741445"/>
                </a:lnTo>
                <a:lnTo>
                  <a:pt x="636837" y="701062"/>
                </a:lnTo>
                <a:lnTo>
                  <a:pt x="607355" y="661031"/>
                </a:lnTo>
                <a:lnTo>
                  <a:pt x="576946" y="621333"/>
                </a:lnTo>
                <a:lnTo>
                  <a:pt x="545674" y="581949"/>
                </a:lnTo>
                <a:lnTo>
                  <a:pt x="513601" y="542860"/>
                </a:lnTo>
                <a:lnTo>
                  <a:pt x="480791" y="504046"/>
                </a:lnTo>
                <a:lnTo>
                  <a:pt x="447304" y="465489"/>
                </a:lnTo>
                <a:lnTo>
                  <a:pt x="413205" y="427168"/>
                </a:lnTo>
                <a:lnTo>
                  <a:pt x="378557" y="389066"/>
                </a:lnTo>
                <a:lnTo>
                  <a:pt x="343421" y="351162"/>
                </a:lnTo>
                <a:lnTo>
                  <a:pt x="307860" y="313438"/>
                </a:lnTo>
                <a:lnTo>
                  <a:pt x="271938" y="275873"/>
                </a:lnTo>
                <a:lnTo>
                  <a:pt x="235716" y="238450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6" y="1806609"/>
                </a:lnTo>
                <a:lnTo>
                  <a:pt x="4929525" y="1781478"/>
                </a:lnTo>
                <a:lnTo>
                  <a:pt x="4887426" y="1755867"/>
                </a:lnTo>
                <a:lnTo>
                  <a:pt x="4845643" y="1729799"/>
                </a:lnTo>
                <a:lnTo>
                  <a:pt x="4804159" y="1703299"/>
                </a:lnTo>
                <a:lnTo>
                  <a:pt x="4762958" y="1676391"/>
                </a:lnTo>
                <a:lnTo>
                  <a:pt x="4722023" y="1649101"/>
                </a:lnTo>
                <a:lnTo>
                  <a:pt x="4681337" y="1621451"/>
                </a:lnTo>
                <a:lnTo>
                  <a:pt x="4640884" y="1593467"/>
                </a:lnTo>
                <a:lnTo>
                  <a:pt x="4600648" y="1565172"/>
                </a:lnTo>
                <a:lnTo>
                  <a:pt x="4520759" y="1507751"/>
                </a:lnTo>
                <a:lnTo>
                  <a:pt x="4441538" y="1449381"/>
                </a:lnTo>
                <a:lnTo>
                  <a:pt x="4323669" y="1360475"/>
                </a:lnTo>
                <a:lnTo>
                  <a:pt x="3933747" y="1060333"/>
                </a:lnTo>
                <a:lnTo>
                  <a:pt x="3815945" y="971689"/>
                </a:lnTo>
                <a:lnTo>
                  <a:pt x="3736786" y="913560"/>
                </a:lnTo>
                <a:lnTo>
                  <a:pt x="3696969" y="884859"/>
                </a:lnTo>
                <a:lnTo>
                  <a:pt x="3656972" y="856434"/>
                </a:lnTo>
                <a:lnTo>
                  <a:pt x="3616779" y="828307"/>
                </a:lnTo>
                <a:lnTo>
                  <a:pt x="3576373" y="800504"/>
                </a:lnTo>
                <a:lnTo>
                  <a:pt x="3535737" y="773048"/>
                </a:lnTo>
                <a:lnTo>
                  <a:pt x="3494855" y="745965"/>
                </a:lnTo>
                <a:lnTo>
                  <a:pt x="3453710" y="719279"/>
                </a:lnTo>
                <a:lnTo>
                  <a:pt x="3412287" y="693014"/>
                </a:lnTo>
                <a:lnTo>
                  <a:pt x="3370567" y="667194"/>
                </a:lnTo>
                <a:lnTo>
                  <a:pt x="3328535" y="641844"/>
                </a:lnTo>
                <a:lnTo>
                  <a:pt x="3286175" y="616989"/>
                </a:lnTo>
                <a:lnTo>
                  <a:pt x="3243470" y="592651"/>
                </a:lnTo>
                <a:lnTo>
                  <a:pt x="3200402" y="568857"/>
                </a:lnTo>
                <a:lnTo>
                  <a:pt x="3156957" y="545630"/>
                </a:lnTo>
                <a:lnTo>
                  <a:pt x="3113116" y="522995"/>
                </a:lnTo>
                <a:lnTo>
                  <a:pt x="3068864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685238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5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79" y="165929"/>
                </a:lnTo>
                <a:lnTo>
                  <a:pt x="556722" y="249742"/>
                </a:lnTo>
                <a:lnTo>
                  <a:pt x="652097" y="290272"/>
                </a:lnTo>
                <a:lnTo>
                  <a:pt x="748038" y="329398"/>
                </a:lnTo>
                <a:lnTo>
                  <a:pt x="796211" y="348320"/>
                </a:lnTo>
                <a:lnTo>
                  <a:pt x="844516" y="366753"/>
                </a:lnTo>
                <a:lnTo>
                  <a:pt x="892948" y="384652"/>
                </a:lnTo>
                <a:lnTo>
                  <a:pt x="941505" y="401972"/>
                </a:lnTo>
                <a:lnTo>
                  <a:pt x="990182" y="418666"/>
                </a:lnTo>
                <a:lnTo>
                  <a:pt x="1038977" y="434690"/>
                </a:lnTo>
                <a:lnTo>
                  <a:pt x="1087885" y="449996"/>
                </a:lnTo>
                <a:lnTo>
                  <a:pt x="1136904" y="464539"/>
                </a:lnTo>
                <a:lnTo>
                  <a:pt x="1186030" y="478275"/>
                </a:lnTo>
                <a:lnTo>
                  <a:pt x="1235260" y="491156"/>
                </a:lnTo>
                <a:lnTo>
                  <a:pt x="1284590" y="503138"/>
                </a:lnTo>
                <a:lnTo>
                  <a:pt x="1334017" y="514174"/>
                </a:lnTo>
                <a:lnTo>
                  <a:pt x="1383537" y="524220"/>
                </a:lnTo>
                <a:lnTo>
                  <a:pt x="1433147" y="533228"/>
                </a:lnTo>
                <a:lnTo>
                  <a:pt x="1482843" y="541154"/>
                </a:lnTo>
                <a:lnTo>
                  <a:pt x="1532623" y="547952"/>
                </a:lnTo>
                <a:lnTo>
                  <a:pt x="1582482" y="553575"/>
                </a:lnTo>
                <a:lnTo>
                  <a:pt x="1631802" y="557883"/>
                </a:lnTo>
                <a:lnTo>
                  <a:pt x="1681133" y="560998"/>
                </a:lnTo>
                <a:lnTo>
                  <a:pt x="1730478" y="562885"/>
                </a:lnTo>
                <a:lnTo>
                  <a:pt x="1779839" y="563506"/>
                </a:lnTo>
                <a:lnTo>
                  <a:pt x="1829218" y="562826"/>
                </a:lnTo>
                <a:lnTo>
                  <a:pt x="1878617" y="560808"/>
                </a:lnTo>
                <a:lnTo>
                  <a:pt x="1928038" y="557415"/>
                </a:lnTo>
                <a:lnTo>
                  <a:pt x="1977484" y="552611"/>
                </a:lnTo>
                <a:lnTo>
                  <a:pt x="2026956" y="546359"/>
                </a:lnTo>
                <a:lnTo>
                  <a:pt x="2076457" y="538623"/>
                </a:lnTo>
                <a:lnTo>
                  <a:pt x="2127511" y="529088"/>
                </a:lnTo>
                <a:lnTo>
                  <a:pt x="2177891" y="518010"/>
                </a:lnTo>
                <a:lnTo>
                  <a:pt x="2227598" y="505425"/>
                </a:lnTo>
                <a:lnTo>
                  <a:pt x="2276633" y="491364"/>
                </a:lnTo>
                <a:lnTo>
                  <a:pt x="2324998" y="475862"/>
                </a:lnTo>
                <a:lnTo>
                  <a:pt x="2372694" y="458953"/>
                </a:lnTo>
                <a:lnTo>
                  <a:pt x="2419722" y="440669"/>
                </a:lnTo>
                <a:lnTo>
                  <a:pt x="2466085" y="421044"/>
                </a:lnTo>
                <a:lnTo>
                  <a:pt x="2511783" y="400113"/>
                </a:lnTo>
                <a:lnTo>
                  <a:pt x="2556818" y="377908"/>
                </a:lnTo>
                <a:lnTo>
                  <a:pt x="2601192" y="354463"/>
                </a:lnTo>
                <a:lnTo>
                  <a:pt x="2644905" y="329812"/>
                </a:lnTo>
                <a:lnTo>
                  <a:pt x="2687960" y="303987"/>
                </a:lnTo>
                <a:lnTo>
                  <a:pt x="2730358" y="277024"/>
                </a:lnTo>
                <a:lnTo>
                  <a:pt x="2772100" y="248954"/>
                </a:lnTo>
                <a:lnTo>
                  <a:pt x="2813188" y="219813"/>
                </a:lnTo>
                <a:lnTo>
                  <a:pt x="2853622" y="189633"/>
                </a:lnTo>
                <a:lnTo>
                  <a:pt x="2893406" y="158447"/>
                </a:lnTo>
                <a:lnTo>
                  <a:pt x="2932540" y="126291"/>
                </a:lnTo>
                <a:lnTo>
                  <a:pt x="2971025" y="93196"/>
                </a:lnTo>
                <a:lnTo>
                  <a:pt x="3008863" y="59196"/>
                </a:lnTo>
                <a:lnTo>
                  <a:pt x="3046055" y="24326"/>
                </a:lnTo>
                <a:lnTo>
                  <a:pt x="307095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315755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52" y="0"/>
                </a:moveTo>
                <a:lnTo>
                  <a:pt x="3157746" y="614"/>
                </a:lnTo>
                <a:lnTo>
                  <a:pt x="3109173" y="2182"/>
                </a:lnTo>
                <a:lnTo>
                  <a:pt x="3060836" y="4729"/>
                </a:lnTo>
                <a:lnTo>
                  <a:pt x="3012731" y="8230"/>
                </a:lnTo>
                <a:lnTo>
                  <a:pt x="2964850" y="12664"/>
                </a:lnTo>
                <a:lnTo>
                  <a:pt x="2917189" y="18008"/>
                </a:lnTo>
                <a:lnTo>
                  <a:pt x="2869740" y="24239"/>
                </a:lnTo>
                <a:lnTo>
                  <a:pt x="2822499" y="31335"/>
                </a:lnTo>
                <a:lnTo>
                  <a:pt x="2775458" y="39274"/>
                </a:lnTo>
                <a:lnTo>
                  <a:pt x="2728612" y="48032"/>
                </a:lnTo>
                <a:lnTo>
                  <a:pt x="2681955" y="57588"/>
                </a:lnTo>
                <a:lnTo>
                  <a:pt x="2635481" y="67919"/>
                </a:lnTo>
                <a:lnTo>
                  <a:pt x="2589184" y="79003"/>
                </a:lnTo>
                <a:lnTo>
                  <a:pt x="2543057" y="90816"/>
                </a:lnTo>
                <a:lnTo>
                  <a:pt x="2497096" y="103337"/>
                </a:lnTo>
                <a:lnTo>
                  <a:pt x="2451293" y="116543"/>
                </a:lnTo>
                <a:lnTo>
                  <a:pt x="2405642" y="130412"/>
                </a:lnTo>
                <a:lnTo>
                  <a:pt x="2360138" y="144920"/>
                </a:lnTo>
                <a:lnTo>
                  <a:pt x="2314775" y="160046"/>
                </a:lnTo>
                <a:lnTo>
                  <a:pt x="2269547" y="175767"/>
                </a:lnTo>
                <a:lnTo>
                  <a:pt x="2224447" y="192060"/>
                </a:lnTo>
                <a:lnTo>
                  <a:pt x="2179470" y="208903"/>
                </a:lnTo>
                <a:lnTo>
                  <a:pt x="2134609" y="226274"/>
                </a:lnTo>
                <a:lnTo>
                  <a:pt x="2089859" y="244150"/>
                </a:lnTo>
                <a:lnTo>
                  <a:pt x="2045213" y="262508"/>
                </a:lnTo>
                <a:lnTo>
                  <a:pt x="2000665" y="281326"/>
                </a:lnTo>
                <a:lnTo>
                  <a:pt x="1956210" y="300582"/>
                </a:lnTo>
                <a:lnTo>
                  <a:pt x="1911842" y="320252"/>
                </a:lnTo>
                <a:lnTo>
                  <a:pt x="1823340" y="360748"/>
                </a:lnTo>
                <a:lnTo>
                  <a:pt x="1735111" y="402634"/>
                </a:lnTo>
                <a:lnTo>
                  <a:pt x="1647107" y="445729"/>
                </a:lnTo>
                <a:lnTo>
                  <a:pt x="1515417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3" y="1013093"/>
                </a:lnTo>
                <a:lnTo>
                  <a:pt x="456687" y="1054903"/>
                </a:lnTo>
                <a:lnTo>
                  <a:pt x="366526" y="1095313"/>
                </a:lnTo>
                <a:lnTo>
                  <a:pt x="321253" y="1114936"/>
                </a:lnTo>
                <a:lnTo>
                  <a:pt x="275843" y="1134142"/>
                </a:lnTo>
                <a:lnTo>
                  <a:pt x="230290" y="1152908"/>
                </a:lnTo>
                <a:lnTo>
                  <a:pt x="184589" y="1171212"/>
                </a:lnTo>
                <a:lnTo>
                  <a:pt x="138732" y="1189030"/>
                </a:lnTo>
                <a:lnTo>
                  <a:pt x="92716" y="1206340"/>
                </a:lnTo>
                <a:lnTo>
                  <a:pt x="46532" y="1223121"/>
                </a:lnTo>
                <a:lnTo>
                  <a:pt x="0" y="1239342"/>
                </a:lnTo>
                <a:lnTo>
                  <a:pt x="5794436" y="1239342"/>
                </a:lnTo>
                <a:lnTo>
                  <a:pt x="5547995" y="1042675"/>
                </a:lnTo>
                <a:lnTo>
                  <a:pt x="5430174" y="950562"/>
                </a:lnTo>
                <a:lnTo>
                  <a:pt x="5351158" y="889899"/>
                </a:lnTo>
                <a:lnTo>
                  <a:pt x="5271709" y="830005"/>
                </a:lnTo>
                <a:lnTo>
                  <a:pt x="5191776" y="771024"/>
                </a:lnTo>
                <a:lnTo>
                  <a:pt x="5111311" y="713103"/>
                </a:lnTo>
                <a:lnTo>
                  <a:pt x="5070862" y="684585"/>
                </a:lnTo>
                <a:lnTo>
                  <a:pt x="5030262" y="656387"/>
                </a:lnTo>
                <a:lnTo>
                  <a:pt x="4989503" y="628527"/>
                </a:lnTo>
                <a:lnTo>
                  <a:pt x="4948580" y="601023"/>
                </a:lnTo>
                <a:lnTo>
                  <a:pt x="4907486" y="573894"/>
                </a:lnTo>
                <a:lnTo>
                  <a:pt x="4866216" y="547157"/>
                </a:lnTo>
                <a:lnTo>
                  <a:pt x="4824761" y="520831"/>
                </a:lnTo>
                <a:lnTo>
                  <a:pt x="4783118" y="494934"/>
                </a:lnTo>
                <a:lnTo>
                  <a:pt x="4741279" y="469484"/>
                </a:lnTo>
                <a:lnTo>
                  <a:pt x="4699238" y="444500"/>
                </a:lnTo>
                <a:lnTo>
                  <a:pt x="4656988" y="420000"/>
                </a:lnTo>
                <a:lnTo>
                  <a:pt x="4614525" y="396001"/>
                </a:lnTo>
                <a:lnTo>
                  <a:pt x="4571840" y="372523"/>
                </a:lnTo>
                <a:lnTo>
                  <a:pt x="4528929" y="349584"/>
                </a:lnTo>
                <a:lnTo>
                  <a:pt x="4485784" y="327202"/>
                </a:lnTo>
                <a:lnTo>
                  <a:pt x="4442401" y="305394"/>
                </a:lnTo>
                <a:lnTo>
                  <a:pt x="4398771" y="284180"/>
                </a:lnTo>
                <a:lnTo>
                  <a:pt x="4354890" y="263577"/>
                </a:lnTo>
                <a:lnTo>
                  <a:pt x="4310750" y="243604"/>
                </a:lnTo>
                <a:lnTo>
                  <a:pt x="4266347" y="224279"/>
                </a:lnTo>
                <a:lnTo>
                  <a:pt x="4221672" y="205621"/>
                </a:lnTo>
                <a:lnTo>
                  <a:pt x="4176721" y="187646"/>
                </a:lnTo>
                <a:lnTo>
                  <a:pt x="4131487" y="170375"/>
                </a:lnTo>
                <a:lnTo>
                  <a:pt x="4085963" y="153825"/>
                </a:lnTo>
                <a:lnTo>
                  <a:pt x="4040144" y="138013"/>
                </a:lnTo>
                <a:lnTo>
                  <a:pt x="3994023" y="122959"/>
                </a:lnTo>
                <a:lnTo>
                  <a:pt x="3947594" y="108681"/>
                </a:lnTo>
                <a:lnTo>
                  <a:pt x="3900851" y="95197"/>
                </a:lnTo>
                <a:lnTo>
                  <a:pt x="3853787" y="82525"/>
                </a:lnTo>
                <a:lnTo>
                  <a:pt x="3806397" y="70684"/>
                </a:lnTo>
                <a:lnTo>
                  <a:pt x="3758673" y="59691"/>
                </a:lnTo>
                <a:lnTo>
                  <a:pt x="3710611" y="49565"/>
                </a:lnTo>
                <a:lnTo>
                  <a:pt x="3662203" y="40324"/>
                </a:lnTo>
                <a:lnTo>
                  <a:pt x="3613443" y="31987"/>
                </a:lnTo>
                <a:lnTo>
                  <a:pt x="3564325" y="24571"/>
                </a:lnTo>
                <a:lnTo>
                  <a:pt x="3514843" y="18095"/>
                </a:lnTo>
                <a:lnTo>
                  <a:pt x="3464990" y="12578"/>
                </a:lnTo>
                <a:lnTo>
                  <a:pt x="3414761" y="8036"/>
                </a:lnTo>
                <a:lnTo>
                  <a:pt x="3364149" y="4490"/>
                </a:lnTo>
                <a:lnTo>
                  <a:pt x="3313148" y="1956"/>
                </a:lnTo>
                <a:lnTo>
                  <a:pt x="3261751" y="453"/>
                </a:lnTo>
                <a:lnTo>
                  <a:pt x="3209952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46"/>
          <p:cNvSpPr txBox="1">
            <a:spLocks noGrp="1"/>
          </p:cNvSpPr>
          <p:nvPr>
            <p:ph type="title"/>
          </p:nvPr>
        </p:nvSpPr>
        <p:spPr>
          <a:xfrm>
            <a:off x="659462" y="749416"/>
            <a:ext cx="14102714" cy="10267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Verso i nuovi PO 2021-2027</a:t>
            </a:r>
            <a:endParaRPr dirty="0"/>
          </a:p>
          <a:p>
            <a:pPr marL="12699">
              <a:lnSpc>
                <a:spcPts val="2760"/>
              </a:lnSpc>
            </a:pPr>
            <a:r>
              <a:rPr lang="it-IT" sz="2500" spc="10" dirty="0"/>
              <a:t>Roadmap</a:t>
            </a:r>
            <a:endParaRPr sz="2500" dirty="0"/>
          </a:p>
        </p:txBody>
      </p:sp>
      <p:sp>
        <p:nvSpPr>
          <p:cNvPr id="74" name="object 14"/>
          <p:cNvSpPr txBox="1"/>
          <p:nvPr/>
        </p:nvSpPr>
        <p:spPr>
          <a:xfrm>
            <a:off x="144014" y="5832212"/>
            <a:ext cx="2590800" cy="1346463"/>
          </a:xfrm>
          <a:prstGeom prst="rect">
            <a:avLst/>
          </a:prstGeom>
        </p:spPr>
        <p:txBody>
          <a:bodyPr vert="horz" wrap="square" lIns="0" tIns="139641" rIns="0" bIns="0" rtlCol="0">
            <a:spAutoFit/>
          </a:bodyPr>
          <a:lstStyle/>
          <a:p>
            <a:pPr marL="12699">
              <a:spcBef>
                <a:spcPts val="1100"/>
              </a:spcBef>
            </a:pPr>
            <a:r>
              <a:rPr sz="4300" b="1" spc="229" dirty="0">
                <a:solidFill>
                  <a:srgbClr val="2D3092"/>
                </a:solidFill>
                <a:latin typeface="Montserrat"/>
                <a:cs typeface="Montserrat"/>
              </a:rPr>
              <a:t>0</a:t>
            </a:r>
            <a:r>
              <a:rPr lang="it-IT" sz="4300" b="1" spc="340" dirty="0">
                <a:solidFill>
                  <a:srgbClr val="2D3092"/>
                </a:solidFill>
                <a:latin typeface="Montserrat"/>
                <a:cs typeface="Montserrat"/>
              </a:rPr>
              <a:t>6</a:t>
            </a:r>
            <a:r>
              <a:rPr sz="4300" b="1" spc="224" dirty="0">
                <a:solidFill>
                  <a:srgbClr val="2D3092"/>
                </a:solidFill>
                <a:latin typeface="Montserrat"/>
                <a:cs typeface="Montserrat"/>
              </a:rPr>
              <a:t>/2</a:t>
            </a:r>
            <a:r>
              <a:rPr sz="4300" b="1" spc="204" dirty="0">
                <a:solidFill>
                  <a:srgbClr val="2D3092"/>
                </a:solidFill>
                <a:latin typeface="Montserrat"/>
                <a:cs typeface="Montserrat"/>
              </a:rPr>
              <a:t>0</a:t>
            </a:r>
            <a:r>
              <a:rPr sz="4300" b="1" spc="224" dirty="0">
                <a:solidFill>
                  <a:srgbClr val="2D3092"/>
                </a:solidFill>
                <a:latin typeface="Montserrat"/>
                <a:cs typeface="Montserrat"/>
              </a:rPr>
              <a:t>2</a:t>
            </a:r>
            <a:r>
              <a:rPr sz="4300" b="1" spc="15" dirty="0">
                <a:solidFill>
                  <a:srgbClr val="2D3092"/>
                </a:solidFill>
                <a:latin typeface="Montserrat"/>
                <a:cs typeface="Montserrat"/>
              </a:rPr>
              <a:t>0</a:t>
            </a:r>
            <a:endParaRPr sz="4300" dirty="0">
              <a:latin typeface="Montserrat"/>
              <a:cs typeface="Montserrat"/>
            </a:endParaRPr>
          </a:p>
          <a:p>
            <a:pPr marL="24750" marR="14604">
              <a:spcBef>
                <a:spcPts val="374"/>
              </a:spcBef>
            </a:pPr>
            <a:r>
              <a:rPr lang="it-IT" sz="1600" b="1" spc="-10" dirty="0">
                <a:solidFill>
                  <a:srgbClr val="1D1D1B"/>
                </a:solidFill>
                <a:latin typeface="Montserrat"/>
                <a:cs typeface="Montserrat"/>
              </a:rPr>
              <a:t>Avvio Partenariato regionale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76" name="object 30"/>
          <p:cNvSpPr/>
          <p:nvPr/>
        </p:nvSpPr>
        <p:spPr>
          <a:xfrm flipV="1">
            <a:off x="2576601" y="4910492"/>
            <a:ext cx="1931805" cy="1360072"/>
          </a:xfrm>
          <a:custGeom>
            <a:avLst/>
            <a:gdLst/>
            <a:ahLst/>
            <a:cxnLst/>
            <a:rect l="l" t="t" r="r" b="b"/>
            <a:pathLst>
              <a:path w="1858645" h="1785620">
                <a:moveTo>
                  <a:pt x="0" y="0"/>
                </a:moveTo>
                <a:lnTo>
                  <a:pt x="866120" y="0"/>
                </a:lnTo>
                <a:lnTo>
                  <a:pt x="912975" y="3438"/>
                </a:lnTo>
                <a:lnTo>
                  <a:pt x="957696" y="13426"/>
                </a:lnTo>
                <a:lnTo>
                  <a:pt x="999793" y="29472"/>
                </a:lnTo>
                <a:lnTo>
                  <a:pt x="1038775" y="51087"/>
                </a:lnTo>
                <a:lnTo>
                  <a:pt x="1074150" y="77780"/>
                </a:lnTo>
                <a:lnTo>
                  <a:pt x="1105430" y="109060"/>
                </a:lnTo>
                <a:lnTo>
                  <a:pt x="1132122" y="144437"/>
                </a:lnTo>
                <a:lnTo>
                  <a:pt x="1153737" y="183420"/>
                </a:lnTo>
                <a:lnTo>
                  <a:pt x="1169784" y="225519"/>
                </a:lnTo>
                <a:lnTo>
                  <a:pt x="1179771" y="270242"/>
                </a:lnTo>
                <a:lnTo>
                  <a:pt x="1183210" y="317100"/>
                </a:lnTo>
                <a:lnTo>
                  <a:pt x="1183210" y="1485117"/>
                </a:lnTo>
                <a:lnTo>
                  <a:pt x="1187138" y="1533807"/>
                </a:lnTo>
                <a:lnTo>
                  <a:pt x="1198513" y="1579996"/>
                </a:lnTo>
                <a:lnTo>
                  <a:pt x="1216715" y="1623064"/>
                </a:lnTo>
                <a:lnTo>
                  <a:pt x="1241126" y="1662395"/>
                </a:lnTo>
                <a:lnTo>
                  <a:pt x="1271128" y="1697371"/>
                </a:lnTo>
                <a:lnTo>
                  <a:pt x="1306104" y="1727372"/>
                </a:lnTo>
                <a:lnTo>
                  <a:pt x="1345435" y="1751782"/>
                </a:lnTo>
                <a:lnTo>
                  <a:pt x="1388503" y="1769983"/>
                </a:lnTo>
                <a:lnTo>
                  <a:pt x="1434690" y="1781357"/>
                </a:lnTo>
                <a:lnTo>
                  <a:pt x="1483378" y="1785285"/>
                </a:lnTo>
                <a:lnTo>
                  <a:pt x="1858582" y="1785285"/>
                </a:lnTo>
              </a:path>
            </a:pathLst>
          </a:custGeom>
          <a:ln w="52354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34"/>
          <p:cNvSpPr/>
          <p:nvPr/>
        </p:nvSpPr>
        <p:spPr>
          <a:xfrm>
            <a:off x="2479532" y="6165502"/>
            <a:ext cx="198947" cy="1989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78" name="Connettore diritto 77"/>
          <p:cNvCxnSpPr/>
          <p:nvPr/>
        </p:nvCxnSpPr>
        <p:spPr>
          <a:xfrm>
            <a:off x="8147050" y="7566833"/>
            <a:ext cx="0" cy="10052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0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12445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Programmazione regionale unitaria 2021-2027</a:t>
            </a:r>
            <a:br>
              <a:rPr lang="it-IT" spc="10" dirty="0"/>
            </a:br>
            <a:r>
              <a:rPr lang="it-IT" sz="2500" spc="10" dirty="0"/>
              <a:t>Il percorso</a:t>
            </a:r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Segnaposto contenuto 3"/>
          <p:cNvSpPr txBox="1">
            <a:spLocks/>
          </p:cNvSpPr>
          <p:nvPr/>
        </p:nvSpPr>
        <p:spPr>
          <a:xfrm>
            <a:off x="2111698" y="1629123"/>
            <a:ext cx="17138664" cy="10153210"/>
          </a:xfrm>
          <a:prstGeom prst="rect">
            <a:avLst/>
          </a:prstGeom>
        </p:spPr>
        <p:txBody>
          <a:bodyPr wrap="square" lIns="179497" tIns="89748" rIns="179497" bIns="89748">
            <a:spAutoFit/>
          </a:bodyPr>
          <a:lstStyle>
            <a:lvl1pPr marL="0">
              <a:defRPr sz="2250" b="1" i="0">
                <a:solidFill>
                  <a:srgbClr val="1D1D1B"/>
                </a:solidFill>
                <a:latin typeface="Montserrat-SemiBold"/>
                <a:ea typeface="+mn-ea"/>
                <a:cs typeface="Montserrat-SemiBold"/>
              </a:defRPr>
            </a:lvl1pPr>
            <a:lvl2pPr marL="457007">
              <a:defRPr>
                <a:latin typeface="+mn-lt"/>
                <a:ea typeface="+mn-ea"/>
                <a:cs typeface="+mn-cs"/>
              </a:defRPr>
            </a:lvl2pPr>
            <a:lvl3pPr marL="914018">
              <a:defRPr>
                <a:latin typeface="+mn-lt"/>
                <a:ea typeface="+mn-ea"/>
                <a:cs typeface="+mn-cs"/>
              </a:defRPr>
            </a:lvl3pPr>
            <a:lvl4pPr marL="1371028">
              <a:defRPr>
                <a:latin typeface="+mn-lt"/>
                <a:ea typeface="+mn-ea"/>
                <a:cs typeface="+mn-cs"/>
              </a:defRPr>
            </a:lvl4pPr>
            <a:lvl5pPr marL="1828039">
              <a:defRPr>
                <a:latin typeface="+mn-lt"/>
                <a:ea typeface="+mn-ea"/>
                <a:cs typeface="+mn-cs"/>
              </a:defRPr>
            </a:lvl5pPr>
            <a:lvl6pPr marL="2285049">
              <a:defRPr>
                <a:latin typeface="+mn-lt"/>
                <a:ea typeface="+mn-ea"/>
                <a:cs typeface="+mn-cs"/>
              </a:defRPr>
            </a:lvl6pPr>
            <a:lvl7pPr marL="2742056">
              <a:defRPr>
                <a:latin typeface="+mn-lt"/>
                <a:ea typeface="+mn-ea"/>
                <a:cs typeface="+mn-cs"/>
              </a:defRPr>
            </a:lvl7pPr>
            <a:lvl8pPr marL="3199065">
              <a:defRPr>
                <a:latin typeface="+mn-lt"/>
                <a:ea typeface="+mn-ea"/>
                <a:cs typeface="+mn-cs"/>
              </a:defRPr>
            </a:lvl8pPr>
            <a:lvl9pPr marL="3656072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b="0" dirty="0">
                <a:latin typeface="Montserrat"/>
              </a:rPr>
              <a:t>Con le Deliberazioni di Giunta regionale n. 385 del 23 giugno 2020 e n. 521 del 4 agosto 2020 sono state avviate le attività di partenariato per la Programmazione unitaria 2021-2027 attraverso l’istituzione del </a:t>
            </a:r>
            <a:r>
              <a:rPr lang="it-IT" sz="2200" dirty="0">
                <a:latin typeface="Montserrat"/>
              </a:rPr>
              <a:t>Tavolo di Partenariato unitario </a:t>
            </a:r>
            <a:r>
              <a:rPr lang="it-IT" sz="2200" b="0" dirty="0">
                <a:latin typeface="Montserrat"/>
              </a:rPr>
              <a:t>presieduto dal Vicepresidente della Regione Lazio</a:t>
            </a:r>
          </a:p>
          <a:p>
            <a:pPr algn="just"/>
            <a:endParaRPr lang="it-IT" sz="2200" b="0" dirty="0">
              <a:latin typeface="Montserra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b="0" dirty="0"/>
              <a:t>Siamo partiti dall’esperienza di </a:t>
            </a:r>
            <a:r>
              <a:rPr lang="it-IT" dirty="0" err="1"/>
              <a:t>LazioLab</a:t>
            </a:r>
            <a:r>
              <a:rPr lang="it-IT" dirty="0"/>
              <a:t> </a:t>
            </a:r>
            <a:r>
              <a:rPr lang="it-IT" b="0" dirty="0"/>
              <a:t>(</a:t>
            </a:r>
            <a:r>
              <a:rPr lang="it-IT" b="0" u="sng" dirty="0">
                <a:solidFill>
                  <a:srgbClr val="0070C0"/>
                </a:solidFill>
              </a:rPr>
              <a:t>www.laziolab.it/</a:t>
            </a:r>
            <a:r>
              <a:rPr lang="it-IT" b="0" dirty="0"/>
              <a:t>), il laboratorio della Regione Lazio che</a:t>
            </a:r>
            <a:r>
              <a:rPr lang="it-IT" dirty="0"/>
              <a:t> </a:t>
            </a:r>
            <a:r>
              <a:rPr lang="it-IT" b="0" dirty="0"/>
              <a:t>tra marzo e maggio 2020  ha </a:t>
            </a:r>
            <a:r>
              <a:rPr lang="it-IT" dirty="0"/>
              <a:t>individuato le idee e definito i progetti innovativi per il sostegno e la crescita delle imprese e dell’occupazione </a:t>
            </a:r>
            <a:r>
              <a:rPr lang="it-IT" b="0" dirty="0"/>
              <a:t>attraverso </a:t>
            </a:r>
            <a:r>
              <a:rPr lang="it-IT" dirty="0"/>
              <a:t>6 Tavoli Tematici </a:t>
            </a:r>
            <a:r>
              <a:rPr lang="it-IT" b="0" dirty="0"/>
              <a:t>(sostenibilità e resilienza; digitalizzazione; infrastrutture e logistica; semplificazione; innovazione, ricerca e trasferimento tecnologico; </a:t>
            </a:r>
            <a:r>
              <a:rPr lang="it-IT" b="0" i="1" dirty="0"/>
              <a:t>governance</a:t>
            </a:r>
            <a:r>
              <a:rPr lang="it-IT" b="0" dirty="0"/>
              <a:t> e strumenti) composti da esperti, tecnici e accademici delle Università del Lazio, chiamati a individuare gli interventi prioritari della nuova programmazione in cui </a:t>
            </a:r>
            <a:r>
              <a:rPr lang="it-IT" dirty="0"/>
              <a:t>la Regione vuole investire le risorse regionali ed europee</a:t>
            </a:r>
            <a:endParaRPr lang="it-IT" b="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b="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b="0" dirty="0"/>
              <a:t>Tra giugno e luglio 2020 si sono tenuti </a:t>
            </a:r>
            <a:r>
              <a:rPr lang="it-IT" dirty="0"/>
              <a:t>7 incontri </a:t>
            </a:r>
            <a:r>
              <a:rPr lang="it-IT" b="0" dirty="0"/>
              <a:t>a Roma e in tutte le province del Lazio, dal titolo </a:t>
            </a:r>
            <a:r>
              <a:rPr lang="it-IT" i="1" dirty="0"/>
              <a:t>“LE IDEE DI TUTTI, IL LAZIO DEL FUTURO. Da </a:t>
            </a:r>
            <a:r>
              <a:rPr lang="it-IT" i="1" dirty="0" err="1"/>
              <a:t>LazioLab</a:t>
            </a:r>
            <a:r>
              <a:rPr lang="it-IT" i="1" dirty="0"/>
              <a:t> a Lazio 2030: sostenibili ed inclusivi per essere competitivi”</a:t>
            </a:r>
            <a:r>
              <a:rPr lang="it-IT" dirty="0"/>
              <a:t>, </a:t>
            </a:r>
            <a:r>
              <a:rPr lang="it-IT" b="0" dirty="0"/>
              <a:t>in cui sono state  condivise le proposte nate dal lavoro svolto dal gruppo di esperti di </a:t>
            </a:r>
            <a:r>
              <a:rPr lang="it-IT" b="0" dirty="0" err="1"/>
              <a:t>LazioLab</a:t>
            </a:r>
            <a:r>
              <a:rPr lang="it-IT" b="0" i="1" dirty="0"/>
              <a:t> </a:t>
            </a:r>
            <a:r>
              <a:rPr lang="it-IT" b="0" dirty="0"/>
              <a:t>e sono state raccolte le istanze degli stakeholders e del territorio con l’obiettivo di mettere a punto un programma di idee e iniziative per il rilancio e lo sviluppo della regione per il periodo 2021-2027, tenendo in considerazione anche le emergenze derivanti dalla pandemia Covid-19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b="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b="0" dirty="0"/>
              <a:t>I cittadini del Lazio hanno potuto seguire gli eventi su una piattaforma interattiva digitale sul sito </a:t>
            </a:r>
            <a:r>
              <a:rPr lang="it-IT" b="0" u="sng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www.lazioeuropa.it/consultazione 2127</a:t>
            </a:r>
            <a:r>
              <a:rPr lang="it-IT" b="0" dirty="0">
                <a:solidFill>
                  <a:srgbClr val="0070C0"/>
                </a:solidFill>
              </a:rPr>
              <a:t> </a:t>
            </a:r>
            <a:r>
              <a:rPr lang="it-IT" b="0" dirty="0"/>
              <a:t>che ha offerto a tutti la possibilità di dare il proprio contributo di idee e proposte compilando  un apposito questionario</a:t>
            </a:r>
          </a:p>
          <a:p>
            <a:pPr algn="just"/>
            <a:endParaRPr lang="it-IT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b="0" dirty="0"/>
              <a:t>Il coinvolgimento del partenariato, dei cittadini e della società civile è proseguito nel percorso di elaborazione della </a:t>
            </a:r>
            <a:r>
              <a:rPr lang="it-IT" dirty="0"/>
              <a:t>Strategia Regionale di Sviluppo Sostenibile</a:t>
            </a:r>
            <a:r>
              <a:rPr lang="it-IT" b="0" dirty="0"/>
              <a:t> attraverso  la creazione di un portale dedicato </a:t>
            </a:r>
            <a:r>
              <a:rPr lang="it-IT" b="0" u="sng" dirty="0">
                <a:solidFill>
                  <a:srgbClr val="0070C0"/>
                </a:solidFill>
              </a:rPr>
              <a:t>www.lazioeuropa.it/</a:t>
            </a:r>
            <a:r>
              <a:rPr lang="it-IT" b="0" u="sng" dirty="0" err="1">
                <a:solidFill>
                  <a:srgbClr val="0070C0"/>
                </a:solidFill>
              </a:rPr>
              <a:t>laziosostenibile</a:t>
            </a:r>
            <a:r>
              <a:rPr lang="it-IT" b="0" u="sng" dirty="0">
                <a:solidFill>
                  <a:srgbClr val="0070C0"/>
                </a:solidFill>
              </a:rPr>
              <a:t>/</a:t>
            </a:r>
            <a:r>
              <a:rPr lang="it-IT" b="0" dirty="0"/>
              <a:t>, la costituzione di un </a:t>
            </a:r>
            <a:r>
              <a:rPr lang="it-IT" b="0" i="1" dirty="0"/>
              <a:t>Forum</a:t>
            </a:r>
            <a:r>
              <a:rPr lang="it-IT" b="0" dirty="0"/>
              <a:t> virtuale, l’organizzazione - fra i mesi di luglio e settembre 2020 - di 7 </a:t>
            </a:r>
            <a:r>
              <a:rPr lang="it-IT" b="0" i="1" dirty="0"/>
              <a:t>Focus group</a:t>
            </a:r>
            <a:r>
              <a:rPr lang="it-IT" b="0" dirty="0"/>
              <a:t>  per raccogliere proposte, opinioni e suggerimenti e di 4 </a:t>
            </a:r>
            <a:r>
              <a:rPr lang="it-IT" b="0" i="1" dirty="0"/>
              <a:t>webinar</a:t>
            </a:r>
            <a:r>
              <a:rPr lang="it-IT" b="0" dirty="0"/>
              <a:t> - fra i mesi di gennaio e febbraio 2021 – in cui sono stati invitati Enti Locali, scuole ed imprese con l’obiettivo di accrescere le conoscenze e le competenze in tema di sostenibilità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b="0" dirty="0">
              <a:latin typeface="Montserrat"/>
            </a:endParaRPr>
          </a:p>
          <a:p>
            <a:endParaRPr lang="it-IT" sz="2200" b="0" dirty="0">
              <a:latin typeface="Montserrat"/>
            </a:endParaRPr>
          </a:p>
          <a:p>
            <a:r>
              <a:rPr lang="it-IT" sz="2200" b="0" dirty="0">
                <a:latin typeface="Montserrat"/>
              </a:rPr>
              <a:t> </a:t>
            </a:r>
          </a:p>
          <a:p>
            <a:endParaRPr lang="it-IT" sz="2200" b="0" dirty="0">
              <a:latin typeface="Montserrat"/>
            </a:endParaRPr>
          </a:p>
          <a:p>
            <a:pPr marL="288000" indent="-342900" algn="just" defTabSz="914400">
              <a:buFont typeface="Arial" panose="020B0604020202020204" pitchFamily="34" charset="0"/>
              <a:buChar char="•"/>
            </a:pPr>
            <a:endParaRPr lang="it-IT" sz="2200" b="0" kern="0" dirty="0">
              <a:latin typeface="Montserrat"/>
            </a:endParaRPr>
          </a:p>
          <a:p>
            <a:pPr marL="288000" indent="-342900" algn="just" defTabSz="914400">
              <a:buFont typeface="Arial" panose="020B0604020202020204" pitchFamily="34" charset="0"/>
              <a:buChar char="•"/>
            </a:pPr>
            <a:endParaRPr lang="it-IT" sz="2200" b="0" kern="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442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8332" y="7916217"/>
            <a:ext cx="306070" cy="1329690"/>
          </a:xfrm>
          <a:custGeom>
            <a:avLst/>
            <a:gdLst/>
            <a:ahLst/>
            <a:cxnLst/>
            <a:rect l="l" t="t" r="r" b="b"/>
            <a:pathLst>
              <a:path w="306069" h="1329690">
                <a:moveTo>
                  <a:pt x="305760" y="0"/>
                </a:moveTo>
                <a:lnTo>
                  <a:pt x="0" y="0"/>
                </a:lnTo>
                <a:lnTo>
                  <a:pt x="305760" y="305781"/>
                </a:lnTo>
                <a:lnTo>
                  <a:pt x="305760" y="0"/>
                </a:lnTo>
                <a:close/>
              </a:path>
              <a:path w="306069" h="1329690">
                <a:moveTo>
                  <a:pt x="305760" y="1023570"/>
                </a:moveTo>
                <a:lnTo>
                  <a:pt x="0" y="1329352"/>
                </a:lnTo>
                <a:lnTo>
                  <a:pt x="305760" y="1329352"/>
                </a:lnTo>
                <a:lnTo>
                  <a:pt x="305760" y="102357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9461" y="749419"/>
            <a:ext cx="17661272" cy="7078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spcBef>
                <a:spcPts val="120"/>
              </a:spcBef>
            </a:pPr>
            <a:r>
              <a:rPr lang="it-IT" spc="5" dirty="0"/>
              <a:t>Le linee d’indirizzo per la programmazione unitaria regionale 2021-2027 </a:t>
            </a:r>
            <a:endParaRPr spc="10" dirty="0"/>
          </a:p>
        </p:txBody>
      </p:sp>
      <p:sp>
        <p:nvSpPr>
          <p:cNvPr id="12" name="object 12"/>
          <p:cNvSpPr/>
          <p:nvPr/>
        </p:nvSpPr>
        <p:spPr>
          <a:xfrm>
            <a:off x="19956751" y="7671292"/>
            <a:ext cx="147954" cy="332740"/>
          </a:xfrm>
          <a:custGeom>
            <a:avLst/>
            <a:gdLst/>
            <a:ahLst/>
            <a:cxnLst/>
            <a:rect l="l" t="t" r="r" b="b"/>
            <a:pathLst>
              <a:path w="147955" h="332740">
                <a:moveTo>
                  <a:pt x="147347" y="184978"/>
                </a:moveTo>
                <a:lnTo>
                  <a:pt x="0" y="332335"/>
                </a:lnTo>
                <a:lnTo>
                  <a:pt x="140948" y="332335"/>
                </a:lnTo>
                <a:lnTo>
                  <a:pt x="147347" y="325936"/>
                </a:lnTo>
                <a:lnTo>
                  <a:pt x="147347" y="184978"/>
                </a:lnTo>
                <a:close/>
              </a:path>
              <a:path w="147955" h="332740">
                <a:moveTo>
                  <a:pt x="140948" y="0"/>
                </a:moveTo>
                <a:lnTo>
                  <a:pt x="0" y="0"/>
                </a:lnTo>
                <a:lnTo>
                  <a:pt x="147347" y="147347"/>
                </a:lnTo>
                <a:lnTo>
                  <a:pt x="147347" y="6398"/>
                </a:lnTo>
                <a:lnTo>
                  <a:pt x="140948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59462" y="1373771"/>
            <a:ext cx="14495780" cy="87821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spcBef>
                <a:spcPts val="120"/>
              </a:spcBef>
            </a:pPr>
            <a:endParaRPr sz="2500" dirty="0">
              <a:latin typeface="Montserrat"/>
              <a:cs typeface="Montserrat"/>
            </a:endParaRPr>
          </a:p>
          <a:p>
            <a:pPr>
              <a:spcBef>
                <a:spcPts val="15"/>
              </a:spcBef>
            </a:pPr>
            <a:endParaRPr sz="3100" dirty="0">
              <a:latin typeface="Montserrat"/>
              <a:cs typeface="Montserrat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body" idx="1"/>
          </p:nvPr>
        </p:nvSpPr>
        <p:spPr>
          <a:xfrm>
            <a:off x="1136178" y="1745065"/>
            <a:ext cx="17661273" cy="1075101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266700" indent="-635" algn="just">
              <a:lnSpc>
                <a:spcPct val="100000"/>
              </a:lnSpc>
              <a:spcBef>
                <a:spcPts val="100"/>
              </a:spcBef>
            </a:pPr>
            <a:r>
              <a:rPr lang="it-IT" sz="2400" b="0" spc="-5" dirty="0">
                <a:latin typeface="Calibri"/>
                <a:cs typeface="Calibri"/>
              </a:rPr>
              <a:t>La </a:t>
            </a:r>
            <a:r>
              <a:rPr lang="it-IT" sz="2400" b="0" spc="-10" dirty="0">
                <a:latin typeface="Calibri"/>
                <a:cs typeface="Calibri"/>
              </a:rPr>
              <a:t>programmazione </a:t>
            </a:r>
            <a:r>
              <a:rPr lang="it-IT" sz="2400" b="0" dirty="0">
                <a:latin typeface="Calibri"/>
                <a:cs typeface="Calibri"/>
              </a:rPr>
              <a:t>2021-2027 </a:t>
            </a:r>
            <a:r>
              <a:rPr lang="it-IT" sz="2400" b="0" spc="-5" dirty="0">
                <a:latin typeface="Calibri"/>
                <a:cs typeface="Calibri"/>
              </a:rPr>
              <a:t>della Regione Lazio </a:t>
            </a:r>
            <a:r>
              <a:rPr lang="it-IT" sz="2400" b="0" spc="-10" dirty="0">
                <a:latin typeface="Calibri"/>
                <a:cs typeface="Calibri"/>
              </a:rPr>
              <a:t>adotta </a:t>
            </a:r>
            <a:r>
              <a:rPr lang="it-IT" sz="2400" b="0" dirty="0">
                <a:latin typeface="Calibri"/>
                <a:cs typeface="Calibri"/>
              </a:rPr>
              <a:t>la </a:t>
            </a:r>
            <a:r>
              <a:rPr lang="it-IT" sz="2400" b="0" spc="-5" dirty="0">
                <a:latin typeface="Calibri"/>
                <a:cs typeface="Calibri"/>
              </a:rPr>
              <a:t>logica unitaria accolta fin dal </a:t>
            </a:r>
            <a:r>
              <a:rPr lang="it-IT" sz="2400" b="0" dirty="0">
                <a:latin typeface="Calibri"/>
                <a:cs typeface="Calibri"/>
              </a:rPr>
              <a:t>2014, già espressa </a:t>
            </a:r>
            <a:r>
              <a:rPr lang="it-IT" sz="2400" b="0" spc="-5" dirty="0">
                <a:latin typeface="Calibri"/>
                <a:cs typeface="Calibri"/>
              </a:rPr>
              <a:t>nel </a:t>
            </a:r>
            <a:r>
              <a:rPr lang="it-IT" sz="2400" spc="-5" dirty="0">
                <a:latin typeface="Calibri"/>
                <a:cs typeface="Calibri"/>
              </a:rPr>
              <a:t>Documento </a:t>
            </a:r>
            <a:r>
              <a:rPr lang="it-IT" sz="2400" spc="-10" dirty="0">
                <a:latin typeface="Calibri"/>
                <a:cs typeface="Calibri"/>
              </a:rPr>
              <a:t>Strategico </a:t>
            </a:r>
            <a:r>
              <a:rPr lang="it-IT" sz="2400" spc="-5" dirty="0">
                <a:latin typeface="Calibri"/>
                <a:cs typeface="Calibri"/>
              </a:rPr>
              <a:t>di  </a:t>
            </a:r>
            <a:r>
              <a:rPr lang="it-IT" sz="2400" spc="-10" dirty="0">
                <a:latin typeface="Calibri"/>
                <a:cs typeface="Calibri"/>
              </a:rPr>
              <a:t>Programmazione </a:t>
            </a:r>
            <a:r>
              <a:rPr lang="it-IT" sz="2400" spc="-5" dirty="0">
                <a:latin typeface="Calibri"/>
                <a:cs typeface="Calibri"/>
              </a:rPr>
              <a:t>(DSP) </a:t>
            </a:r>
            <a:r>
              <a:rPr lang="it-IT" sz="2400" dirty="0">
                <a:latin typeface="Calibri"/>
                <a:cs typeface="Calibri"/>
              </a:rPr>
              <a:t>2018-2023</a:t>
            </a:r>
            <a:r>
              <a:rPr lang="it-IT" sz="2400" b="0" dirty="0">
                <a:latin typeface="Calibri"/>
                <a:cs typeface="Calibri"/>
              </a:rPr>
              <a:t> e ribadita, per la nuova programmazione 2021-2027, </a:t>
            </a:r>
            <a:r>
              <a:rPr lang="it-IT" sz="2400" b="0" spc="-5" dirty="0">
                <a:latin typeface="Calibri"/>
                <a:cs typeface="Calibri"/>
              </a:rPr>
              <a:t>nel documento </a:t>
            </a:r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“Un nuovo orizzonte di progresso socio-economico - Linee d’indirizzo per lo sviluppo sostenibile e la riduzione delle diseguaglianze: politiche pubbliche regionali ed europee 2021-2027” </a:t>
            </a:r>
            <a:r>
              <a:rPr lang="it-IT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(Indirizzi 2027) </a:t>
            </a:r>
            <a:r>
              <a:rPr lang="it-IT" sz="2400" b="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2400" b="0" dirty="0">
                <a:latin typeface="Calibri" panose="020F0502020204030204" pitchFamily="34" charset="0"/>
                <a:ea typeface="Times New Roman" panose="02020603050405020304" pitchFamily="18" charset="0"/>
              </a:rPr>
              <a:t>approvato con deliberazione del Consiglio regionale n. 13 del 22 dicembre 2020 e nel </a:t>
            </a:r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Documento di Economia e Finanza Regionale (DEFR) 2021</a:t>
            </a:r>
            <a:r>
              <a:rPr lang="it-IT" sz="2400" b="0" dirty="0">
                <a:latin typeface="Calibri" panose="020F0502020204030204" pitchFamily="34" charset="0"/>
                <a:ea typeface="Times New Roman" panose="02020603050405020304" pitchFamily="18" charset="0"/>
              </a:rPr>
              <a:t> per gli anni 2021-2023 approvato con deliberazione del Consiglio regionale n.14 del 22 dicembre 2020</a:t>
            </a:r>
            <a:r>
              <a:rPr lang="it-IT" sz="2400" b="0" spc="-15" dirty="0">
                <a:latin typeface="Calibri"/>
                <a:cs typeface="Calibri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50"/>
              </a:spcBef>
            </a:pPr>
            <a:endParaRPr lang="it-IT" sz="1400" b="0" dirty="0">
              <a:latin typeface="Times New Roman"/>
              <a:cs typeface="Times New Roman"/>
            </a:endParaRPr>
          </a:p>
          <a:p>
            <a:pPr marL="12700" marR="350520" algn="just"/>
            <a:r>
              <a:rPr lang="it-IT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Indirizzi 2027</a:t>
            </a:r>
            <a:r>
              <a:rPr lang="it-IT" sz="2400" b="0" dirty="0">
                <a:latin typeface="Calibri" panose="020F0502020204030204" pitchFamily="34" charset="0"/>
                <a:ea typeface="Times New Roman" panose="02020603050405020304" pitchFamily="18" charset="0"/>
              </a:rPr>
              <a:t> è il documento che guiderà l’intera programmazione, in quanto al suo interno si delineano le principali strategie di sviluppo individuate nei </a:t>
            </a:r>
            <a:r>
              <a:rPr lang="it-IT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5 Obiettivi di Policy (OP) </a:t>
            </a:r>
            <a:r>
              <a:rPr lang="it-IT" sz="2400" b="0" dirty="0">
                <a:latin typeface="Calibri" panose="020F0502020204030204" pitchFamily="34" charset="0"/>
                <a:ea typeface="Times New Roman" panose="02020603050405020304" pitchFamily="18" charset="0"/>
              </a:rPr>
              <a:t>previsti dai nuovi Regolamenti comunitari per i Fondi SIE e nei</a:t>
            </a:r>
            <a:r>
              <a:rPr lang="it-IT" sz="2400" spc="5" dirty="0"/>
              <a:t> 3 Obiettivi Generali (OG) </a:t>
            </a:r>
            <a:r>
              <a:rPr lang="it-IT" sz="2400" b="0" spc="5" dirty="0"/>
              <a:t>della PAC 2021-2027,</a:t>
            </a:r>
            <a:r>
              <a:rPr lang="it-IT" sz="2400" b="0" dirty="0">
                <a:latin typeface="Calibri" panose="020F0502020204030204" pitchFamily="34" charset="0"/>
                <a:ea typeface="Times New Roman" panose="02020603050405020304" pitchFamily="18" charset="0"/>
              </a:rPr>
              <a:t> l’allocazione finanziaria sui Fondi comunitari (FESR, FSE+, FEAMP, FEASR), sul Fondo di Sviluppo e Coesione (FSC), nonché la griglia programmatica che dovrà essere seguita nella stesura dei Programmi regionali 2021-2027.</a:t>
            </a:r>
          </a:p>
          <a:p>
            <a:pPr marL="12700" marR="350520" algn="just"/>
            <a:endParaRPr lang="it-IT" sz="2400" b="0" dirty="0">
              <a:latin typeface="Calibri"/>
              <a:cs typeface="Calibri"/>
            </a:endParaRPr>
          </a:p>
          <a:p>
            <a:pPr marL="12700" marR="350520" algn="just"/>
            <a:r>
              <a:rPr lang="it-IT" sz="2400" b="0" spc="-5" dirty="0">
                <a:latin typeface="Calibri"/>
                <a:cs typeface="Calibri"/>
              </a:rPr>
              <a:t>L’obiettivo è quello di programmare e attuare </a:t>
            </a:r>
            <a:r>
              <a:rPr lang="it-IT" sz="2400" spc="-5" dirty="0">
                <a:latin typeface="Calibri"/>
                <a:cs typeface="Calibri"/>
              </a:rPr>
              <a:t>una politica per </a:t>
            </a:r>
            <a:r>
              <a:rPr lang="it-IT" sz="2400" dirty="0">
                <a:latin typeface="Calibri"/>
                <a:cs typeface="Calibri"/>
              </a:rPr>
              <a:t>la </a:t>
            </a:r>
            <a:r>
              <a:rPr lang="it-IT" sz="2400" spc="-5" dirty="0">
                <a:latin typeface="Calibri"/>
                <a:cs typeface="Calibri"/>
              </a:rPr>
              <a:t>crescita sostenibile</a:t>
            </a:r>
            <a:r>
              <a:rPr lang="it-IT" sz="2400" b="0" spc="-5" dirty="0">
                <a:latin typeface="Calibri"/>
                <a:cs typeface="Calibri"/>
              </a:rPr>
              <a:t>, </a:t>
            </a:r>
            <a:r>
              <a:rPr lang="it-IT" sz="2400" b="0" spc="-10" dirty="0">
                <a:latin typeface="Calibri"/>
                <a:cs typeface="Calibri"/>
              </a:rPr>
              <a:t>finalizzata </a:t>
            </a:r>
            <a:r>
              <a:rPr lang="it-IT" sz="2400" b="0" dirty="0">
                <a:latin typeface="Calibri"/>
                <a:cs typeface="Calibri"/>
              </a:rPr>
              <a:t>alla </a:t>
            </a:r>
            <a:r>
              <a:rPr lang="it-IT" sz="2400" b="0" spc="-5" dirty="0">
                <a:latin typeface="Calibri"/>
                <a:cs typeface="Calibri"/>
              </a:rPr>
              <a:t>sostenibilità economica, sociale,  ambientale </a:t>
            </a:r>
            <a:r>
              <a:rPr lang="it-IT" sz="2400" b="0" dirty="0">
                <a:latin typeface="Calibri"/>
                <a:cs typeface="Calibri"/>
              </a:rPr>
              <a:t>e </a:t>
            </a:r>
            <a:r>
              <a:rPr lang="it-IT" sz="2400" b="0" spc="-5" dirty="0">
                <a:latin typeface="Calibri"/>
                <a:cs typeface="Calibri"/>
              </a:rPr>
              <a:t>territoriale, </a:t>
            </a:r>
            <a:r>
              <a:rPr lang="it-IT" sz="2400" b="0" spc="-10" dirty="0">
                <a:latin typeface="Calibri"/>
                <a:cs typeface="Calibri"/>
              </a:rPr>
              <a:t>guidata </a:t>
            </a:r>
            <a:r>
              <a:rPr lang="it-IT" sz="2400" b="0" spc="-15" dirty="0">
                <a:latin typeface="Calibri"/>
                <a:cs typeface="Calibri"/>
              </a:rPr>
              <a:t>dall’obiettivo </a:t>
            </a:r>
            <a:r>
              <a:rPr lang="it-IT" sz="2400" b="0" spc="-5" dirty="0">
                <a:latin typeface="Calibri"/>
                <a:cs typeface="Calibri"/>
              </a:rPr>
              <a:t>di </a:t>
            </a:r>
            <a:r>
              <a:rPr lang="it-IT" sz="2400" b="0" spc="-10" dirty="0">
                <a:latin typeface="Calibri"/>
                <a:cs typeface="Calibri"/>
              </a:rPr>
              <a:t>promuovere </a:t>
            </a:r>
            <a:r>
              <a:rPr lang="it-IT" sz="2400" b="0" dirty="0">
                <a:latin typeface="Calibri"/>
                <a:cs typeface="Calibri"/>
              </a:rPr>
              <a:t>e </a:t>
            </a:r>
            <a:r>
              <a:rPr lang="it-IT" sz="2400" b="0" spc="-10" dirty="0">
                <a:latin typeface="Calibri"/>
                <a:cs typeface="Calibri"/>
              </a:rPr>
              <a:t>garantire </a:t>
            </a:r>
            <a:r>
              <a:rPr lang="it-IT" sz="2400" b="0" dirty="0">
                <a:latin typeface="Calibri"/>
                <a:cs typeface="Calibri"/>
              </a:rPr>
              <a:t>il </a:t>
            </a:r>
            <a:r>
              <a:rPr lang="it-IT" sz="2400" b="0" spc="-5" dirty="0">
                <a:latin typeface="Calibri"/>
                <a:cs typeface="Calibri"/>
              </a:rPr>
              <a:t>benessere dei cittadini </a:t>
            </a:r>
            <a:r>
              <a:rPr lang="it-IT" sz="2400" b="0" dirty="0">
                <a:latin typeface="Calibri"/>
                <a:cs typeface="Calibri"/>
              </a:rPr>
              <a:t>e </a:t>
            </a:r>
            <a:r>
              <a:rPr lang="it-IT" sz="2400" b="0" spc="-5" dirty="0">
                <a:latin typeface="Calibri"/>
                <a:cs typeface="Calibri"/>
              </a:rPr>
              <a:t>dei territori </a:t>
            </a:r>
            <a:r>
              <a:rPr lang="it-IT" sz="2400" b="0" spc="-15" dirty="0">
                <a:latin typeface="Calibri"/>
                <a:cs typeface="Calibri"/>
              </a:rPr>
              <a:t>attraverso </a:t>
            </a:r>
            <a:r>
              <a:rPr lang="it-IT" sz="2400" b="0" dirty="0">
                <a:latin typeface="Calibri"/>
                <a:cs typeface="Calibri"/>
              </a:rPr>
              <a:t>la  </a:t>
            </a:r>
            <a:r>
              <a:rPr lang="it-IT" sz="2400" b="0" spc="-5" dirty="0">
                <a:latin typeface="Calibri"/>
                <a:cs typeface="Calibri"/>
              </a:rPr>
              <a:t>massimizzazione delle sinergie </a:t>
            </a:r>
            <a:r>
              <a:rPr lang="it-IT" sz="2400" b="0" spc="-10" dirty="0">
                <a:latin typeface="Calibri"/>
                <a:cs typeface="Calibri"/>
              </a:rPr>
              <a:t>tra </a:t>
            </a:r>
            <a:r>
              <a:rPr lang="it-IT" sz="2400" b="0" dirty="0">
                <a:latin typeface="Calibri"/>
                <a:cs typeface="Calibri"/>
              </a:rPr>
              <a:t>i </a:t>
            </a:r>
            <a:r>
              <a:rPr lang="it-IT" sz="2400" b="0" spc="-10" dirty="0">
                <a:latin typeface="Calibri"/>
                <a:cs typeface="Calibri"/>
              </a:rPr>
              <a:t>diversi Fondi </a:t>
            </a:r>
            <a:r>
              <a:rPr lang="it-IT" sz="2400" b="0" spc="-5" dirty="0">
                <a:latin typeface="Calibri"/>
                <a:cs typeface="Calibri"/>
              </a:rPr>
              <a:t>comunitari, nazionali </a:t>
            </a:r>
            <a:r>
              <a:rPr lang="it-IT" sz="2400" b="0" dirty="0">
                <a:latin typeface="Calibri"/>
                <a:cs typeface="Calibri"/>
              </a:rPr>
              <a:t>e</a:t>
            </a:r>
            <a:r>
              <a:rPr lang="it-IT" sz="2400" b="0" spc="150" dirty="0">
                <a:latin typeface="Calibri"/>
                <a:cs typeface="Calibri"/>
              </a:rPr>
              <a:t> </a:t>
            </a:r>
            <a:r>
              <a:rPr lang="it-IT" sz="2400" b="0" spc="-5" dirty="0">
                <a:latin typeface="Calibri"/>
                <a:cs typeface="Calibri"/>
              </a:rPr>
              <a:t>regionali.</a:t>
            </a:r>
          </a:p>
          <a:p>
            <a:pPr marL="12700" marR="350520" algn="just"/>
            <a:endParaRPr lang="it-IT" sz="2400" b="0" spc="-5" dirty="0">
              <a:latin typeface="Calibri"/>
              <a:cs typeface="Calibri"/>
            </a:endParaRPr>
          </a:p>
          <a:p>
            <a:pPr marL="12700" marR="350520" algn="just"/>
            <a:r>
              <a:rPr lang="it-IT" sz="2400" b="0" spc="-30" dirty="0">
                <a:latin typeface="Montserrat"/>
                <a:cs typeface="Calibri"/>
              </a:rPr>
              <a:t>Tale </a:t>
            </a:r>
            <a:r>
              <a:rPr lang="it-IT" sz="2400" b="0" spc="-5" dirty="0">
                <a:latin typeface="Montserrat"/>
                <a:cs typeface="Calibri"/>
              </a:rPr>
              <a:t>impostazione rientra </a:t>
            </a:r>
            <a:r>
              <a:rPr lang="it-IT" sz="2400" b="0" dirty="0">
                <a:latin typeface="Montserrat"/>
                <a:cs typeface="Calibri"/>
              </a:rPr>
              <a:t>appieno </a:t>
            </a:r>
            <a:r>
              <a:rPr lang="it-IT" sz="2400" b="0" spc="-5" dirty="0">
                <a:latin typeface="Montserrat"/>
                <a:cs typeface="Calibri"/>
              </a:rPr>
              <a:t>nelle indicazioni </a:t>
            </a:r>
            <a:r>
              <a:rPr lang="it-IT" sz="2400" b="0" spc="-10" dirty="0">
                <a:latin typeface="Montserrat"/>
                <a:cs typeface="Calibri"/>
              </a:rPr>
              <a:t>fornite </a:t>
            </a:r>
            <a:r>
              <a:rPr lang="it-IT" sz="2400" b="0" spc="-5" dirty="0">
                <a:latin typeface="Montserrat"/>
                <a:cs typeface="Calibri"/>
              </a:rPr>
              <a:t>dalla </a:t>
            </a:r>
            <a:r>
              <a:rPr lang="it-IT" sz="2400" b="0" spc="-20" dirty="0">
                <a:latin typeface="Montserrat"/>
                <a:cs typeface="Calibri"/>
              </a:rPr>
              <a:t>“Agenda </a:t>
            </a:r>
            <a:r>
              <a:rPr lang="it-IT" sz="2400" b="0" dirty="0">
                <a:latin typeface="Montserrat"/>
                <a:cs typeface="Calibri"/>
              </a:rPr>
              <a:t>2030 </a:t>
            </a:r>
            <a:r>
              <a:rPr lang="it-IT" sz="2400" b="0" spc="-5" dirty="0">
                <a:latin typeface="Montserrat"/>
                <a:cs typeface="Calibri"/>
              </a:rPr>
              <a:t>per </a:t>
            </a:r>
            <a:r>
              <a:rPr lang="it-IT" sz="2400" b="0" dirty="0">
                <a:latin typeface="Montserrat"/>
                <a:cs typeface="Calibri"/>
              </a:rPr>
              <a:t>lo </a:t>
            </a:r>
            <a:r>
              <a:rPr lang="it-IT" sz="2400" b="0" spc="-5" dirty="0">
                <a:latin typeface="Montserrat"/>
                <a:cs typeface="Calibri"/>
              </a:rPr>
              <a:t>sviluppo sostenibile” </a:t>
            </a:r>
            <a:r>
              <a:rPr lang="it-IT" sz="2400" b="0" spc="-10" dirty="0">
                <a:latin typeface="Montserrat"/>
                <a:cs typeface="Calibri"/>
              </a:rPr>
              <a:t>approvata </a:t>
            </a:r>
            <a:r>
              <a:rPr lang="it-IT" sz="2400" b="0" spc="-5" dirty="0">
                <a:latin typeface="Montserrat"/>
                <a:cs typeface="Calibri"/>
              </a:rPr>
              <a:t>nel  </a:t>
            </a:r>
            <a:r>
              <a:rPr lang="it-IT" sz="2400" b="0" dirty="0">
                <a:latin typeface="Montserrat"/>
                <a:cs typeface="Calibri"/>
              </a:rPr>
              <a:t>2015 </a:t>
            </a:r>
            <a:r>
              <a:rPr lang="it-IT" sz="2400" b="0" spc="-15" dirty="0">
                <a:latin typeface="Montserrat"/>
                <a:cs typeface="Calibri"/>
              </a:rPr>
              <a:t>dall’Assemblea </a:t>
            </a:r>
            <a:r>
              <a:rPr lang="it-IT" sz="2400" b="0" spc="-5" dirty="0">
                <a:latin typeface="Montserrat"/>
                <a:cs typeface="Calibri"/>
              </a:rPr>
              <a:t>generale delle Nazioni Unite, dalla </a:t>
            </a:r>
            <a:r>
              <a:rPr lang="it-IT" sz="2400" b="0" spc="-10" dirty="0">
                <a:latin typeface="Montserrat"/>
                <a:cs typeface="Calibri"/>
              </a:rPr>
              <a:t>Strategia </a:t>
            </a:r>
            <a:r>
              <a:rPr lang="it-IT" sz="2400" b="0" spc="-5" dirty="0">
                <a:latin typeface="Montserrat"/>
                <a:cs typeface="Calibri"/>
              </a:rPr>
              <a:t>Nazionale per </a:t>
            </a:r>
            <a:r>
              <a:rPr lang="it-IT" sz="2400" b="0" dirty="0">
                <a:latin typeface="Montserrat"/>
                <a:cs typeface="Calibri"/>
              </a:rPr>
              <a:t>lo </a:t>
            </a:r>
            <a:r>
              <a:rPr lang="it-IT" sz="2400" b="0" spc="-5" dirty="0">
                <a:latin typeface="Montserrat"/>
                <a:cs typeface="Calibri"/>
              </a:rPr>
              <a:t>Sviluppo Sostenibile, dalle numerose comunicazioni </a:t>
            </a:r>
            <a:r>
              <a:rPr lang="it-IT" sz="2400" b="0" dirty="0">
                <a:latin typeface="Montserrat"/>
                <a:cs typeface="Calibri"/>
              </a:rPr>
              <a:t>della </a:t>
            </a:r>
            <a:r>
              <a:rPr lang="it-IT" sz="2400" b="0" spc="-5" dirty="0">
                <a:latin typeface="Montserrat"/>
                <a:cs typeface="Calibri"/>
              </a:rPr>
              <a:t>Commissione europea, e si sostanzia nella </a:t>
            </a:r>
            <a:r>
              <a:rPr lang="it-IT" sz="2400" dirty="0">
                <a:latin typeface="Montserrat"/>
              </a:rPr>
              <a:t>Strategia Regionale per lo Sviluppo Sostenibile (</a:t>
            </a:r>
            <a:r>
              <a:rPr lang="it-IT" sz="2400" dirty="0" err="1">
                <a:latin typeface="Montserrat"/>
              </a:rPr>
              <a:t>SRSvS</a:t>
            </a:r>
            <a:r>
              <a:rPr lang="it-IT" sz="2400" dirty="0">
                <a:latin typeface="Montserrat"/>
              </a:rPr>
              <a:t>) “Lazio, regione partecipata e sostenibile” </a:t>
            </a:r>
            <a:r>
              <a:rPr lang="it-IT" sz="2400" b="0" dirty="0">
                <a:latin typeface="Montserrat"/>
              </a:rPr>
              <a:t>presentata il 2 marzo 2021, le cui priorità si inquadrano negli obiettivi della programmazione europea 2021-2027 e sono coerenti con le indicazioni del documento regionale “</a:t>
            </a:r>
            <a:r>
              <a:rPr lang="it-IT" sz="2400" b="0" i="1" dirty="0">
                <a:latin typeface="Montserrat"/>
              </a:rPr>
              <a:t>Indirizzi 2027”</a:t>
            </a:r>
            <a:endParaRPr lang="it-IT" sz="2400" b="0" dirty="0">
              <a:latin typeface="Montserrat"/>
            </a:endParaRPr>
          </a:p>
          <a:p>
            <a:pPr marL="12700" marR="350520" algn="just">
              <a:lnSpc>
                <a:spcPct val="100000"/>
              </a:lnSpc>
            </a:pPr>
            <a:r>
              <a:rPr lang="it-IT" b="0" dirty="0"/>
              <a:t>:</a:t>
            </a:r>
            <a:endParaRPr lang="it-IT" sz="2400" b="0" dirty="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</a:pPr>
            <a:endParaRPr lang="it-IT" sz="1400" b="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endParaRPr lang="it-IT" sz="2400" b="0" spc="-5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lang="it-IT" sz="2400" b="0" spc="-5" dirty="0">
                <a:latin typeface="Calibri"/>
                <a:cs typeface="Calibri"/>
              </a:rPr>
              <a:t>Il nuovo ciclo di Programmazione 2021-2027 non potrà non tenere conto dei danni causati dalla  pandemia COVID dei nuovi strumenti finanziari che UE sta per mettere in campo come motore per la ripresa economica e la resilienza europea, promuovendo la transizione verde e digitale  per renderla più equa, resiliente e sostenibile per le generazioni future.</a:t>
            </a:r>
          </a:p>
          <a:p>
            <a:pPr marL="12700" marR="5080" algn="just">
              <a:lnSpc>
                <a:spcPct val="100000"/>
              </a:lnSpc>
            </a:pPr>
            <a:endParaRPr lang="it-IT" sz="2400" b="0" spc="-5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b="0" spc="5" dirty="0"/>
          </a:p>
        </p:txBody>
      </p:sp>
      <p:sp>
        <p:nvSpPr>
          <p:cNvPr id="44" name="object 44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0"/>
                </a:moveTo>
                <a:lnTo>
                  <a:pt x="0" y="1088972"/>
                </a:ln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" y="9185521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5" y="2123034"/>
                </a:lnTo>
                <a:lnTo>
                  <a:pt x="5640396" y="2112819"/>
                </a:lnTo>
                <a:lnTo>
                  <a:pt x="5593791" y="2096385"/>
                </a:lnTo>
                <a:lnTo>
                  <a:pt x="5547445" y="2079381"/>
                </a:lnTo>
                <a:lnTo>
                  <a:pt x="5501366" y="2061809"/>
                </a:lnTo>
                <a:lnTo>
                  <a:pt x="5455565" y="2043670"/>
                </a:lnTo>
                <a:lnTo>
                  <a:pt x="5410050" y="2024964"/>
                </a:lnTo>
                <a:lnTo>
                  <a:pt x="5364829" y="2005693"/>
                </a:lnTo>
                <a:lnTo>
                  <a:pt x="5319912" y="1985856"/>
                </a:lnTo>
                <a:lnTo>
                  <a:pt x="5275308" y="1965455"/>
                </a:lnTo>
                <a:lnTo>
                  <a:pt x="5231024" y="1944490"/>
                </a:lnTo>
                <a:lnTo>
                  <a:pt x="5187071" y="1922962"/>
                </a:lnTo>
                <a:lnTo>
                  <a:pt x="5143457" y="1900871"/>
                </a:lnTo>
                <a:lnTo>
                  <a:pt x="5100191" y="1878220"/>
                </a:lnTo>
                <a:lnTo>
                  <a:pt x="5057282" y="1855007"/>
                </a:lnTo>
                <a:lnTo>
                  <a:pt x="5014738" y="1831235"/>
                </a:lnTo>
                <a:lnTo>
                  <a:pt x="4971958" y="1806609"/>
                </a:lnTo>
                <a:lnTo>
                  <a:pt x="4929527" y="1781479"/>
                </a:lnTo>
                <a:lnTo>
                  <a:pt x="4887429" y="1755867"/>
                </a:lnTo>
                <a:lnTo>
                  <a:pt x="4845646" y="1729799"/>
                </a:lnTo>
                <a:lnTo>
                  <a:pt x="4804162" y="1703300"/>
                </a:lnTo>
                <a:lnTo>
                  <a:pt x="4762960" y="1676392"/>
                </a:lnTo>
                <a:lnTo>
                  <a:pt x="4722025" y="1649101"/>
                </a:lnTo>
                <a:lnTo>
                  <a:pt x="4681339" y="1621452"/>
                </a:lnTo>
                <a:lnTo>
                  <a:pt x="4640887" y="1593467"/>
                </a:lnTo>
                <a:lnTo>
                  <a:pt x="4600650" y="1565173"/>
                </a:lnTo>
                <a:lnTo>
                  <a:pt x="4520761" y="1507751"/>
                </a:lnTo>
                <a:lnTo>
                  <a:pt x="4441540" y="1449382"/>
                </a:lnTo>
                <a:lnTo>
                  <a:pt x="4323671" y="1360476"/>
                </a:lnTo>
                <a:lnTo>
                  <a:pt x="3933750" y="1060334"/>
                </a:lnTo>
                <a:lnTo>
                  <a:pt x="3815948" y="971689"/>
                </a:lnTo>
                <a:lnTo>
                  <a:pt x="3736788" y="913561"/>
                </a:lnTo>
                <a:lnTo>
                  <a:pt x="3696971" y="884860"/>
                </a:lnTo>
                <a:lnTo>
                  <a:pt x="3656975" y="856434"/>
                </a:lnTo>
                <a:lnTo>
                  <a:pt x="3616781" y="828307"/>
                </a:lnTo>
                <a:lnTo>
                  <a:pt x="3576375" y="800504"/>
                </a:lnTo>
                <a:lnTo>
                  <a:pt x="3535739" y="773049"/>
                </a:lnTo>
                <a:lnTo>
                  <a:pt x="3494857" y="745966"/>
                </a:lnTo>
                <a:lnTo>
                  <a:pt x="3453713" y="719280"/>
                </a:lnTo>
                <a:lnTo>
                  <a:pt x="3412289" y="693015"/>
                </a:lnTo>
                <a:lnTo>
                  <a:pt x="3370569" y="667195"/>
                </a:lnTo>
                <a:lnTo>
                  <a:pt x="3328538" y="641845"/>
                </a:lnTo>
                <a:lnTo>
                  <a:pt x="3286177" y="616989"/>
                </a:lnTo>
                <a:lnTo>
                  <a:pt x="3243472" y="592652"/>
                </a:lnTo>
                <a:lnTo>
                  <a:pt x="3200405" y="568858"/>
                </a:lnTo>
                <a:lnTo>
                  <a:pt x="3156959" y="545631"/>
                </a:lnTo>
                <a:lnTo>
                  <a:pt x="3113118" y="522995"/>
                </a:lnTo>
                <a:lnTo>
                  <a:pt x="3068867" y="500976"/>
                </a:lnTo>
                <a:lnTo>
                  <a:pt x="3024187" y="479597"/>
                </a:lnTo>
                <a:lnTo>
                  <a:pt x="2979063" y="458883"/>
                </a:lnTo>
                <a:lnTo>
                  <a:pt x="2933478" y="438858"/>
                </a:lnTo>
                <a:lnTo>
                  <a:pt x="2887416" y="419547"/>
                </a:lnTo>
                <a:lnTo>
                  <a:pt x="2840860" y="400974"/>
                </a:lnTo>
                <a:lnTo>
                  <a:pt x="2793793" y="383162"/>
                </a:lnTo>
                <a:lnTo>
                  <a:pt x="2746200" y="366138"/>
                </a:lnTo>
                <a:lnTo>
                  <a:pt x="2699612" y="350437"/>
                </a:lnTo>
                <a:lnTo>
                  <a:pt x="2652802" y="335593"/>
                </a:lnTo>
                <a:lnTo>
                  <a:pt x="2605778" y="321579"/>
                </a:lnTo>
                <a:lnTo>
                  <a:pt x="2558546" y="308365"/>
                </a:lnTo>
                <a:lnTo>
                  <a:pt x="2511115" y="295923"/>
                </a:lnTo>
                <a:lnTo>
                  <a:pt x="2463489" y="284222"/>
                </a:lnTo>
                <a:lnTo>
                  <a:pt x="2415678" y="273235"/>
                </a:lnTo>
                <a:lnTo>
                  <a:pt x="2367688" y="262931"/>
                </a:lnTo>
                <a:lnTo>
                  <a:pt x="2319526" y="253283"/>
                </a:lnTo>
                <a:lnTo>
                  <a:pt x="2271199" y="244261"/>
                </a:lnTo>
                <a:lnTo>
                  <a:pt x="2222714" y="235837"/>
                </a:lnTo>
                <a:lnTo>
                  <a:pt x="2174078" y="227980"/>
                </a:lnTo>
                <a:lnTo>
                  <a:pt x="2125300" y="220663"/>
                </a:lnTo>
                <a:lnTo>
                  <a:pt x="2076384" y="213855"/>
                </a:lnTo>
                <a:lnTo>
                  <a:pt x="1978173" y="201655"/>
                </a:lnTo>
                <a:lnTo>
                  <a:pt x="1879502" y="191148"/>
                </a:lnTo>
                <a:lnTo>
                  <a:pt x="1730757" y="178053"/>
                </a:lnTo>
                <a:lnTo>
                  <a:pt x="1481352" y="161405"/>
                </a:lnTo>
                <a:lnTo>
                  <a:pt x="930043" y="131397"/>
                </a:lnTo>
                <a:lnTo>
                  <a:pt x="780007" y="120935"/>
                </a:lnTo>
                <a:lnTo>
                  <a:pt x="630470" y="108018"/>
                </a:lnTo>
                <a:lnTo>
                  <a:pt x="531151" y="97656"/>
                </a:lnTo>
                <a:lnTo>
                  <a:pt x="432197" y="85623"/>
                </a:lnTo>
                <a:lnTo>
                  <a:pt x="381769" y="78619"/>
                </a:lnTo>
                <a:lnTo>
                  <a:pt x="331290" y="70824"/>
                </a:lnTo>
                <a:lnTo>
                  <a:pt x="280791" y="62243"/>
                </a:lnTo>
                <a:lnTo>
                  <a:pt x="230302" y="52878"/>
                </a:lnTo>
                <a:lnTo>
                  <a:pt x="179852" y="42736"/>
                </a:lnTo>
                <a:lnTo>
                  <a:pt x="129473" y="31819"/>
                </a:lnTo>
                <a:lnTo>
                  <a:pt x="79195" y="20132"/>
                </a:lnTo>
                <a:lnTo>
                  <a:pt x="29046" y="7679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685236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5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1" y="563506"/>
                </a:lnTo>
                <a:lnTo>
                  <a:pt x="1829219" y="562826"/>
                </a:lnTo>
                <a:lnTo>
                  <a:pt x="1878618" y="560808"/>
                </a:lnTo>
                <a:lnTo>
                  <a:pt x="1928039" y="557415"/>
                </a:lnTo>
                <a:lnTo>
                  <a:pt x="1977484" y="552611"/>
                </a:lnTo>
                <a:lnTo>
                  <a:pt x="2026956" y="546359"/>
                </a:lnTo>
                <a:lnTo>
                  <a:pt x="2076457" y="538623"/>
                </a:lnTo>
                <a:lnTo>
                  <a:pt x="2127511" y="529088"/>
                </a:lnTo>
                <a:lnTo>
                  <a:pt x="2177891" y="518010"/>
                </a:lnTo>
                <a:lnTo>
                  <a:pt x="2227598" y="505425"/>
                </a:lnTo>
                <a:lnTo>
                  <a:pt x="2276633" y="491364"/>
                </a:lnTo>
                <a:lnTo>
                  <a:pt x="2324998" y="475862"/>
                </a:lnTo>
                <a:lnTo>
                  <a:pt x="2372694" y="458953"/>
                </a:lnTo>
                <a:lnTo>
                  <a:pt x="2419722" y="440669"/>
                </a:lnTo>
                <a:lnTo>
                  <a:pt x="2466085" y="421044"/>
                </a:lnTo>
                <a:lnTo>
                  <a:pt x="2511783" y="400113"/>
                </a:lnTo>
                <a:lnTo>
                  <a:pt x="2556818" y="377908"/>
                </a:lnTo>
                <a:lnTo>
                  <a:pt x="2601192" y="354463"/>
                </a:lnTo>
                <a:lnTo>
                  <a:pt x="2644905" y="329812"/>
                </a:lnTo>
                <a:lnTo>
                  <a:pt x="2687960" y="303987"/>
                </a:lnTo>
                <a:lnTo>
                  <a:pt x="2730358" y="277024"/>
                </a:lnTo>
                <a:lnTo>
                  <a:pt x="2772100" y="248954"/>
                </a:lnTo>
                <a:lnTo>
                  <a:pt x="2813188" y="219813"/>
                </a:lnTo>
                <a:lnTo>
                  <a:pt x="2853622" y="189633"/>
                </a:lnTo>
                <a:lnTo>
                  <a:pt x="2893406" y="158447"/>
                </a:lnTo>
                <a:lnTo>
                  <a:pt x="2932540" y="126291"/>
                </a:lnTo>
                <a:lnTo>
                  <a:pt x="2971025" y="93196"/>
                </a:lnTo>
                <a:lnTo>
                  <a:pt x="3008863" y="59196"/>
                </a:lnTo>
                <a:lnTo>
                  <a:pt x="3046055" y="24326"/>
                </a:lnTo>
                <a:lnTo>
                  <a:pt x="307095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315760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41" y="1239342"/>
                </a:lnTo>
                <a:lnTo>
                  <a:pt x="5548000" y="1042675"/>
                </a:lnTo>
                <a:lnTo>
                  <a:pt x="5430179" y="950562"/>
                </a:lnTo>
                <a:lnTo>
                  <a:pt x="5351162" y="889899"/>
                </a:lnTo>
                <a:lnTo>
                  <a:pt x="5271713" y="830005"/>
                </a:lnTo>
                <a:lnTo>
                  <a:pt x="5191780" y="771024"/>
                </a:lnTo>
                <a:lnTo>
                  <a:pt x="5111314" y="713103"/>
                </a:lnTo>
                <a:lnTo>
                  <a:pt x="5070865" y="684585"/>
                </a:lnTo>
                <a:lnTo>
                  <a:pt x="5030264" y="656387"/>
                </a:lnTo>
                <a:lnTo>
                  <a:pt x="4989506" y="628527"/>
                </a:lnTo>
                <a:lnTo>
                  <a:pt x="4948582" y="601023"/>
                </a:lnTo>
                <a:lnTo>
                  <a:pt x="4907488" y="573894"/>
                </a:lnTo>
                <a:lnTo>
                  <a:pt x="4866217" y="547157"/>
                </a:lnTo>
                <a:lnTo>
                  <a:pt x="4824763" y="520831"/>
                </a:lnTo>
                <a:lnTo>
                  <a:pt x="4783119" y="494934"/>
                </a:lnTo>
                <a:lnTo>
                  <a:pt x="4741279" y="469484"/>
                </a:lnTo>
                <a:lnTo>
                  <a:pt x="4699238" y="444500"/>
                </a:lnTo>
                <a:lnTo>
                  <a:pt x="4656988" y="420000"/>
                </a:lnTo>
                <a:lnTo>
                  <a:pt x="4614525" y="396001"/>
                </a:lnTo>
                <a:lnTo>
                  <a:pt x="4571840" y="372523"/>
                </a:lnTo>
                <a:lnTo>
                  <a:pt x="4528928" y="349584"/>
                </a:lnTo>
                <a:lnTo>
                  <a:pt x="4485784" y="327202"/>
                </a:lnTo>
                <a:lnTo>
                  <a:pt x="4442400" y="305394"/>
                </a:lnTo>
                <a:lnTo>
                  <a:pt x="4398770" y="284180"/>
                </a:lnTo>
                <a:lnTo>
                  <a:pt x="4354888" y="263577"/>
                </a:lnTo>
                <a:lnTo>
                  <a:pt x="4310749" y="243604"/>
                </a:lnTo>
                <a:lnTo>
                  <a:pt x="4266345" y="224279"/>
                </a:lnTo>
                <a:lnTo>
                  <a:pt x="4221670" y="205621"/>
                </a:lnTo>
                <a:lnTo>
                  <a:pt x="4176719" y="187646"/>
                </a:lnTo>
                <a:lnTo>
                  <a:pt x="4131484" y="170375"/>
                </a:lnTo>
                <a:lnTo>
                  <a:pt x="4085960" y="153825"/>
                </a:lnTo>
                <a:lnTo>
                  <a:pt x="4040141" y="138013"/>
                </a:lnTo>
                <a:lnTo>
                  <a:pt x="3994020" y="122959"/>
                </a:lnTo>
                <a:lnTo>
                  <a:pt x="3947591" y="108681"/>
                </a:lnTo>
                <a:lnTo>
                  <a:pt x="3900847" y="95197"/>
                </a:lnTo>
                <a:lnTo>
                  <a:pt x="3853783" y="82525"/>
                </a:lnTo>
                <a:lnTo>
                  <a:pt x="3806393" y="70684"/>
                </a:lnTo>
                <a:lnTo>
                  <a:pt x="3758669" y="59691"/>
                </a:lnTo>
                <a:lnTo>
                  <a:pt x="3710606" y="49565"/>
                </a:lnTo>
                <a:lnTo>
                  <a:pt x="3662198" y="40324"/>
                </a:lnTo>
                <a:lnTo>
                  <a:pt x="3613438" y="31987"/>
                </a:lnTo>
                <a:lnTo>
                  <a:pt x="3564320" y="24571"/>
                </a:lnTo>
                <a:lnTo>
                  <a:pt x="3514838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4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51"/>
          <p:cNvSpPr/>
          <p:nvPr/>
        </p:nvSpPr>
        <p:spPr>
          <a:xfrm>
            <a:off x="10355712" y="2440554"/>
            <a:ext cx="3347333" cy="4704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30892" y="7916217"/>
            <a:ext cx="773431" cy="1329690"/>
          </a:xfrm>
          <a:custGeom>
            <a:avLst/>
            <a:gdLst/>
            <a:ahLst/>
            <a:cxnLst/>
            <a:rect l="l" t="t" r="r" b="b"/>
            <a:pathLst>
              <a:path w="773430" h="1329690">
                <a:moveTo>
                  <a:pt x="563783" y="0"/>
                </a:moveTo>
                <a:lnTo>
                  <a:pt x="0" y="0"/>
                </a:lnTo>
                <a:lnTo>
                  <a:pt x="664639" y="664681"/>
                </a:lnTo>
                <a:lnTo>
                  <a:pt x="0" y="1329352"/>
                </a:lnTo>
                <a:lnTo>
                  <a:pt x="563783" y="1329352"/>
                </a:lnTo>
                <a:lnTo>
                  <a:pt x="773201" y="1119944"/>
                </a:lnTo>
                <a:lnTo>
                  <a:pt x="773201" y="209407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001538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72185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83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70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42828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13474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84122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83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70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54765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25414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96060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83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70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66703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37351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07997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83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70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78641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9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49287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94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94" y="1329352"/>
                </a:lnTo>
                <a:lnTo>
                  <a:pt x="1228486" y="664670"/>
                </a:lnTo>
                <a:lnTo>
                  <a:pt x="563794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9935" y="7916214"/>
            <a:ext cx="1228725" cy="1329690"/>
          </a:xfrm>
          <a:custGeom>
            <a:avLst/>
            <a:gdLst/>
            <a:ahLst/>
            <a:cxnLst/>
            <a:rect l="l" t="t" r="r" b="b"/>
            <a:pathLst>
              <a:path w="1228725" h="1329690">
                <a:moveTo>
                  <a:pt x="563783" y="0"/>
                </a:moveTo>
                <a:lnTo>
                  <a:pt x="0" y="0"/>
                </a:lnTo>
                <a:lnTo>
                  <a:pt x="664639" y="664670"/>
                </a:lnTo>
                <a:lnTo>
                  <a:pt x="0" y="1329352"/>
                </a:lnTo>
                <a:lnTo>
                  <a:pt x="563783" y="1329352"/>
                </a:lnTo>
                <a:lnTo>
                  <a:pt x="1228486" y="664670"/>
                </a:lnTo>
                <a:lnTo>
                  <a:pt x="563783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7961840"/>
            <a:ext cx="619124" cy="1238250"/>
          </a:xfrm>
          <a:custGeom>
            <a:avLst/>
            <a:gdLst/>
            <a:ahLst/>
            <a:cxnLst/>
            <a:rect l="l" t="t" r="r" b="b"/>
            <a:pathLst>
              <a:path w="619125" h="1238250">
                <a:moveTo>
                  <a:pt x="0" y="0"/>
                </a:moveTo>
                <a:lnTo>
                  <a:pt x="0" y="563836"/>
                </a:lnTo>
                <a:lnTo>
                  <a:pt x="55212" y="619049"/>
                </a:lnTo>
                <a:lnTo>
                  <a:pt x="0" y="674272"/>
                </a:lnTo>
                <a:lnTo>
                  <a:pt x="0" y="1238098"/>
                </a:lnTo>
                <a:lnTo>
                  <a:pt x="619070" y="619049"/>
                </a:lnTo>
                <a:lnTo>
                  <a:pt x="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31341" y="8067830"/>
            <a:ext cx="0" cy="1005205"/>
          </a:xfrm>
          <a:custGeom>
            <a:avLst/>
            <a:gdLst/>
            <a:ahLst/>
            <a:cxnLst/>
            <a:rect l="l" t="t" r="r" b="b"/>
            <a:pathLst>
              <a:path h="1005204">
                <a:moveTo>
                  <a:pt x="0" y="0"/>
                </a:moveTo>
                <a:lnTo>
                  <a:pt x="0" y="1005204"/>
                </a:lnTo>
              </a:path>
            </a:pathLst>
          </a:custGeom>
          <a:ln w="41883">
            <a:solidFill>
              <a:srgbClr val="2C2D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55849" y="8073066"/>
            <a:ext cx="0" cy="1005205"/>
          </a:xfrm>
          <a:custGeom>
            <a:avLst/>
            <a:gdLst/>
            <a:ahLst/>
            <a:cxnLst/>
            <a:rect l="l" t="t" r="r" b="b"/>
            <a:pathLst>
              <a:path h="1005204">
                <a:moveTo>
                  <a:pt x="0" y="0"/>
                </a:moveTo>
                <a:lnTo>
                  <a:pt x="0" y="1005204"/>
                </a:lnTo>
              </a:path>
            </a:pathLst>
          </a:custGeom>
          <a:ln w="41883">
            <a:solidFill>
              <a:srgbClr val="2C2D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512232" y="8073066"/>
            <a:ext cx="0" cy="1005205"/>
          </a:xfrm>
          <a:custGeom>
            <a:avLst/>
            <a:gdLst/>
            <a:ahLst/>
            <a:cxnLst/>
            <a:rect l="l" t="t" r="r" b="b"/>
            <a:pathLst>
              <a:path h="1005204">
                <a:moveTo>
                  <a:pt x="0" y="0"/>
                </a:moveTo>
                <a:lnTo>
                  <a:pt x="0" y="1005204"/>
                </a:lnTo>
              </a:path>
            </a:pathLst>
          </a:custGeom>
          <a:ln w="41883">
            <a:solidFill>
              <a:srgbClr val="2C2D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594611" y="8174299"/>
            <a:ext cx="3279140" cy="789318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lnSpc>
                <a:spcPct val="101000"/>
              </a:lnSpc>
              <a:spcBef>
                <a:spcPts val="96"/>
              </a:spcBef>
            </a:pPr>
            <a:r>
              <a:rPr sz="2500" b="1" spc="10" dirty="0">
                <a:solidFill>
                  <a:srgbClr val="1D1D1B"/>
                </a:solidFill>
                <a:latin typeface="Montserrat"/>
                <a:cs typeface="Montserrat"/>
              </a:rPr>
              <a:t>Programmazione  regionale</a:t>
            </a:r>
            <a:r>
              <a:rPr sz="2500" b="1" spc="-59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2500" b="1" dirty="0">
                <a:solidFill>
                  <a:srgbClr val="1D1D1B"/>
                </a:solidFill>
                <a:latin typeface="Montserrat"/>
                <a:cs typeface="Montserrat"/>
              </a:rPr>
              <a:t>2018-2023</a:t>
            </a:r>
            <a:endParaRPr sz="2500" dirty="0">
              <a:latin typeface="Montserrat"/>
              <a:cs typeface="Montserra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57501" y="8174299"/>
            <a:ext cx="1313179" cy="789318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lnSpc>
                <a:spcPct val="101000"/>
              </a:lnSpc>
              <a:spcBef>
                <a:spcPts val="96"/>
              </a:spcBef>
            </a:pPr>
            <a:r>
              <a:rPr sz="2500" b="1" dirty="0">
                <a:solidFill>
                  <a:srgbClr val="1D1D1B"/>
                </a:solidFill>
                <a:latin typeface="Montserrat"/>
                <a:cs typeface="Montserrat"/>
              </a:rPr>
              <a:t>A</a:t>
            </a:r>
            <a:r>
              <a:rPr sz="2500" b="1" spc="15" dirty="0">
                <a:solidFill>
                  <a:srgbClr val="1D1D1B"/>
                </a:solidFill>
                <a:latin typeface="Montserrat"/>
                <a:cs typeface="Montserrat"/>
              </a:rPr>
              <a:t>ge</a:t>
            </a:r>
            <a:r>
              <a:rPr sz="2500" b="1" spc="25" dirty="0">
                <a:solidFill>
                  <a:srgbClr val="1D1D1B"/>
                </a:solidFill>
                <a:latin typeface="Montserrat"/>
                <a:cs typeface="Montserrat"/>
              </a:rPr>
              <a:t>n</a:t>
            </a:r>
            <a:r>
              <a:rPr sz="2500" b="1" spc="10" dirty="0">
                <a:solidFill>
                  <a:srgbClr val="1D1D1B"/>
                </a:solidFill>
                <a:latin typeface="Montserrat"/>
                <a:cs typeface="Montserrat"/>
              </a:rPr>
              <a:t>da  </a:t>
            </a:r>
            <a:r>
              <a:rPr sz="2500" b="1" spc="5" dirty="0">
                <a:solidFill>
                  <a:srgbClr val="1D1D1B"/>
                </a:solidFill>
                <a:latin typeface="Montserrat"/>
                <a:cs typeface="Montserrat"/>
              </a:rPr>
              <a:t>2030</a:t>
            </a:r>
            <a:endParaRPr sz="2500" dirty="0">
              <a:latin typeface="Montserrat"/>
              <a:cs typeface="Montserra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51107" y="8174299"/>
            <a:ext cx="3218814" cy="789318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lnSpc>
                <a:spcPct val="101000"/>
              </a:lnSpc>
              <a:spcBef>
                <a:spcPts val="96"/>
              </a:spcBef>
            </a:pPr>
            <a:r>
              <a:rPr sz="2500" b="1" spc="5" dirty="0">
                <a:solidFill>
                  <a:srgbClr val="1D1D1B"/>
                </a:solidFill>
                <a:latin typeface="Montserrat"/>
                <a:cs typeface="Montserrat"/>
              </a:rPr>
              <a:t>Politica </a:t>
            </a:r>
            <a:r>
              <a:rPr sz="2500" b="1" spc="10" dirty="0">
                <a:solidFill>
                  <a:srgbClr val="1D1D1B"/>
                </a:solidFill>
                <a:latin typeface="Montserrat"/>
                <a:cs typeface="Montserrat"/>
              </a:rPr>
              <a:t>di</a:t>
            </a:r>
            <a:r>
              <a:rPr sz="2500" b="1" spc="-49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2500" b="1" spc="10" dirty="0">
                <a:solidFill>
                  <a:srgbClr val="1D1D1B"/>
                </a:solidFill>
                <a:latin typeface="Montserrat"/>
                <a:cs typeface="Montserrat"/>
              </a:rPr>
              <a:t>coesione  </a:t>
            </a:r>
            <a:r>
              <a:rPr sz="2500" b="1" dirty="0">
                <a:solidFill>
                  <a:srgbClr val="1D1D1B"/>
                </a:solidFill>
                <a:latin typeface="Montserrat"/>
                <a:cs typeface="Montserrat"/>
              </a:rPr>
              <a:t>2021-2027</a:t>
            </a:r>
            <a:endParaRPr sz="2500">
              <a:latin typeface="Montserrat"/>
              <a:cs typeface="Montserra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350841" y="8174299"/>
            <a:ext cx="2991486" cy="789318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 marR="5081">
              <a:lnSpc>
                <a:spcPct val="101000"/>
              </a:lnSpc>
              <a:spcBef>
                <a:spcPts val="96"/>
              </a:spcBef>
            </a:pPr>
            <a:r>
              <a:rPr sz="2500" b="1" spc="10" dirty="0">
                <a:solidFill>
                  <a:srgbClr val="1D1D1B"/>
                </a:solidFill>
                <a:latin typeface="Montserrat"/>
                <a:cs typeface="Montserrat"/>
              </a:rPr>
              <a:t>Programmazione  unitaria</a:t>
            </a:r>
            <a:r>
              <a:rPr sz="2500" b="1" spc="-59" dirty="0">
                <a:solidFill>
                  <a:srgbClr val="1D1D1B"/>
                </a:solidFill>
                <a:latin typeface="Montserrat"/>
                <a:cs typeface="Montserrat"/>
              </a:rPr>
              <a:t> </a:t>
            </a:r>
            <a:r>
              <a:rPr sz="2500" b="1" dirty="0">
                <a:solidFill>
                  <a:srgbClr val="1D1D1B"/>
                </a:solidFill>
                <a:latin typeface="Montserrat"/>
                <a:cs typeface="Montserrat"/>
              </a:rPr>
              <a:t>2021-2027</a:t>
            </a:r>
            <a:endParaRPr sz="2500">
              <a:latin typeface="Montserrat"/>
              <a:cs typeface="Montserra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58607" y="2737099"/>
            <a:ext cx="2078914" cy="2887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417568" y="3378005"/>
            <a:ext cx="1658620" cy="752128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699">
              <a:spcBef>
                <a:spcPts val="106"/>
              </a:spcBef>
            </a:pPr>
            <a:r>
              <a:rPr sz="4800" b="1" spc="74" dirty="0">
                <a:solidFill>
                  <a:srgbClr val="CCCCCC"/>
                </a:solidFill>
                <a:latin typeface="Montserrat"/>
                <a:cs typeface="Montserrat"/>
              </a:rPr>
              <a:t>47</a:t>
            </a:r>
            <a:endParaRPr sz="4800" dirty="0">
              <a:latin typeface="Montserrat"/>
              <a:cs typeface="Montserra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96749" y="4133353"/>
            <a:ext cx="1863725" cy="942683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lnSpc>
                <a:spcPts val="3545"/>
              </a:lnSpc>
              <a:spcBef>
                <a:spcPts val="96"/>
              </a:spcBef>
            </a:pPr>
            <a:r>
              <a:rPr sz="3300" b="1" spc="155" dirty="0">
                <a:solidFill>
                  <a:srgbClr val="B3B3B3"/>
                </a:solidFill>
                <a:latin typeface="Montserrat"/>
                <a:cs typeface="Montserrat"/>
              </a:rPr>
              <a:t>AZIONI</a:t>
            </a:r>
            <a:endParaRPr sz="3300" dirty="0">
              <a:latin typeface="Montserrat"/>
              <a:cs typeface="Montserrat"/>
            </a:endParaRPr>
          </a:p>
          <a:p>
            <a:pPr marL="12699">
              <a:lnSpc>
                <a:spcPts val="3545"/>
              </a:lnSpc>
            </a:pPr>
            <a:r>
              <a:rPr sz="3300" b="1" spc="130" dirty="0">
                <a:solidFill>
                  <a:srgbClr val="B3B3B3"/>
                </a:solidFill>
                <a:latin typeface="Montserrat"/>
                <a:cs typeface="Montserrat"/>
              </a:rPr>
              <a:t>Cardine</a:t>
            </a:r>
            <a:endParaRPr sz="3300" dirty="0">
              <a:latin typeface="Montserrat"/>
              <a:cs typeface="Montserrat"/>
            </a:endParaRPr>
          </a:p>
        </p:txBody>
      </p:sp>
      <p:grpSp>
        <p:nvGrpSpPr>
          <p:cNvPr id="87" name="Gruppo 86"/>
          <p:cNvGrpSpPr/>
          <p:nvPr/>
        </p:nvGrpSpPr>
        <p:grpSpPr>
          <a:xfrm>
            <a:off x="2418458" y="5109238"/>
            <a:ext cx="3618036" cy="1755876"/>
            <a:chOff x="2418457" y="5109235"/>
            <a:chExt cx="3618035" cy="1755877"/>
          </a:xfrm>
        </p:grpSpPr>
        <p:sp>
          <p:nvSpPr>
            <p:cNvPr id="30" name="object 30"/>
            <p:cNvSpPr/>
            <p:nvPr/>
          </p:nvSpPr>
          <p:spPr>
            <a:xfrm>
              <a:off x="5700577" y="5742317"/>
              <a:ext cx="335915" cy="335915"/>
            </a:xfrm>
            <a:custGeom>
              <a:avLst/>
              <a:gdLst/>
              <a:ahLst/>
              <a:cxnLst/>
              <a:rect l="l" t="t" r="r" b="b"/>
              <a:pathLst>
                <a:path w="335914" h="335914">
                  <a:moveTo>
                    <a:pt x="334658" y="100604"/>
                  </a:moveTo>
                  <a:lnTo>
                    <a:pt x="234977" y="100604"/>
                  </a:lnTo>
                  <a:lnTo>
                    <a:pt x="237186" y="335581"/>
                  </a:lnTo>
                  <a:lnTo>
                    <a:pt x="335916" y="234987"/>
                  </a:lnTo>
                  <a:lnTo>
                    <a:pt x="334658" y="100604"/>
                  </a:lnTo>
                  <a:close/>
                </a:path>
                <a:path w="335914" h="335914">
                  <a:moveTo>
                    <a:pt x="333717" y="0"/>
                  </a:moveTo>
                  <a:lnTo>
                    <a:pt x="98719" y="2198"/>
                  </a:lnTo>
                  <a:lnTo>
                    <a:pt x="0" y="102792"/>
                  </a:lnTo>
                  <a:lnTo>
                    <a:pt x="334658" y="100604"/>
                  </a:lnTo>
                  <a:lnTo>
                    <a:pt x="333717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52709" y="5953546"/>
              <a:ext cx="341630" cy="344170"/>
            </a:xfrm>
            <a:custGeom>
              <a:avLst/>
              <a:gdLst/>
              <a:ahLst/>
              <a:cxnLst/>
              <a:rect l="l" t="t" r="r" b="b"/>
              <a:pathLst>
                <a:path w="341629" h="344170">
                  <a:moveTo>
                    <a:pt x="106991" y="0"/>
                  </a:moveTo>
                  <a:lnTo>
                    <a:pt x="0" y="91756"/>
                  </a:lnTo>
                  <a:lnTo>
                    <a:pt x="234307" y="109713"/>
                  </a:lnTo>
                  <a:lnTo>
                    <a:pt x="216359" y="344020"/>
                  </a:lnTo>
                  <a:lnTo>
                    <a:pt x="323351" y="252254"/>
                  </a:lnTo>
                  <a:lnTo>
                    <a:pt x="341308" y="17947"/>
                  </a:lnTo>
                  <a:lnTo>
                    <a:pt x="106991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84389" y="6131609"/>
              <a:ext cx="347345" cy="354330"/>
            </a:xfrm>
            <a:custGeom>
              <a:avLst/>
              <a:gdLst/>
              <a:ahLst/>
              <a:cxnLst/>
              <a:rect l="l" t="t" r="r" b="b"/>
              <a:pathLst>
                <a:path w="347345" h="354329">
                  <a:moveTo>
                    <a:pt x="116247" y="0"/>
                  </a:moveTo>
                  <a:lnTo>
                    <a:pt x="0" y="79704"/>
                  </a:lnTo>
                  <a:lnTo>
                    <a:pt x="230998" y="122802"/>
                  </a:lnTo>
                  <a:lnTo>
                    <a:pt x="187910" y="353811"/>
                  </a:lnTo>
                  <a:lnTo>
                    <a:pt x="304168" y="274117"/>
                  </a:lnTo>
                  <a:lnTo>
                    <a:pt x="347266" y="43098"/>
                  </a:lnTo>
                  <a:lnTo>
                    <a:pt x="116247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901561" y="6277105"/>
              <a:ext cx="349250" cy="360680"/>
            </a:xfrm>
            <a:custGeom>
              <a:avLst/>
              <a:gdLst/>
              <a:ahLst/>
              <a:cxnLst/>
              <a:rect l="l" t="t" r="r" b="b"/>
              <a:pathLst>
                <a:path w="349250" h="360679">
                  <a:moveTo>
                    <a:pt x="125912" y="0"/>
                  </a:moveTo>
                  <a:lnTo>
                    <a:pt x="0" y="63338"/>
                  </a:lnTo>
                  <a:lnTo>
                    <a:pt x="223113" y="137116"/>
                  </a:lnTo>
                  <a:lnTo>
                    <a:pt x="149356" y="360229"/>
                  </a:lnTo>
                  <a:lnTo>
                    <a:pt x="275269" y="296891"/>
                  </a:lnTo>
                  <a:lnTo>
                    <a:pt x="349036" y="73767"/>
                  </a:lnTo>
                  <a:lnTo>
                    <a:pt x="125912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11833" y="6392264"/>
              <a:ext cx="342900" cy="359410"/>
            </a:xfrm>
            <a:custGeom>
              <a:avLst/>
              <a:gdLst/>
              <a:ahLst/>
              <a:cxnLst/>
              <a:rect l="l" t="t" r="r" b="b"/>
              <a:pathLst>
                <a:path w="342900" h="359409">
                  <a:moveTo>
                    <a:pt x="134634" y="0"/>
                  </a:moveTo>
                  <a:lnTo>
                    <a:pt x="0" y="41695"/>
                  </a:lnTo>
                  <a:lnTo>
                    <a:pt x="207878" y="151272"/>
                  </a:lnTo>
                  <a:lnTo>
                    <a:pt x="98311" y="359161"/>
                  </a:lnTo>
                  <a:lnTo>
                    <a:pt x="232956" y="317466"/>
                  </a:lnTo>
                  <a:lnTo>
                    <a:pt x="342534" y="109577"/>
                  </a:lnTo>
                  <a:lnTo>
                    <a:pt x="134634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94363" y="6490576"/>
              <a:ext cx="342900" cy="359410"/>
            </a:xfrm>
            <a:custGeom>
              <a:avLst/>
              <a:gdLst/>
              <a:ahLst/>
              <a:cxnLst/>
              <a:rect l="l" t="t" r="r" b="b"/>
              <a:pathLst>
                <a:path w="342900" h="359409">
                  <a:moveTo>
                    <a:pt x="134645" y="0"/>
                  </a:moveTo>
                  <a:lnTo>
                    <a:pt x="0" y="41695"/>
                  </a:lnTo>
                  <a:lnTo>
                    <a:pt x="207888" y="151272"/>
                  </a:lnTo>
                  <a:lnTo>
                    <a:pt x="98321" y="359161"/>
                  </a:lnTo>
                  <a:lnTo>
                    <a:pt x="232956" y="317466"/>
                  </a:lnTo>
                  <a:lnTo>
                    <a:pt x="342544" y="109577"/>
                  </a:lnTo>
                  <a:lnTo>
                    <a:pt x="134645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90370" y="6519672"/>
              <a:ext cx="323215" cy="345440"/>
            </a:xfrm>
            <a:custGeom>
              <a:avLst/>
              <a:gdLst/>
              <a:ahLst/>
              <a:cxnLst/>
              <a:rect l="l" t="t" r="r" b="b"/>
              <a:pathLst>
                <a:path w="323214" h="345440">
                  <a:moveTo>
                    <a:pt x="140184" y="0"/>
                  </a:moveTo>
                  <a:lnTo>
                    <a:pt x="0" y="14669"/>
                  </a:lnTo>
                  <a:lnTo>
                    <a:pt x="182549" y="162644"/>
                  </a:lnTo>
                  <a:lnTo>
                    <a:pt x="34585" y="345204"/>
                  </a:lnTo>
                  <a:lnTo>
                    <a:pt x="174769" y="330534"/>
                  </a:lnTo>
                  <a:lnTo>
                    <a:pt x="322754" y="147985"/>
                  </a:lnTo>
                  <a:lnTo>
                    <a:pt x="140184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652007" y="6501688"/>
              <a:ext cx="330200" cy="351155"/>
            </a:xfrm>
            <a:custGeom>
              <a:avLst/>
              <a:gdLst/>
              <a:ahLst/>
              <a:cxnLst/>
              <a:rect l="l" t="t" r="r" b="b"/>
              <a:pathLst>
                <a:path w="330200" h="351154">
                  <a:moveTo>
                    <a:pt x="54364" y="0"/>
                  </a:moveTo>
                  <a:lnTo>
                    <a:pt x="191104" y="191114"/>
                  </a:lnTo>
                  <a:lnTo>
                    <a:pt x="0" y="327864"/>
                  </a:lnTo>
                  <a:lnTo>
                    <a:pt x="139042" y="350921"/>
                  </a:lnTo>
                  <a:lnTo>
                    <a:pt x="330167" y="214181"/>
                  </a:lnTo>
                  <a:lnTo>
                    <a:pt x="193418" y="23067"/>
                  </a:lnTo>
                  <a:lnTo>
                    <a:pt x="54364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295404" y="6397145"/>
              <a:ext cx="349250" cy="359410"/>
            </a:xfrm>
            <a:custGeom>
              <a:avLst/>
              <a:gdLst/>
              <a:ahLst/>
              <a:cxnLst/>
              <a:rect l="l" t="t" r="r" b="b"/>
              <a:pathLst>
                <a:path w="349250" h="359409">
                  <a:moveTo>
                    <a:pt x="158654" y="0"/>
                  </a:moveTo>
                  <a:lnTo>
                    <a:pt x="225333" y="225333"/>
                  </a:lnTo>
                  <a:lnTo>
                    <a:pt x="0" y="292022"/>
                  </a:lnTo>
                  <a:lnTo>
                    <a:pt x="123849" y="359308"/>
                  </a:lnTo>
                  <a:lnTo>
                    <a:pt x="349193" y="292629"/>
                  </a:lnTo>
                  <a:lnTo>
                    <a:pt x="282504" y="67285"/>
                  </a:lnTo>
                  <a:lnTo>
                    <a:pt x="158654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001605" y="6218202"/>
              <a:ext cx="335915" cy="335915"/>
            </a:xfrm>
            <a:custGeom>
              <a:avLst/>
              <a:gdLst/>
              <a:ahLst/>
              <a:cxnLst/>
              <a:rect l="l" t="t" r="r" b="b"/>
              <a:pathLst>
                <a:path w="335914" h="335915">
                  <a:moveTo>
                    <a:pt x="233029" y="0"/>
                  </a:moveTo>
                  <a:lnTo>
                    <a:pt x="234977" y="234987"/>
                  </a:lnTo>
                  <a:lnTo>
                    <a:pt x="0" y="236945"/>
                  </a:lnTo>
                  <a:lnTo>
                    <a:pt x="100489" y="335780"/>
                  </a:lnTo>
                  <a:lnTo>
                    <a:pt x="335487" y="333822"/>
                  </a:lnTo>
                  <a:lnTo>
                    <a:pt x="333529" y="98834"/>
                  </a:lnTo>
                  <a:lnTo>
                    <a:pt x="233029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778292" y="5982301"/>
              <a:ext cx="354965" cy="347980"/>
            </a:xfrm>
            <a:custGeom>
              <a:avLst/>
              <a:gdLst/>
              <a:ahLst/>
              <a:cxnLst/>
              <a:rect l="l" t="t" r="r" b="b"/>
              <a:pathLst>
                <a:path w="354964" h="347979">
                  <a:moveTo>
                    <a:pt x="0" y="184088"/>
                  </a:moveTo>
                  <a:lnTo>
                    <a:pt x="78070" y="301435"/>
                  </a:lnTo>
                  <a:lnTo>
                    <a:pt x="308461" y="347748"/>
                  </a:lnTo>
                  <a:lnTo>
                    <a:pt x="332048" y="230380"/>
                  </a:lnTo>
                  <a:lnTo>
                    <a:pt x="230380" y="230380"/>
                  </a:lnTo>
                  <a:lnTo>
                    <a:pt x="0" y="184088"/>
                  </a:lnTo>
                  <a:close/>
                </a:path>
                <a:path w="354964" h="347979">
                  <a:moveTo>
                    <a:pt x="276693" y="0"/>
                  </a:moveTo>
                  <a:lnTo>
                    <a:pt x="230380" y="230380"/>
                  </a:lnTo>
                  <a:lnTo>
                    <a:pt x="332048" y="230380"/>
                  </a:lnTo>
                  <a:lnTo>
                    <a:pt x="354764" y="117347"/>
                  </a:lnTo>
                  <a:lnTo>
                    <a:pt x="276693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613390" y="5709313"/>
              <a:ext cx="361315" cy="349250"/>
            </a:xfrm>
            <a:custGeom>
              <a:avLst/>
              <a:gdLst/>
              <a:ahLst/>
              <a:cxnLst/>
              <a:rect l="l" t="t" r="r" b="b"/>
              <a:pathLst>
                <a:path w="361314" h="349250">
                  <a:moveTo>
                    <a:pt x="0" y="141493"/>
                  </a:moveTo>
                  <a:lnTo>
                    <a:pt x="60008" y="269028"/>
                  </a:lnTo>
                  <a:lnTo>
                    <a:pt x="281111" y="348649"/>
                  </a:lnTo>
                  <a:lnTo>
                    <a:pt x="327037" y="221092"/>
                  </a:lnTo>
                  <a:lnTo>
                    <a:pt x="221092" y="221092"/>
                  </a:lnTo>
                  <a:lnTo>
                    <a:pt x="0" y="141493"/>
                  </a:lnTo>
                  <a:close/>
                </a:path>
                <a:path w="361314" h="349250">
                  <a:moveTo>
                    <a:pt x="300713" y="0"/>
                  </a:moveTo>
                  <a:lnTo>
                    <a:pt x="221092" y="221092"/>
                  </a:lnTo>
                  <a:lnTo>
                    <a:pt x="327037" y="221092"/>
                  </a:lnTo>
                  <a:lnTo>
                    <a:pt x="360722" y="127535"/>
                  </a:lnTo>
                  <a:lnTo>
                    <a:pt x="300713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93537" y="5413353"/>
              <a:ext cx="360680" cy="344805"/>
            </a:xfrm>
            <a:custGeom>
              <a:avLst/>
              <a:gdLst/>
              <a:ahLst/>
              <a:cxnLst/>
              <a:rect l="l" t="t" r="r" b="b"/>
              <a:pathLst>
                <a:path w="360680" h="344804">
                  <a:moveTo>
                    <a:pt x="0" y="108949"/>
                  </a:moveTo>
                  <a:lnTo>
                    <a:pt x="46208" y="242107"/>
                  </a:lnTo>
                  <a:lnTo>
                    <a:pt x="257667" y="344628"/>
                  </a:lnTo>
                  <a:lnTo>
                    <a:pt x="322226" y="211449"/>
                  </a:lnTo>
                  <a:lnTo>
                    <a:pt x="211459" y="211449"/>
                  </a:lnTo>
                  <a:lnTo>
                    <a:pt x="0" y="108949"/>
                  </a:lnTo>
                  <a:close/>
                </a:path>
                <a:path w="360680" h="344804">
                  <a:moveTo>
                    <a:pt x="313969" y="0"/>
                  </a:moveTo>
                  <a:lnTo>
                    <a:pt x="211459" y="211449"/>
                  </a:lnTo>
                  <a:lnTo>
                    <a:pt x="322226" y="211449"/>
                  </a:lnTo>
                  <a:lnTo>
                    <a:pt x="360177" y="133158"/>
                  </a:lnTo>
                  <a:lnTo>
                    <a:pt x="313969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18457" y="5109235"/>
              <a:ext cx="354330" cy="334645"/>
            </a:xfrm>
            <a:custGeom>
              <a:avLst/>
              <a:gdLst/>
              <a:ahLst/>
              <a:cxnLst/>
              <a:rect l="l" t="t" r="r" b="b"/>
              <a:pathLst>
                <a:path w="354330" h="334645">
                  <a:moveTo>
                    <a:pt x="0" y="66720"/>
                  </a:moveTo>
                  <a:lnTo>
                    <a:pt x="28302" y="204800"/>
                  </a:lnTo>
                  <a:lnTo>
                    <a:pt x="224443" y="334230"/>
                  </a:lnTo>
                  <a:lnTo>
                    <a:pt x="315554" y="196140"/>
                  </a:lnTo>
                  <a:lnTo>
                    <a:pt x="196140" y="196140"/>
                  </a:lnTo>
                  <a:lnTo>
                    <a:pt x="0" y="66720"/>
                  </a:lnTo>
                  <a:close/>
                </a:path>
                <a:path w="354330" h="334645">
                  <a:moveTo>
                    <a:pt x="325571" y="0"/>
                  </a:moveTo>
                  <a:lnTo>
                    <a:pt x="196140" y="196140"/>
                  </a:lnTo>
                  <a:lnTo>
                    <a:pt x="315554" y="196140"/>
                  </a:lnTo>
                  <a:lnTo>
                    <a:pt x="353863" y="138079"/>
                  </a:lnTo>
                  <a:lnTo>
                    <a:pt x="325571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4771801" y="2782323"/>
            <a:ext cx="4830008" cy="4568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Gruppo 87"/>
          <p:cNvGrpSpPr/>
          <p:nvPr/>
        </p:nvGrpSpPr>
        <p:grpSpPr>
          <a:xfrm>
            <a:off x="8488520" y="4133665"/>
            <a:ext cx="2199959" cy="708652"/>
            <a:chOff x="8488505" y="4133664"/>
            <a:chExt cx="2199960" cy="708652"/>
          </a:xfrm>
        </p:grpSpPr>
        <p:sp>
          <p:nvSpPr>
            <p:cNvPr id="45" name="object 45"/>
            <p:cNvSpPr/>
            <p:nvPr/>
          </p:nvSpPr>
          <p:spPr>
            <a:xfrm>
              <a:off x="10090421" y="4309360"/>
              <a:ext cx="348615" cy="361315"/>
            </a:xfrm>
            <a:custGeom>
              <a:avLst/>
              <a:gdLst/>
              <a:ahLst/>
              <a:cxnLst/>
              <a:rect l="l" t="t" r="r" b="b"/>
              <a:pathLst>
                <a:path w="348615" h="361314">
                  <a:moveTo>
                    <a:pt x="137336" y="0"/>
                  </a:moveTo>
                  <a:lnTo>
                    <a:pt x="219972" y="219982"/>
                  </a:lnTo>
                  <a:lnTo>
                    <a:pt x="0" y="302629"/>
                  </a:lnTo>
                  <a:lnTo>
                    <a:pt x="128341" y="360879"/>
                  </a:lnTo>
                  <a:lnTo>
                    <a:pt x="348345" y="278232"/>
                  </a:lnTo>
                  <a:lnTo>
                    <a:pt x="265688" y="58249"/>
                  </a:lnTo>
                  <a:lnTo>
                    <a:pt x="137336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808709" y="4194636"/>
              <a:ext cx="336550" cy="355600"/>
            </a:xfrm>
            <a:custGeom>
              <a:avLst/>
              <a:gdLst/>
              <a:ahLst/>
              <a:cxnLst/>
              <a:rect l="l" t="t" r="r" b="b"/>
              <a:pathLst>
                <a:path w="336550" h="355600">
                  <a:moveTo>
                    <a:pt x="73076" y="0"/>
                  </a:moveTo>
                  <a:lnTo>
                    <a:pt x="198632" y="198632"/>
                  </a:lnTo>
                  <a:lnTo>
                    <a:pt x="0" y="324199"/>
                  </a:lnTo>
                  <a:lnTo>
                    <a:pt x="137503" y="355182"/>
                  </a:lnTo>
                  <a:lnTo>
                    <a:pt x="336146" y="229616"/>
                  </a:lnTo>
                  <a:lnTo>
                    <a:pt x="210569" y="30983"/>
                  </a:lnTo>
                  <a:lnTo>
                    <a:pt x="73076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495390" y="4133664"/>
              <a:ext cx="327660" cy="349250"/>
            </a:xfrm>
            <a:custGeom>
              <a:avLst/>
              <a:gdLst/>
              <a:ahLst/>
              <a:cxnLst/>
              <a:rect l="l" t="t" r="r" b="b"/>
              <a:pathLst>
                <a:path w="327659" h="349250">
                  <a:moveTo>
                    <a:pt x="46166" y="0"/>
                  </a:moveTo>
                  <a:lnTo>
                    <a:pt x="187627" y="187638"/>
                  </a:lnTo>
                  <a:lnTo>
                    <a:pt x="0" y="329120"/>
                  </a:lnTo>
                  <a:lnTo>
                    <a:pt x="139587" y="348701"/>
                  </a:lnTo>
                  <a:lnTo>
                    <a:pt x="327225" y="207218"/>
                  </a:lnTo>
                  <a:lnTo>
                    <a:pt x="185743" y="19580"/>
                  </a:lnTo>
                  <a:lnTo>
                    <a:pt x="46166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173685" y="4140151"/>
              <a:ext cx="318770" cy="341630"/>
            </a:xfrm>
            <a:custGeom>
              <a:avLst/>
              <a:gdLst/>
              <a:ahLst/>
              <a:cxnLst/>
              <a:rect l="l" t="t" r="r" b="b"/>
              <a:pathLst>
                <a:path w="318770" h="341629">
                  <a:moveTo>
                    <a:pt x="140582" y="0"/>
                  </a:moveTo>
                  <a:lnTo>
                    <a:pt x="0" y="10114"/>
                  </a:lnTo>
                  <a:lnTo>
                    <a:pt x="177659" y="163932"/>
                  </a:lnTo>
                  <a:lnTo>
                    <a:pt x="23852" y="341602"/>
                  </a:lnTo>
                  <a:lnTo>
                    <a:pt x="164434" y="331487"/>
                  </a:lnTo>
                  <a:lnTo>
                    <a:pt x="318262" y="153817"/>
                  </a:lnTo>
                  <a:lnTo>
                    <a:pt x="140582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828664" y="4176448"/>
              <a:ext cx="331470" cy="351790"/>
            </a:xfrm>
            <a:custGeom>
              <a:avLst/>
              <a:gdLst/>
              <a:ahLst/>
              <a:cxnLst/>
              <a:rect l="l" t="t" r="r" b="b"/>
              <a:pathLst>
                <a:path w="331470" h="351789">
                  <a:moveTo>
                    <a:pt x="138875" y="0"/>
                  </a:moveTo>
                  <a:lnTo>
                    <a:pt x="0" y="24135"/>
                  </a:lnTo>
                  <a:lnTo>
                    <a:pt x="192172" y="159398"/>
                  </a:lnTo>
                  <a:lnTo>
                    <a:pt x="56919" y="351570"/>
                  </a:lnTo>
                  <a:lnTo>
                    <a:pt x="195784" y="327435"/>
                  </a:lnTo>
                  <a:lnTo>
                    <a:pt x="331047" y="135262"/>
                  </a:lnTo>
                  <a:lnTo>
                    <a:pt x="138875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488505" y="4258937"/>
              <a:ext cx="343535" cy="360045"/>
            </a:xfrm>
            <a:custGeom>
              <a:avLst/>
              <a:gdLst/>
              <a:ahLst/>
              <a:cxnLst/>
              <a:rect l="l" t="t" r="r" b="b"/>
              <a:pathLst>
                <a:path w="343534" h="360045">
                  <a:moveTo>
                    <a:pt x="134320" y="0"/>
                  </a:moveTo>
                  <a:lnTo>
                    <a:pt x="0" y="42700"/>
                  </a:lnTo>
                  <a:lnTo>
                    <a:pt x="208684" y="150728"/>
                  </a:lnTo>
                  <a:lnTo>
                    <a:pt x="100677" y="359423"/>
                  </a:lnTo>
                  <a:lnTo>
                    <a:pt x="234998" y="316723"/>
                  </a:lnTo>
                  <a:lnTo>
                    <a:pt x="343026" y="108017"/>
                  </a:lnTo>
                  <a:lnTo>
                    <a:pt x="13432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343660" y="4493066"/>
              <a:ext cx="344805" cy="349250"/>
            </a:xfrm>
            <a:custGeom>
              <a:avLst/>
              <a:gdLst/>
              <a:ahLst/>
              <a:cxnLst/>
              <a:rect l="l" t="t" r="r" b="b"/>
              <a:pathLst>
                <a:path w="344804" h="349250">
                  <a:moveTo>
                    <a:pt x="204642" y="0"/>
                  </a:moveTo>
                  <a:lnTo>
                    <a:pt x="233238" y="233249"/>
                  </a:lnTo>
                  <a:lnTo>
                    <a:pt x="0" y="261855"/>
                  </a:lnTo>
                  <a:lnTo>
                    <a:pt x="111054" y="348649"/>
                  </a:lnTo>
                  <a:lnTo>
                    <a:pt x="344314" y="320042"/>
                  </a:lnTo>
                  <a:lnTo>
                    <a:pt x="315697" y="86793"/>
                  </a:lnTo>
                  <a:lnTo>
                    <a:pt x="204642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15708441" y="2827571"/>
            <a:ext cx="3216651" cy="44229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Gruppo 88"/>
          <p:cNvGrpSpPr/>
          <p:nvPr/>
        </p:nvGrpSpPr>
        <p:grpSpPr>
          <a:xfrm>
            <a:off x="13544871" y="5072493"/>
            <a:ext cx="1854783" cy="761917"/>
            <a:chOff x="13544856" y="5072479"/>
            <a:chExt cx="1854783" cy="761917"/>
          </a:xfrm>
        </p:grpSpPr>
        <p:sp>
          <p:nvSpPr>
            <p:cNvPr id="54" name="object 54"/>
            <p:cNvSpPr/>
            <p:nvPr/>
          </p:nvSpPr>
          <p:spPr>
            <a:xfrm>
              <a:off x="15059914" y="5335608"/>
              <a:ext cx="339725" cy="341630"/>
            </a:xfrm>
            <a:custGeom>
              <a:avLst/>
              <a:gdLst/>
              <a:ahLst/>
              <a:cxnLst/>
              <a:rect l="l" t="t" r="r" b="b"/>
              <a:pathLst>
                <a:path w="339725" h="341629">
                  <a:moveTo>
                    <a:pt x="104771" y="0"/>
                  </a:moveTo>
                  <a:lnTo>
                    <a:pt x="0" y="94279"/>
                  </a:lnTo>
                  <a:lnTo>
                    <a:pt x="234663" y="106656"/>
                  </a:lnTo>
                  <a:lnTo>
                    <a:pt x="222296" y="341329"/>
                  </a:lnTo>
                  <a:lnTo>
                    <a:pt x="327068" y="247050"/>
                  </a:lnTo>
                  <a:lnTo>
                    <a:pt x="339445" y="12376"/>
                  </a:lnTo>
                  <a:lnTo>
                    <a:pt x="104771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791521" y="5470469"/>
              <a:ext cx="348615" cy="361315"/>
            </a:xfrm>
            <a:custGeom>
              <a:avLst/>
              <a:gdLst/>
              <a:ahLst/>
              <a:cxnLst/>
              <a:rect l="l" t="t" r="r" b="b"/>
              <a:pathLst>
                <a:path w="348615" h="361314">
                  <a:moveTo>
                    <a:pt x="127954" y="0"/>
                  </a:moveTo>
                  <a:lnTo>
                    <a:pt x="0" y="59108"/>
                  </a:lnTo>
                  <a:lnTo>
                    <a:pt x="220527" y="140267"/>
                  </a:lnTo>
                  <a:lnTo>
                    <a:pt x="139377" y="360805"/>
                  </a:lnTo>
                  <a:lnTo>
                    <a:pt x="267332" y="301687"/>
                  </a:lnTo>
                  <a:lnTo>
                    <a:pt x="348502" y="81149"/>
                  </a:lnTo>
                  <a:lnTo>
                    <a:pt x="127954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504196" y="5487686"/>
              <a:ext cx="324485" cy="346710"/>
            </a:xfrm>
            <a:custGeom>
              <a:avLst/>
              <a:gdLst/>
              <a:ahLst/>
              <a:cxnLst/>
              <a:rect l="l" t="t" r="r" b="b"/>
              <a:pathLst>
                <a:path w="324484" h="346710">
                  <a:moveTo>
                    <a:pt x="37810" y="0"/>
                  </a:moveTo>
                  <a:lnTo>
                    <a:pt x="183983" y="183994"/>
                  </a:lnTo>
                  <a:lnTo>
                    <a:pt x="0" y="330178"/>
                  </a:lnTo>
                  <a:lnTo>
                    <a:pt x="140037" y="346219"/>
                  </a:lnTo>
                  <a:lnTo>
                    <a:pt x="324032" y="200035"/>
                  </a:lnTo>
                  <a:lnTo>
                    <a:pt x="177837" y="16041"/>
                  </a:lnTo>
                  <a:lnTo>
                    <a:pt x="3781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4153584" y="5407095"/>
              <a:ext cx="342900" cy="359410"/>
            </a:xfrm>
            <a:custGeom>
              <a:avLst/>
              <a:gdLst/>
              <a:ahLst/>
              <a:cxnLst/>
              <a:rect l="l" t="t" r="r" b="b"/>
              <a:pathLst>
                <a:path w="342900" h="359410">
                  <a:moveTo>
                    <a:pt x="99630" y="0"/>
                  </a:moveTo>
                  <a:lnTo>
                    <a:pt x="208328" y="208339"/>
                  </a:lnTo>
                  <a:lnTo>
                    <a:pt x="0" y="317058"/>
                  </a:lnTo>
                  <a:lnTo>
                    <a:pt x="134467" y="359308"/>
                  </a:lnTo>
                  <a:lnTo>
                    <a:pt x="342806" y="250599"/>
                  </a:lnTo>
                  <a:lnTo>
                    <a:pt x="234087" y="42260"/>
                  </a:lnTo>
                  <a:lnTo>
                    <a:pt x="9963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829712" y="5264741"/>
              <a:ext cx="349250" cy="359410"/>
            </a:xfrm>
            <a:custGeom>
              <a:avLst/>
              <a:gdLst/>
              <a:ahLst/>
              <a:cxnLst/>
              <a:rect l="l" t="t" r="r" b="b"/>
              <a:pathLst>
                <a:path w="349250" h="359410">
                  <a:moveTo>
                    <a:pt x="158372" y="0"/>
                  </a:moveTo>
                  <a:lnTo>
                    <a:pt x="225260" y="225270"/>
                  </a:lnTo>
                  <a:lnTo>
                    <a:pt x="0" y="292179"/>
                  </a:lnTo>
                  <a:lnTo>
                    <a:pt x="123912" y="359350"/>
                  </a:lnTo>
                  <a:lnTo>
                    <a:pt x="349193" y="292441"/>
                  </a:lnTo>
                  <a:lnTo>
                    <a:pt x="282284" y="67170"/>
                  </a:lnTo>
                  <a:lnTo>
                    <a:pt x="158372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544856" y="5072479"/>
              <a:ext cx="343535" cy="347345"/>
            </a:xfrm>
            <a:custGeom>
              <a:avLst/>
              <a:gdLst/>
              <a:ahLst/>
              <a:cxnLst/>
              <a:rect l="l" t="t" r="r" b="b"/>
              <a:pathLst>
                <a:path w="343534" h="347345">
                  <a:moveTo>
                    <a:pt x="209407" y="0"/>
                  </a:moveTo>
                  <a:lnTo>
                    <a:pt x="233731" y="233731"/>
                  </a:lnTo>
                  <a:lnTo>
                    <a:pt x="0" y="258065"/>
                  </a:lnTo>
                  <a:lnTo>
                    <a:pt x="109452" y="346869"/>
                  </a:lnTo>
                  <a:lnTo>
                    <a:pt x="343183" y="322545"/>
                  </a:lnTo>
                  <a:lnTo>
                    <a:pt x="318848" y="88803"/>
                  </a:lnTo>
                  <a:lnTo>
                    <a:pt x="209407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4"/>
          <p:cNvSpPr txBox="1"/>
          <p:nvPr/>
        </p:nvSpPr>
        <p:spPr>
          <a:xfrm>
            <a:off x="-11218" y="2715394"/>
            <a:ext cx="1137285" cy="1504950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699">
              <a:spcBef>
                <a:spcPts val="106"/>
              </a:spcBef>
            </a:pPr>
            <a:r>
              <a:rPr lang="it-IT" sz="9700" b="1" spc="45" dirty="0">
                <a:solidFill>
                  <a:srgbClr val="CCCCCC"/>
                </a:solidFill>
                <a:latin typeface="Montserrat"/>
                <a:cs typeface="Montserrat"/>
              </a:rPr>
              <a:t>2</a:t>
            </a:r>
            <a:endParaRPr sz="9700" dirty="0">
              <a:latin typeface="Montserrat"/>
              <a:cs typeface="Montserra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9779589" cy="10284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Programmazione regionale unitaria</a:t>
            </a:r>
            <a:endParaRPr spc="10" dirty="0"/>
          </a:p>
          <a:p>
            <a:pPr marL="12699">
              <a:lnSpc>
                <a:spcPts val="2760"/>
              </a:lnSpc>
            </a:pPr>
            <a:r>
              <a:rPr lang="it-IT" sz="2500" spc="10" dirty="0"/>
              <a:t>Logica funzionale</a:t>
            </a:r>
            <a:endParaRPr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6694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Lo stato dell’arte del negoziato 2021-2027 (1)</a:t>
            </a:r>
            <a:endParaRPr lang="it-IT" sz="2500" spc="10" dirty="0"/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Segnaposto contenuto 3"/>
          <p:cNvSpPr txBox="1">
            <a:spLocks/>
          </p:cNvSpPr>
          <p:nvPr/>
        </p:nvSpPr>
        <p:spPr>
          <a:xfrm>
            <a:off x="4140474" y="1629123"/>
            <a:ext cx="15109888" cy="9137547"/>
          </a:xfrm>
          <a:prstGeom prst="rect">
            <a:avLst/>
          </a:prstGeom>
        </p:spPr>
        <p:txBody>
          <a:bodyPr wrap="square" lIns="179497" tIns="89748" rIns="179497" bIns="89748">
            <a:spAutoFit/>
          </a:bodyPr>
          <a:lstStyle>
            <a:lvl1pPr marL="0">
              <a:defRPr sz="2250" b="1" i="0">
                <a:solidFill>
                  <a:srgbClr val="1D1D1B"/>
                </a:solidFill>
                <a:latin typeface="Montserrat-SemiBold"/>
                <a:ea typeface="+mn-ea"/>
                <a:cs typeface="Montserrat-SemiBold"/>
              </a:defRPr>
            </a:lvl1pPr>
            <a:lvl2pPr marL="457007">
              <a:defRPr>
                <a:latin typeface="+mn-lt"/>
                <a:ea typeface="+mn-ea"/>
                <a:cs typeface="+mn-cs"/>
              </a:defRPr>
            </a:lvl2pPr>
            <a:lvl3pPr marL="914018">
              <a:defRPr>
                <a:latin typeface="+mn-lt"/>
                <a:ea typeface="+mn-ea"/>
                <a:cs typeface="+mn-cs"/>
              </a:defRPr>
            </a:lvl3pPr>
            <a:lvl4pPr marL="1371028">
              <a:defRPr>
                <a:latin typeface="+mn-lt"/>
                <a:ea typeface="+mn-ea"/>
                <a:cs typeface="+mn-cs"/>
              </a:defRPr>
            </a:lvl4pPr>
            <a:lvl5pPr marL="1828039">
              <a:defRPr>
                <a:latin typeface="+mn-lt"/>
                <a:ea typeface="+mn-ea"/>
                <a:cs typeface="+mn-cs"/>
              </a:defRPr>
            </a:lvl5pPr>
            <a:lvl6pPr marL="2285049">
              <a:defRPr>
                <a:latin typeface="+mn-lt"/>
                <a:ea typeface="+mn-ea"/>
                <a:cs typeface="+mn-cs"/>
              </a:defRPr>
            </a:lvl6pPr>
            <a:lvl7pPr marL="2742056">
              <a:defRPr>
                <a:latin typeface="+mn-lt"/>
                <a:ea typeface="+mn-ea"/>
                <a:cs typeface="+mn-cs"/>
              </a:defRPr>
            </a:lvl7pPr>
            <a:lvl8pPr marL="3199065">
              <a:defRPr>
                <a:latin typeface="+mn-lt"/>
                <a:ea typeface="+mn-ea"/>
                <a:cs typeface="+mn-cs"/>
              </a:defRPr>
            </a:lvl8pPr>
            <a:lvl9pPr marL="3656072">
              <a:defRPr>
                <a:latin typeface="+mn-lt"/>
                <a:ea typeface="+mn-ea"/>
                <a:cs typeface="+mn-cs"/>
              </a:defRPr>
            </a:lvl9pPr>
          </a:lstStyle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Tra maggio e giugno 2018 la Commissione europea ha presentato la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proposta di Quadro Finanziario Pluriennale (QFP) per il periodo 2021-2027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, le bozze dei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Regolamenti per la Politica di coesione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e le proposte legislative per la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riforma della Politica agricola comune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, ossia la cornice entro la quale costruire la nuova programmazione dei Fondi comunitari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"/>
              <a:ea typeface="+mn-ea"/>
            </a:endParaRPr>
          </a:p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A dicembre 2019 la Presidente Von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der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Leyen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 ha annunciato l'obiettivo di rendere l'Europa il primo continente a impatto climatico zero del mondo entro il 2050, attraverso una nuova strategia di crescita, il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Green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Deal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 europeo,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ed istituendo un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Fondo per una transizione giusta (JTF)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"/>
              <a:ea typeface="+mn-ea"/>
            </a:endParaRPr>
          </a:p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A marzo 2020 è stato proposto il Regolamento del Parlamento europeo e del Consiglio che istituisce il quadro per il conseguimento della neutralità climatica e che modifica il Regolamento (UE) 2018/1999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(Legge europea sul clima)</a:t>
            </a:r>
          </a:p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highlight>
                <a:srgbClr val="FFFF00"/>
              </a:highlight>
              <a:uLnTx/>
              <a:uFillTx/>
              <a:latin typeface="Montserrat"/>
              <a:ea typeface="+mn-ea"/>
            </a:endParaRPr>
          </a:p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A maggio 2020  la Commissione europea ha approvato la Comunicazione </a:t>
            </a:r>
            <a:r>
              <a: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COM(2020) 442 </a:t>
            </a:r>
            <a:r>
              <a:rPr kumimoji="0" lang="it-IT" sz="2800" b="0" i="1" u="none" strike="noStrike" kern="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final</a:t>
            </a:r>
            <a:r>
              <a: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 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denominata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«Il bilancio dell'UE come motore del piano per la ripresa europea»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"/>
              <a:ea typeface="+mn-ea"/>
            </a:endParaRPr>
          </a:p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Con la Risoluzione 2020/2732 (RSP) del 23 luglio 2020, il Parlamento europeo ha approvato uno strumento per la Ripresa e la Resilienza degli Stati membri denominato </a:t>
            </a:r>
            <a:r>
              <a:rPr kumimoji="0" lang="it-IT" sz="2800" b="1" i="1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Next Generation EU - Recovery fund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con una dotazione finanziaria di 750 miliardi di euro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"/>
              <a:ea typeface="+mn-ea"/>
            </a:endParaRPr>
          </a:p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2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"/>
              <a:ea typeface="+mn-ea"/>
            </a:endParaRP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50" y="1819656"/>
            <a:ext cx="2770250" cy="1168125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6"/>
          <a:srcRect l="4487" r="4537"/>
          <a:stretch/>
        </p:blipFill>
        <p:spPr>
          <a:xfrm>
            <a:off x="1060450" y="3094951"/>
            <a:ext cx="2770250" cy="2350161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450" y="5502275"/>
            <a:ext cx="2770250" cy="2951533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8197158"/>
            <a:ext cx="2770250" cy="10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6694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Lo stato dell’arte del negoziato 2021-2027 (2)</a:t>
            </a:r>
            <a:endParaRPr lang="it-IT" sz="2500" spc="10" dirty="0"/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pPr marL="0" marR="0" lvl="0" indent="0" algn="l" defTabSz="914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Segnaposto contenuto 3"/>
          <p:cNvSpPr txBox="1">
            <a:spLocks/>
          </p:cNvSpPr>
          <p:nvPr/>
        </p:nvSpPr>
        <p:spPr>
          <a:xfrm>
            <a:off x="4140474" y="1629123"/>
            <a:ext cx="15109888" cy="10245542"/>
          </a:xfrm>
          <a:prstGeom prst="rect">
            <a:avLst/>
          </a:prstGeom>
        </p:spPr>
        <p:txBody>
          <a:bodyPr wrap="square" lIns="179497" tIns="89748" rIns="179497" bIns="89748">
            <a:spAutoFit/>
          </a:bodyPr>
          <a:lstStyle>
            <a:lvl1pPr marL="0">
              <a:defRPr sz="2250" b="1" i="0">
                <a:solidFill>
                  <a:srgbClr val="1D1D1B"/>
                </a:solidFill>
                <a:latin typeface="Montserrat-SemiBold"/>
                <a:ea typeface="+mn-ea"/>
                <a:cs typeface="Montserrat-SemiBold"/>
              </a:defRPr>
            </a:lvl1pPr>
            <a:lvl2pPr marL="457007">
              <a:defRPr>
                <a:latin typeface="+mn-lt"/>
                <a:ea typeface="+mn-ea"/>
                <a:cs typeface="+mn-cs"/>
              </a:defRPr>
            </a:lvl2pPr>
            <a:lvl3pPr marL="914018">
              <a:defRPr>
                <a:latin typeface="+mn-lt"/>
                <a:ea typeface="+mn-ea"/>
                <a:cs typeface="+mn-cs"/>
              </a:defRPr>
            </a:lvl3pPr>
            <a:lvl4pPr marL="1371028">
              <a:defRPr>
                <a:latin typeface="+mn-lt"/>
                <a:ea typeface="+mn-ea"/>
                <a:cs typeface="+mn-cs"/>
              </a:defRPr>
            </a:lvl4pPr>
            <a:lvl5pPr marL="1828039">
              <a:defRPr>
                <a:latin typeface="+mn-lt"/>
                <a:ea typeface="+mn-ea"/>
                <a:cs typeface="+mn-cs"/>
              </a:defRPr>
            </a:lvl5pPr>
            <a:lvl6pPr marL="2285049">
              <a:defRPr>
                <a:latin typeface="+mn-lt"/>
                <a:ea typeface="+mn-ea"/>
                <a:cs typeface="+mn-cs"/>
              </a:defRPr>
            </a:lvl6pPr>
            <a:lvl7pPr marL="2742056">
              <a:defRPr>
                <a:latin typeface="+mn-lt"/>
                <a:ea typeface="+mn-ea"/>
                <a:cs typeface="+mn-cs"/>
              </a:defRPr>
            </a:lvl7pPr>
            <a:lvl8pPr marL="3199065">
              <a:defRPr>
                <a:latin typeface="+mn-lt"/>
                <a:ea typeface="+mn-ea"/>
                <a:cs typeface="+mn-cs"/>
              </a:defRPr>
            </a:lvl8pPr>
            <a:lvl9pPr marL="3656072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"/>
              <a:ea typeface="+mn-ea"/>
            </a:endParaRPr>
          </a:p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A dicembre 2020 è stato approvato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l’Accordo interistituzionale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tra il Parlamento europeo, il Consiglio dell’Unione europea e la Commissione europea sulla disciplina di bilancio, sulla cooperazione in materia di bilancio e sulla sana gestione finanziaria, nonché sull’introduzione di nuove risorse proprie e la relativa tabella di marcia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"/>
              <a:ea typeface="+mn-ea"/>
            </a:endParaRPr>
          </a:p>
          <a:p>
            <a:pPr marL="2880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Dopo lunghi negoziati, a dicembre 2020 è stato approvato il Regolamento (UE) n. 2020/2093 del Parlamento europeo e del Consiglio che stabilisce il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Quadro Finanziario Pluriennale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per il periodo 2021-2027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178"/>
              </a:spcBef>
              <a:spcAft>
                <a:spcPts val="235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A sostegno della ripresa dell’economia dopo la crisi COVID-19, a dicembre 2020 sono stati approvati il Regolamento (UE) 2020/2094 del Consiglio che istituisce uno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strumento dell’Unione europea per la ripresa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-SemiBold"/>
                <a:ea typeface="+mn-ea"/>
              </a:rPr>
              <a:t>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e il Regolamento (UE) 2020/2221 del Parlamento europeo e del Consiglio che modifica il regolamento (UE) n. 1303/2013 per quanto riguarda le risorse aggiuntive e le modalità di attuazione per fornire assistenza allo scopo di promuovere il superamento degli effetti della crisi nel contesto della pandemia di COVID-19 e delle sue conseguenze sociali e preparare una ripresa verde, digitale e resiliente dell’economia 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(REACT-EU)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178"/>
              </a:spcBef>
              <a:spcAft>
                <a:spcPts val="235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A dicembre 2020 sempre nell’ambito del </a:t>
            </a:r>
            <a:r>
              <a: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Green </a:t>
            </a:r>
            <a:r>
              <a:rPr kumimoji="0" lang="it-IT" sz="2800" b="0" i="1" u="none" strike="noStrike" kern="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Deal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, è stata approvata la Comunicazione </a:t>
            </a:r>
            <a:r>
              <a: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COM(2020) 788 </a:t>
            </a:r>
            <a:r>
              <a:rPr kumimoji="0" lang="it-IT" sz="2800" b="0" i="1" u="none" strike="noStrike" kern="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final</a:t>
            </a:r>
            <a:r>
              <a: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 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(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Patto europeo per il clima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ntserrat"/>
                <a:ea typeface="+mn-ea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178"/>
              </a:spcBef>
              <a:spcAft>
                <a:spcPts val="235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-SemiBold"/>
              <a:ea typeface="+mn-ea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178"/>
              </a:spcBef>
              <a:spcAft>
                <a:spcPts val="235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200" b="1" i="0" u="none" strike="noStrike" kern="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Montserrat"/>
              <a:ea typeface="+mn-ea"/>
            </a:endParaRP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50" y="1819656"/>
            <a:ext cx="2770250" cy="1168125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6"/>
          <a:srcRect l="4487" r="4537"/>
          <a:stretch/>
        </p:blipFill>
        <p:spPr>
          <a:xfrm>
            <a:off x="1060450" y="2987781"/>
            <a:ext cx="2770250" cy="2761182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450" y="5502275"/>
            <a:ext cx="2770250" cy="2951533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8197158"/>
            <a:ext cx="2770250" cy="10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59" y="749416"/>
            <a:ext cx="18590903" cy="6694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Le risorse finanziarie per la programmazione 2021-2027 </a:t>
            </a:r>
            <a:endParaRPr lang="it-IT" sz="2500" spc="10" dirty="0"/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Segnaposto contenuto 3"/>
          <p:cNvSpPr txBox="1">
            <a:spLocks/>
          </p:cNvSpPr>
          <p:nvPr/>
        </p:nvSpPr>
        <p:spPr>
          <a:xfrm>
            <a:off x="1057243" y="3054740"/>
            <a:ext cx="18590903" cy="7567886"/>
          </a:xfrm>
          <a:prstGeom prst="rect">
            <a:avLst/>
          </a:prstGeom>
        </p:spPr>
        <p:txBody>
          <a:bodyPr wrap="square" lIns="179497" tIns="89748" rIns="179497" bIns="89748">
            <a:spAutoFit/>
          </a:bodyPr>
          <a:lstStyle>
            <a:lvl1pPr marL="0">
              <a:defRPr sz="2250" b="1" i="0">
                <a:solidFill>
                  <a:srgbClr val="1D1D1B"/>
                </a:solidFill>
                <a:latin typeface="Montserrat-SemiBold"/>
                <a:ea typeface="+mn-ea"/>
                <a:cs typeface="Montserrat-SemiBold"/>
              </a:defRPr>
            </a:lvl1pPr>
            <a:lvl2pPr marL="457007">
              <a:defRPr>
                <a:latin typeface="+mn-lt"/>
                <a:ea typeface="+mn-ea"/>
                <a:cs typeface="+mn-cs"/>
              </a:defRPr>
            </a:lvl2pPr>
            <a:lvl3pPr marL="914018">
              <a:defRPr>
                <a:latin typeface="+mn-lt"/>
                <a:ea typeface="+mn-ea"/>
                <a:cs typeface="+mn-cs"/>
              </a:defRPr>
            </a:lvl3pPr>
            <a:lvl4pPr marL="1371028">
              <a:defRPr>
                <a:latin typeface="+mn-lt"/>
                <a:ea typeface="+mn-ea"/>
                <a:cs typeface="+mn-cs"/>
              </a:defRPr>
            </a:lvl4pPr>
            <a:lvl5pPr marL="1828039">
              <a:defRPr>
                <a:latin typeface="+mn-lt"/>
                <a:ea typeface="+mn-ea"/>
                <a:cs typeface="+mn-cs"/>
              </a:defRPr>
            </a:lvl5pPr>
            <a:lvl6pPr marL="2285049">
              <a:defRPr>
                <a:latin typeface="+mn-lt"/>
                <a:ea typeface="+mn-ea"/>
                <a:cs typeface="+mn-cs"/>
              </a:defRPr>
            </a:lvl6pPr>
            <a:lvl7pPr marL="2742056">
              <a:defRPr>
                <a:latin typeface="+mn-lt"/>
                <a:ea typeface="+mn-ea"/>
                <a:cs typeface="+mn-cs"/>
              </a:defRPr>
            </a:lvl7pPr>
            <a:lvl8pPr marL="3199065">
              <a:defRPr>
                <a:latin typeface="+mn-lt"/>
                <a:ea typeface="+mn-ea"/>
                <a:cs typeface="+mn-cs"/>
              </a:defRPr>
            </a:lvl8pPr>
            <a:lvl9pPr marL="3656072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800" b="0" kern="0" dirty="0">
                <a:latin typeface="Montserrat"/>
              </a:rPr>
              <a:t>Dopo lunghi negoziati, a dicembre 2020 è stato approvato il Regolamento (UE) n. 2020/2093 che stabilisce il </a:t>
            </a:r>
            <a:r>
              <a:rPr lang="it-IT" sz="2800" kern="0" dirty="0">
                <a:latin typeface="Montserrat"/>
              </a:rPr>
              <a:t>Quadro Finanziario Pluriennale </a:t>
            </a:r>
            <a:r>
              <a:rPr lang="it-IT" sz="2800" b="0" kern="0" dirty="0">
                <a:latin typeface="Montserrat"/>
              </a:rPr>
              <a:t>per il periodo 2021-2027, in cui si definiscono gli s</a:t>
            </a:r>
            <a:r>
              <a:rPr lang="it-IT" sz="2800" b="0" dirty="0">
                <a:latin typeface="Montserrat"/>
              </a:rPr>
              <a:t>tanziamenti di impegno per le diverse rubriche del bilancio comunitario. Alla politica di coesione sono assegnati, per l’intero settennio, </a:t>
            </a:r>
            <a:r>
              <a:rPr lang="it-IT" sz="2800" dirty="0">
                <a:latin typeface="Montserrat"/>
              </a:rPr>
              <a:t>circa 373 </a:t>
            </a:r>
            <a:r>
              <a:rPr lang="it-IT" sz="2800" spc="5" dirty="0">
                <a:latin typeface="Montserrat"/>
              </a:rPr>
              <a:t>milioni di euro a prezzi correnti, </a:t>
            </a:r>
            <a:r>
              <a:rPr lang="it-IT" sz="2800" b="0" spc="5" dirty="0">
                <a:latin typeface="Montserrat"/>
              </a:rPr>
              <a:t>come si può vedere nella tabella rappresentata nella slide successiva, nella quale è riportata la suddivisione per anno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800" kern="0" spc="5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800" kern="0" dirty="0">
                <a:latin typeface="Montserrat"/>
              </a:rPr>
              <a:t>All’Italia</a:t>
            </a:r>
            <a:r>
              <a:rPr lang="it-IT" sz="2800" b="0" kern="0" dirty="0">
                <a:latin typeface="Montserrat"/>
              </a:rPr>
              <a:t>, sono assegnati </a:t>
            </a:r>
            <a:r>
              <a:rPr lang="it-IT" sz="2800" kern="0" dirty="0">
                <a:latin typeface="Montserrat"/>
              </a:rPr>
              <a:t>oltre</a:t>
            </a:r>
            <a:r>
              <a:rPr lang="it-IT" sz="2800" b="0" kern="0" dirty="0">
                <a:latin typeface="Montserrat"/>
              </a:rPr>
              <a:t> </a:t>
            </a:r>
            <a:r>
              <a:rPr lang="it-IT" sz="2800" kern="0" dirty="0">
                <a:latin typeface="Montserrat"/>
              </a:rPr>
              <a:t>43 miliardi di euro per la politica di coesione 2021-2027 </a:t>
            </a:r>
            <a:r>
              <a:rPr lang="it-IT" sz="2800" b="0" kern="0" dirty="0">
                <a:latin typeface="Montserrat"/>
              </a:rPr>
              <a:t>di cui:</a:t>
            </a:r>
          </a:p>
          <a:p>
            <a:pPr algn="just" defTabSz="914400"/>
            <a:endParaRPr lang="it-IT" sz="2800" b="0" kern="0" dirty="0">
              <a:latin typeface="Montserrat"/>
            </a:endParaRPr>
          </a:p>
          <a:p>
            <a:pPr lvl="0"/>
            <a:r>
              <a:rPr lang="it-IT" sz="2800" b="0" dirty="0">
                <a:latin typeface="Montserrat"/>
              </a:rPr>
              <a:t>- circa 30 miliardi di euro alle Regioni meno sviluppate </a:t>
            </a:r>
          </a:p>
          <a:p>
            <a:pPr lvl="0"/>
            <a:r>
              <a:rPr lang="it-IT" sz="2800" b="0" dirty="0">
                <a:latin typeface="Montserrat"/>
              </a:rPr>
              <a:t>- circa 1,5 miliardi di euro alle Regioni in transizione </a:t>
            </a:r>
          </a:p>
          <a:p>
            <a:pPr lvl="0"/>
            <a:r>
              <a:rPr lang="it-IT" sz="2800" b="0" dirty="0">
                <a:latin typeface="Montserrat"/>
              </a:rPr>
              <a:t>- circa 9,5 miliardi di euro alle Regioni più sviluppate, fra cui il Lazio      </a:t>
            </a:r>
          </a:p>
          <a:p>
            <a:r>
              <a:rPr lang="it-IT" sz="2800" b="0" dirty="0">
                <a:latin typeface="Montserrat"/>
              </a:rPr>
              <a:t>- circa 1 miliardo di euro </a:t>
            </a:r>
            <a:r>
              <a:rPr lang="it-IT" sz="2800" dirty="0">
                <a:latin typeface="Montserrat"/>
              </a:rPr>
              <a:t>per il Fondo per la Transizione Giusta </a:t>
            </a:r>
            <a:r>
              <a:rPr lang="it-IT" sz="2800" b="0" dirty="0">
                <a:latin typeface="Montserrat"/>
              </a:rPr>
              <a:t>(JTF)</a:t>
            </a:r>
          </a:p>
          <a:p>
            <a:r>
              <a:rPr lang="it-IT" sz="2800" b="0" dirty="0">
                <a:latin typeface="Montserrat"/>
              </a:rPr>
              <a:t>- circa 0,9 miliardi di euro </a:t>
            </a:r>
            <a:r>
              <a:rPr lang="it-IT" sz="2800" dirty="0">
                <a:latin typeface="Montserrat"/>
              </a:rPr>
              <a:t>per la Cooperazione Territoriale Europea (CTE)</a:t>
            </a:r>
          </a:p>
          <a:p>
            <a:endParaRPr lang="it-IT" sz="2800" b="0" dirty="0">
              <a:latin typeface="Montserrat"/>
            </a:endParaRPr>
          </a:p>
          <a:p>
            <a:pPr algn="just" defTabSz="914400"/>
            <a:endParaRPr lang="it-IT" sz="2200" b="0" kern="0" dirty="0">
              <a:latin typeface="Montserrat"/>
            </a:endParaRPr>
          </a:p>
          <a:p>
            <a:pPr algn="just" defTabSz="914400"/>
            <a:endParaRPr lang="it-IT" sz="2200" b="0" kern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200" b="0" kern="0" dirty="0">
              <a:latin typeface="Montserrat"/>
            </a:endParaRPr>
          </a:p>
          <a:p>
            <a:pPr algn="just" defTabSz="914400"/>
            <a:endParaRPr lang="it-IT" sz="2200" b="0" kern="0" dirty="0">
              <a:latin typeface="Montserrat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A1C8E1A2-8C4B-42D5-B21E-66EA9A0C8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3929" y="447405"/>
            <a:ext cx="2764877" cy="155437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6A8C7674-B308-485D-A268-6BA537CC2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4246" y="5034606"/>
            <a:ext cx="2764877" cy="1171589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640AC964-8FC5-4F95-9346-BF76CC464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8588" y="6568912"/>
            <a:ext cx="2764877" cy="1159998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C472CB8-1D84-4EBC-9119-64FE114A0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38927" y="7828306"/>
            <a:ext cx="2764878" cy="119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57" y="2710252"/>
            <a:ext cx="2764877" cy="15636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60" y="749416"/>
            <a:ext cx="16479189" cy="147732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/>
            <a:r>
              <a:rPr lang="it-IT" spc="5" dirty="0"/>
              <a:t>Quadro Finanziario Pluriennale (QFP) 2021-2027</a:t>
            </a:r>
            <a:br>
              <a:rPr lang="it-IT" spc="5" dirty="0"/>
            </a:br>
            <a:r>
              <a:rPr lang="it-IT" sz="2500" spc="5" dirty="0"/>
              <a:t>Impatto sulla politica di coesione e sulle risorse per l’ambiente e l’agricoltura</a:t>
            </a:r>
            <a:br>
              <a:rPr lang="it-IT" sz="2500" spc="5" dirty="0"/>
            </a:br>
            <a:r>
              <a:rPr lang="it-IT" sz="2500" spc="5" dirty="0"/>
              <a:t>Valori assoluti, milioni di euro a prezzi correnti</a:t>
            </a:r>
            <a:endParaRPr lang="it-IT" sz="2500" spc="10" dirty="0"/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657" y="6098259"/>
            <a:ext cx="2764877" cy="1178548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57" y="7779809"/>
            <a:ext cx="2764877" cy="1166888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657" y="4415873"/>
            <a:ext cx="2764878" cy="119883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18DAB47-EF90-444E-949B-0EB92CD395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8450" y="2710252"/>
            <a:ext cx="14875697" cy="62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3508" y="2001775"/>
            <a:ext cx="311150" cy="1329690"/>
          </a:xfrm>
          <a:custGeom>
            <a:avLst/>
            <a:gdLst/>
            <a:ahLst/>
            <a:cxnLst/>
            <a:rect l="l" t="t" r="r" b="b"/>
            <a:pathLst>
              <a:path w="311150" h="1329689">
                <a:moveTo>
                  <a:pt x="310587" y="0"/>
                </a:moveTo>
                <a:lnTo>
                  <a:pt x="0" y="0"/>
                </a:lnTo>
                <a:lnTo>
                  <a:pt x="310587" y="310608"/>
                </a:lnTo>
                <a:lnTo>
                  <a:pt x="310587" y="0"/>
                </a:lnTo>
                <a:close/>
              </a:path>
              <a:path w="311150" h="1329689">
                <a:moveTo>
                  <a:pt x="310587" y="1018743"/>
                </a:moveTo>
                <a:lnTo>
                  <a:pt x="0" y="1329352"/>
                </a:lnTo>
                <a:lnTo>
                  <a:pt x="310587" y="1329352"/>
                </a:lnTo>
                <a:lnTo>
                  <a:pt x="310587" y="101874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659459" y="749416"/>
            <a:ext cx="18671397" cy="66941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699">
              <a:lnSpc>
                <a:spcPts val="5100"/>
              </a:lnSpc>
              <a:spcBef>
                <a:spcPts val="120"/>
              </a:spcBef>
            </a:pPr>
            <a:r>
              <a:rPr lang="it-IT" spc="5" dirty="0"/>
              <a:t>Le risorse finanziarie per la programmazione regionale unitaria 2021-2027 </a:t>
            </a:r>
            <a:endParaRPr lang="it-IT" sz="2500" spc="10" dirty="0"/>
          </a:p>
        </p:txBody>
      </p:sp>
      <p:sp>
        <p:nvSpPr>
          <p:cNvPr id="60" name="object 60"/>
          <p:cNvSpPr/>
          <p:nvPr/>
        </p:nvSpPr>
        <p:spPr>
          <a:xfrm>
            <a:off x="0" y="10219583"/>
            <a:ext cx="20104100" cy="1089025"/>
          </a:xfrm>
          <a:custGeom>
            <a:avLst/>
            <a:gdLst/>
            <a:ahLst/>
            <a:cxnLst/>
            <a:rect l="l" t="t" r="r" b="b"/>
            <a:pathLst>
              <a:path w="20104100" h="1089025">
                <a:moveTo>
                  <a:pt x="0" y="1088972"/>
                </a:moveTo>
                <a:lnTo>
                  <a:pt x="20104099" y="1088972"/>
                </a:lnTo>
                <a:lnTo>
                  <a:pt x="20104099" y="0"/>
                </a:lnTo>
                <a:lnTo>
                  <a:pt x="0" y="0"/>
                </a:lnTo>
                <a:lnTo>
                  <a:pt x="0" y="1088972"/>
                </a:lnTo>
                <a:close/>
              </a:path>
            </a:pathLst>
          </a:custGeom>
          <a:solidFill>
            <a:srgbClr val="0025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509331" y="10512571"/>
            <a:ext cx="1176655" cy="102234"/>
          </a:xfrm>
          <a:custGeom>
            <a:avLst/>
            <a:gdLst/>
            <a:ahLst/>
            <a:cxnLst/>
            <a:rect l="l" t="t" r="r" b="b"/>
            <a:pathLst>
              <a:path w="1176655" h="102234">
                <a:moveTo>
                  <a:pt x="1080647" y="0"/>
                </a:moveTo>
                <a:lnTo>
                  <a:pt x="0" y="0"/>
                </a:lnTo>
                <a:lnTo>
                  <a:pt x="0" y="13549"/>
                </a:lnTo>
                <a:lnTo>
                  <a:pt x="1075035" y="13549"/>
                </a:lnTo>
                <a:lnTo>
                  <a:pt x="1166456" y="101672"/>
                </a:lnTo>
                <a:lnTo>
                  <a:pt x="1176131" y="91986"/>
                </a:lnTo>
                <a:lnTo>
                  <a:pt x="1080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509322" y="10513608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808" y="0"/>
                </a:moveTo>
                <a:lnTo>
                  <a:pt x="1264432" y="0"/>
                </a:lnTo>
                <a:lnTo>
                  <a:pt x="997184" y="257196"/>
                </a:lnTo>
                <a:lnTo>
                  <a:pt x="0" y="257196"/>
                </a:lnTo>
                <a:lnTo>
                  <a:pt x="0" y="270756"/>
                </a:lnTo>
                <a:lnTo>
                  <a:pt x="1002838" y="270756"/>
                </a:lnTo>
                <a:lnTo>
                  <a:pt x="1270066" y="13549"/>
                </a:lnTo>
                <a:lnTo>
                  <a:pt x="1481808" y="13549"/>
                </a:lnTo>
                <a:lnTo>
                  <a:pt x="148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683753" y="10939658"/>
            <a:ext cx="307974" cy="102234"/>
          </a:xfrm>
          <a:custGeom>
            <a:avLst/>
            <a:gdLst/>
            <a:ahLst/>
            <a:cxnLst/>
            <a:rect l="l" t="t" r="r" b="b"/>
            <a:pathLst>
              <a:path w="307975" h="102234">
                <a:moveTo>
                  <a:pt x="9779" y="0"/>
                </a:moveTo>
                <a:lnTo>
                  <a:pt x="0" y="9549"/>
                </a:lnTo>
                <a:lnTo>
                  <a:pt x="95651" y="101808"/>
                </a:lnTo>
                <a:lnTo>
                  <a:pt x="307372" y="101808"/>
                </a:lnTo>
                <a:lnTo>
                  <a:pt x="307372" y="88363"/>
                </a:lnTo>
                <a:lnTo>
                  <a:pt x="101347" y="88363"/>
                </a:lnTo>
                <a:lnTo>
                  <a:pt x="9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509317" y="10770804"/>
            <a:ext cx="1482090" cy="271146"/>
          </a:xfrm>
          <a:custGeom>
            <a:avLst/>
            <a:gdLst/>
            <a:ahLst/>
            <a:cxnLst/>
            <a:rect l="l" t="t" r="r" b="b"/>
            <a:pathLst>
              <a:path w="1482090" h="271145">
                <a:moveTo>
                  <a:pt x="1481776" y="0"/>
                </a:moveTo>
                <a:lnTo>
                  <a:pt x="1353278" y="0"/>
                </a:lnTo>
                <a:lnTo>
                  <a:pt x="1086071" y="257217"/>
                </a:lnTo>
                <a:lnTo>
                  <a:pt x="0" y="257217"/>
                </a:lnTo>
                <a:lnTo>
                  <a:pt x="0" y="270892"/>
                </a:lnTo>
                <a:lnTo>
                  <a:pt x="1091631" y="270892"/>
                </a:lnTo>
                <a:lnTo>
                  <a:pt x="1358890" y="13559"/>
                </a:lnTo>
                <a:lnTo>
                  <a:pt x="1481776" y="13559"/>
                </a:lnTo>
                <a:lnTo>
                  <a:pt x="1481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509309" y="10556624"/>
            <a:ext cx="403347" cy="168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52941" y="10558781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722"/>
                </a:lnTo>
              </a:path>
            </a:pathLst>
          </a:custGeom>
          <a:ln w="23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984148" y="10556625"/>
            <a:ext cx="346708" cy="168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362031" y="10712082"/>
            <a:ext cx="100329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143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362045" y="10651121"/>
            <a:ext cx="24129" cy="50800"/>
          </a:xfrm>
          <a:custGeom>
            <a:avLst/>
            <a:gdLst/>
            <a:ahLst/>
            <a:cxnLst/>
            <a:rect l="l" t="t" r="r" b="b"/>
            <a:pathLst>
              <a:path w="24130" h="50800">
                <a:moveTo>
                  <a:pt x="0" y="50800"/>
                </a:moveTo>
                <a:lnTo>
                  <a:pt x="23559" y="50800"/>
                </a:lnTo>
                <a:lnTo>
                  <a:pt x="23559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362045" y="10640326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641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362045" y="10580003"/>
            <a:ext cx="24129" cy="49530"/>
          </a:xfrm>
          <a:custGeom>
            <a:avLst/>
            <a:gdLst/>
            <a:ahLst/>
            <a:cxnLst/>
            <a:rect l="l" t="t" r="r" b="b"/>
            <a:pathLst>
              <a:path w="24130" h="49529">
                <a:moveTo>
                  <a:pt x="0" y="49529"/>
                </a:moveTo>
                <a:lnTo>
                  <a:pt x="23559" y="49529"/>
                </a:lnTo>
                <a:lnTo>
                  <a:pt x="23559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362045" y="10569206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07" y="0"/>
                </a:lnTo>
              </a:path>
            </a:pathLst>
          </a:custGeom>
          <a:ln w="215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508588" y="10983546"/>
            <a:ext cx="94616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300" y="0"/>
                </a:lnTo>
              </a:path>
            </a:pathLst>
          </a:custGeom>
          <a:ln w="215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520361" y="10830512"/>
            <a:ext cx="0" cy="142239"/>
          </a:xfrm>
          <a:custGeom>
            <a:avLst/>
            <a:gdLst/>
            <a:ahLst/>
            <a:cxnLst/>
            <a:rect l="l" t="t" r="r" b="b"/>
            <a:pathLst>
              <a:path h="142240">
                <a:moveTo>
                  <a:pt x="0" y="0"/>
                </a:moveTo>
                <a:lnTo>
                  <a:pt x="0" y="142239"/>
                </a:lnTo>
              </a:path>
            </a:pathLst>
          </a:custGeom>
          <a:ln w="2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608468" y="10829091"/>
            <a:ext cx="160655" cy="165100"/>
          </a:xfrm>
          <a:custGeom>
            <a:avLst/>
            <a:gdLst/>
            <a:ahLst/>
            <a:cxnLst/>
            <a:rect l="l" t="t" r="r" b="b"/>
            <a:pathLst>
              <a:path w="160655" h="165100">
                <a:moveTo>
                  <a:pt x="86876" y="0"/>
                </a:moveTo>
                <a:lnTo>
                  <a:pt x="70332" y="0"/>
                </a:lnTo>
                <a:lnTo>
                  <a:pt x="0" y="164717"/>
                </a:lnTo>
                <a:lnTo>
                  <a:pt x="24020" y="164717"/>
                </a:lnTo>
                <a:lnTo>
                  <a:pt x="44658" y="116488"/>
                </a:lnTo>
                <a:lnTo>
                  <a:pt x="138682" y="116488"/>
                </a:lnTo>
                <a:lnTo>
                  <a:pt x="129266" y="95316"/>
                </a:lnTo>
                <a:lnTo>
                  <a:pt x="53747" y="95316"/>
                </a:lnTo>
                <a:lnTo>
                  <a:pt x="78259" y="36051"/>
                </a:lnTo>
                <a:lnTo>
                  <a:pt x="102909" y="36051"/>
                </a:lnTo>
                <a:lnTo>
                  <a:pt x="86876" y="0"/>
                </a:lnTo>
                <a:close/>
              </a:path>
              <a:path w="160655" h="165100">
                <a:moveTo>
                  <a:pt x="138682" y="116488"/>
                </a:moveTo>
                <a:lnTo>
                  <a:pt x="114268" y="116488"/>
                </a:lnTo>
                <a:lnTo>
                  <a:pt x="136090" y="164717"/>
                </a:lnTo>
                <a:lnTo>
                  <a:pt x="160131" y="164717"/>
                </a:lnTo>
                <a:lnTo>
                  <a:pt x="138682" y="116488"/>
                </a:lnTo>
                <a:close/>
              </a:path>
              <a:path w="160655" h="165100">
                <a:moveTo>
                  <a:pt x="102909" y="36051"/>
                </a:moveTo>
                <a:lnTo>
                  <a:pt x="78259" y="36051"/>
                </a:lnTo>
                <a:lnTo>
                  <a:pt x="104646" y="95316"/>
                </a:lnTo>
                <a:lnTo>
                  <a:pt x="129266" y="95316"/>
                </a:lnTo>
                <a:lnTo>
                  <a:pt x="102909" y="36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72416" y="10830118"/>
            <a:ext cx="147954" cy="163831"/>
          </a:xfrm>
          <a:custGeom>
            <a:avLst/>
            <a:gdLst/>
            <a:ahLst/>
            <a:cxnLst/>
            <a:rect l="l" t="t" r="r" b="b"/>
            <a:pathLst>
              <a:path w="147955" h="163829">
                <a:moveTo>
                  <a:pt x="147681" y="0"/>
                </a:moveTo>
                <a:lnTo>
                  <a:pt x="6512" y="0"/>
                </a:lnTo>
                <a:lnTo>
                  <a:pt x="6512" y="21046"/>
                </a:lnTo>
                <a:lnTo>
                  <a:pt x="104216" y="21046"/>
                </a:lnTo>
                <a:lnTo>
                  <a:pt x="0" y="163712"/>
                </a:lnTo>
                <a:lnTo>
                  <a:pt x="147681" y="163712"/>
                </a:lnTo>
                <a:lnTo>
                  <a:pt x="147681" y="142623"/>
                </a:lnTo>
                <a:lnTo>
                  <a:pt x="43516" y="142623"/>
                </a:lnTo>
                <a:lnTo>
                  <a:pt x="147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8948894" y="10830113"/>
            <a:ext cx="0" cy="163831"/>
          </a:xfrm>
          <a:custGeom>
            <a:avLst/>
            <a:gdLst/>
            <a:ahLst/>
            <a:cxnLst/>
            <a:rect l="l" t="t" r="r" b="b"/>
            <a:pathLst>
              <a:path h="163829">
                <a:moveTo>
                  <a:pt x="0" y="0"/>
                </a:moveTo>
                <a:lnTo>
                  <a:pt x="0" y="163691"/>
                </a:lnTo>
              </a:path>
            </a:pathLst>
          </a:custGeom>
          <a:ln w="23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977224" y="10827916"/>
            <a:ext cx="176529" cy="168275"/>
          </a:xfrm>
          <a:custGeom>
            <a:avLst/>
            <a:gdLst/>
            <a:ahLst/>
            <a:cxnLst/>
            <a:rect l="l" t="t" r="r" b="b"/>
            <a:pathLst>
              <a:path w="176530" h="168275">
                <a:moveTo>
                  <a:pt x="87944" y="0"/>
                </a:moveTo>
                <a:lnTo>
                  <a:pt x="51820" y="6766"/>
                </a:lnTo>
                <a:lnTo>
                  <a:pt x="24076" y="25050"/>
                </a:lnTo>
                <a:lnTo>
                  <a:pt x="6280" y="51829"/>
                </a:lnTo>
                <a:lnTo>
                  <a:pt x="0" y="84081"/>
                </a:lnTo>
                <a:lnTo>
                  <a:pt x="6135" y="115896"/>
                </a:lnTo>
                <a:lnTo>
                  <a:pt x="23647" y="142686"/>
                </a:lnTo>
                <a:lnTo>
                  <a:pt x="51193" y="161167"/>
                </a:lnTo>
                <a:lnTo>
                  <a:pt x="87431" y="168057"/>
                </a:lnTo>
                <a:lnTo>
                  <a:pt x="124660" y="161150"/>
                </a:lnTo>
                <a:lnTo>
                  <a:pt x="146717" y="146477"/>
                </a:lnTo>
                <a:lnTo>
                  <a:pt x="87944" y="146477"/>
                </a:lnTo>
                <a:lnTo>
                  <a:pt x="62572" y="141743"/>
                </a:lnTo>
                <a:lnTo>
                  <a:pt x="42401" y="128653"/>
                </a:lnTo>
                <a:lnTo>
                  <a:pt x="29087" y="108876"/>
                </a:lnTo>
                <a:lnTo>
                  <a:pt x="24281" y="84081"/>
                </a:lnTo>
                <a:lnTo>
                  <a:pt x="29087" y="59134"/>
                </a:lnTo>
                <a:lnTo>
                  <a:pt x="42401" y="39382"/>
                </a:lnTo>
                <a:lnTo>
                  <a:pt x="62572" y="26385"/>
                </a:lnTo>
                <a:lnTo>
                  <a:pt x="87944" y="21706"/>
                </a:lnTo>
                <a:lnTo>
                  <a:pt x="147244" y="21706"/>
                </a:lnTo>
                <a:lnTo>
                  <a:pt x="124439" y="6723"/>
                </a:lnTo>
                <a:lnTo>
                  <a:pt x="87944" y="0"/>
                </a:lnTo>
                <a:close/>
              </a:path>
              <a:path w="176530" h="168275">
                <a:moveTo>
                  <a:pt x="147244" y="21706"/>
                </a:moveTo>
                <a:lnTo>
                  <a:pt x="87944" y="21706"/>
                </a:lnTo>
                <a:lnTo>
                  <a:pt x="113379" y="26385"/>
                </a:lnTo>
                <a:lnTo>
                  <a:pt x="133573" y="39382"/>
                </a:lnTo>
                <a:lnTo>
                  <a:pt x="146889" y="59134"/>
                </a:lnTo>
                <a:lnTo>
                  <a:pt x="151691" y="84081"/>
                </a:lnTo>
                <a:lnTo>
                  <a:pt x="146889" y="108876"/>
                </a:lnTo>
                <a:lnTo>
                  <a:pt x="133573" y="128653"/>
                </a:lnTo>
                <a:lnTo>
                  <a:pt x="113379" y="141743"/>
                </a:lnTo>
                <a:lnTo>
                  <a:pt x="87944" y="146477"/>
                </a:lnTo>
                <a:lnTo>
                  <a:pt x="146717" y="146477"/>
                </a:lnTo>
                <a:lnTo>
                  <a:pt x="152486" y="142639"/>
                </a:lnTo>
                <a:lnTo>
                  <a:pt x="169912" y="115843"/>
                </a:lnTo>
                <a:lnTo>
                  <a:pt x="175942" y="84081"/>
                </a:lnTo>
                <a:lnTo>
                  <a:pt x="169774" y="51701"/>
                </a:lnTo>
                <a:lnTo>
                  <a:pt x="152161" y="24936"/>
                </a:lnTo>
                <a:lnTo>
                  <a:pt x="147244" y="21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874516" y="10512577"/>
            <a:ext cx="527784" cy="52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" y="10519364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" y="10777576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5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" y="11034857"/>
            <a:ext cx="17768570" cy="0"/>
          </a:xfrm>
          <a:custGeom>
            <a:avLst/>
            <a:gdLst/>
            <a:ahLst/>
            <a:cxnLst/>
            <a:rect l="l" t="t" r="r" b="b"/>
            <a:pathLst>
              <a:path w="17768570">
                <a:moveTo>
                  <a:pt x="0" y="0"/>
                </a:moveTo>
                <a:lnTo>
                  <a:pt x="17768568" y="0"/>
                </a:lnTo>
              </a:path>
            </a:pathLst>
          </a:custGeom>
          <a:ln w="136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" y="2027512"/>
            <a:ext cx="937260" cy="2974976"/>
          </a:xfrm>
          <a:custGeom>
            <a:avLst/>
            <a:gdLst/>
            <a:ahLst/>
            <a:cxnLst/>
            <a:rect l="l" t="t" r="r" b="b"/>
            <a:pathLst>
              <a:path w="937260" h="2974975">
                <a:moveTo>
                  <a:pt x="0" y="0"/>
                </a:moveTo>
                <a:lnTo>
                  <a:pt x="0" y="2974538"/>
                </a:lnTo>
                <a:lnTo>
                  <a:pt x="56331" y="2924428"/>
                </a:lnTo>
                <a:lnTo>
                  <a:pt x="132989" y="2855051"/>
                </a:lnTo>
                <a:lnTo>
                  <a:pt x="170956" y="2820066"/>
                </a:lnTo>
                <a:lnTo>
                  <a:pt x="208611" y="2784872"/>
                </a:lnTo>
                <a:lnTo>
                  <a:pt x="245903" y="2749460"/>
                </a:lnTo>
                <a:lnTo>
                  <a:pt x="282780" y="2713822"/>
                </a:lnTo>
                <a:lnTo>
                  <a:pt x="319189" y="2677949"/>
                </a:lnTo>
                <a:lnTo>
                  <a:pt x="355078" y="2641832"/>
                </a:lnTo>
                <a:lnTo>
                  <a:pt x="390396" y="2605463"/>
                </a:lnTo>
                <a:lnTo>
                  <a:pt x="425089" y="2568833"/>
                </a:lnTo>
                <a:lnTo>
                  <a:pt x="459106" y="2531934"/>
                </a:lnTo>
                <a:lnTo>
                  <a:pt x="492395" y="2494758"/>
                </a:lnTo>
                <a:lnTo>
                  <a:pt x="524903" y="2457294"/>
                </a:lnTo>
                <a:lnTo>
                  <a:pt x="556579" y="2419536"/>
                </a:lnTo>
                <a:lnTo>
                  <a:pt x="587369" y="2381474"/>
                </a:lnTo>
                <a:lnTo>
                  <a:pt x="617223" y="2343099"/>
                </a:lnTo>
                <a:lnTo>
                  <a:pt x="646087" y="2304404"/>
                </a:lnTo>
                <a:lnTo>
                  <a:pt x="673911" y="2265380"/>
                </a:lnTo>
                <a:lnTo>
                  <a:pt x="700640" y="2226017"/>
                </a:lnTo>
                <a:lnTo>
                  <a:pt x="726224" y="2186308"/>
                </a:lnTo>
                <a:lnTo>
                  <a:pt x="750610" y="2146244"/>
                </a:lnTo>
                <a:lnTo>
                  <a:pt x="773746" y="2105816"/>
                </a:lnTo>
                <a:lnTo>
                  <a:pt x="795581" y="2065015"/>
                </a:lnTo>
                <a:lnTo>
                  <a:pt x="816060" y="2023834"/>
                </a:lnTo>
                <a:lnTo>
                  <a:pt x="835134" y="1982263"/>
                </a:lnTo>
                <a:lnTo>
                  <a:pt x="852749" y="1940295"/>
                </a:lnTo>
                <a:lnTo>
                  <a:pt x="868853" y="1897919"/>
                </a:lnTo>
                <a:lnTo>
                  <a:pt x="883394" y="1855128"/>
                </a:lnTo>
                <a:lnTo>
                  <a:pt x="896320" y="1811913"/>
                </a:lnTo>
                <a:lnTo>
                  <a:pt x="907579" y="1768266"/>
                </a:lnTo>
                <a:lnTo>
                  <a:pt x="917118" y="1724178"/>
                </a:lnTo>
                <a:lnTo>
                  <a:pt x="924886" y="1679640"/>
                </a:lnTo>
                <a:lnTo>
                  <a:pt x="930830" y="1634644"/>
                </a:lnTo>
                <a:lnTo>
                  <a:pt x="934899" y="1589182"/>
                </a:lnTo>
                <a:lnTo>
                  <a:pt x="937039" y="1543243"/>
                </a:lnTo>
                <a:lnTo>
                  <a:pt x="937199" y="1496821"/>
                </a:lnTo>
                <a:lnTo>
                  <a:pt x="935327" y="1449907"/>
                </a:lnTo>
                <a:lnTo>
                  <a:pt x="931370" y="1402491"/>
                </a:lnTo>
                <a:lnTo>
                  <a:pt x="925277" y="1354566"/>
                </a:lnTo>
                <a:lnTo>
                  <a:pt x="917213" y="1307231"/>
                </a:lnTo>
                <a:lnTo>
                  <a:pt x="907283" y="1260519"/>
                </a:lnTo>
                <a:lnTo>
                  <a:pt x="895548" y="1214408"/>
                </a:lnTo>
                <a:lnTo>
                  <a:pt x="882072" y="1168881"/>
                </a:lnTo>
                <a:lnTo>
                  <a:pt x="866917" y="1123917"/>
                </a:lnTo>
                <a:lnTo>
                  <a:pt x="850146" y="1079498"/>
                </a:lnTo>
                <a:lnTo>
                  <a:pt x="831821" y="1035603"/>
                </a:lnTo>
                <a:lnTo>
                  <a:pt x="812006" y="992216"/>
                </a:lnTo>
                <a:lnTo>
                  <a:pt x="790763" y="949314"/>
                </a:lnTo>
                <a:lnTo>
                  <a:pt x="768155" y="906881"/>
                </a:lnTo>
                <a:lnTo>
                  <a:pt x="744245" y="864896"/>
                </a:lnTo>
                <a:lnTo>
                  <a:pt x="719094" y="823340"/>
                </a:lnTo>
                <a:lnTo>
                  <a:pt x="692767" y="782195"/>
                </a:lnTo>
                <a:lnTo>
                  <a:pt x="665325" y="741440"/>
                </a:lnTo>
                <a:lnTo>
                  <a:pt x="636832" y="701056"/>
                </a:lnTo>
                <a:lnTo>
                  <a:pt x="607349" y="661025"/>
                </a:lnTo>
                <a:lnTo>
                  <a:pt x="576941" y="621327"/>
                </a:lnTo>
                <a:lnTo>
                  <a:pt x="545669" y="581943"/>
                </a:lnTo>
                <a:lnTo>
                  <a:pt x="513596" y="542854"/>
                </a:lnTo>
                <a:lnTo>
                  <a:pt x="480785" y="504041"/>
                </a:lnTo>
                <a:lnTo>
                  <a:pt x="447299" y="465483"/>
                </a:lnTo>
                <a:lnTo>
                  <a:pt x="413200" y="427163"/>
                </a:lnTo>
                <a:lnTo>
                  <a:pt x="378551" y="389060"/>
                </a:lnTo>
                <a:lnTo>
                  <a:pt x="343415" y="351157"/>
                </a:lnTo>
                <a:lnTo>
                  <a:pt x="307855" y="313432"/>
                </a:lnTo>
                <a:lnTo>
                  <a:pt x="271933" y="275868"/>
                </a:lnTo>
                <a:lnTo>
                  <a:pt x="235711" y="238445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" y="9185522"/>
            <a:ext cx="5671185" cy="2123440"/>
          </a:xfrm>
          <a:custGeom>
            <a:avLst/>
            <a:gdLst/>
            <a:ahLst/>
            <a:cxnLst/>
            <a:rect l="l" t="t" r="r" b="b"/>
            <a:pathLst>
              <a:path w="5671185" h="2123440">
                <a:moveTo>
                  <a:pt x="0" y="0"/>
                </a:moveTo>
                <a:lnTo>
                  <a:pt x="0" y="2123034"/>
                </a:lnTo>
                <a:lnTo>
                  <a:pt x="5670563" y="2123034"/>
                </a:lnTo>
                <a:lnTo>
                  <a:pt x="5640394" y="2112819"/>
                </a:lnTo>
                <a:lnTo>
                  <a:pt x="5593789" y="2096384"/>
                </a:lnTo>
                <a:lnTo>
                  <a:pt x="5547444" y="2079380"/>
                </a:lnTo>
                <a:lnTo>
                  <a:pt x="5501366" y="2061809"/>
                </a:lnTo>
                <a:lnTo>
                  <a:pt x="5455566" y="2043670"/>
                </a:lnTo>
                <a:lnTo>
                  <a:pt x="5410051" y="2024964"/>
                </a:lnTo>
                <a:lnTo>
                  <a:pt x="5364831" y="2005692"/>
                </a:lnTo>
                <a:lnTo>
                  <a:pt x="5319914" y="1985855"/>
                </a:lnTo>
                <a:lnTo>
                  <a:pt x="5275310" y="1965454"/>
                </a:lnTo>
                <a:lnTo>
                  <a:pt x="5231027" y="1944489"/>
                </a:lnTo>
                <a:lnTo>
                  <a:pt x="5187073" y="1922961"/>
                </a:lnTo>
                <a:lnTo>
                  <a:pt x="5143459" y="1900871"/>
                </a:lnTo>
                <a:lnTo>
                  <a:pt x="5100192" y="1878219"/>
                </a:lnTo>
                <a:lnTo>
                  <a:pt x="5057281" y="1855007"/>
                </a:lnTo>
                <a:lnTo>
                  <a:pt x="5014736" y="1831234"/>
                </a:lnTo>
                <a:lnTo>
                  <a:pt x="4971957" y="1806609"/>
                </a:lnTo>
                <a:lnTo>
                  <a:pt x="4929526" y="1781478"/>
                </a:lnTo>
                <a:lnTo>
                  <a:pt x="4887428" y="1755867"/>
                </a:lnTo>
                <a:lnTo>
                  <a:pt x="4845645" y="1729799"/>
                </a:lnTo>
                <a:lnTo>
                  <a:pt x="4804162" y="1703299"/>
                </a:lnTo>
                <a:lnTo>
                  <a:pt x="4762961" y="1676391"/>
                </a:lnTo>
                <a:lnTo>
                  <a:pt x="4722026" y="1649101"/>
                </a:lnTo>
                <a:lnTo>
                  <a:pt x="4681340" y="1621451"/>
                </a:lnTo>
                <a:lnTo>
                  <a:pt x="4640888" y="1593467"/>
                </a:lnTo>
                <a:lnTo>
                  <a:pt x="4600652" y="1565172"/>
                </a:lnTo>
                <a:lnTo>
                  <a:pt x="4520763" y="1507751"/>
                </a:lnTo>
                <a:lnTo>
                  <a:pt x="4441542" y="1449381"/>
                </a:lnTo>
                <a:lnTo>
                  <a:pt x="4323673" y="1360475"/>
                </a:lnTo>
                <a:lnTo>
                  <a:pt x="3933751" y="1060333"/>
                </a:lnTo>
                <a:lnTo>
                  <a:pt x="3815949" y="971689"/>
                </a:lnTo>
                <a:lnTo>
                  <a:pt x="3736789" y="913560"/>
                </a:lnTo>
                <a:lnTo>
                  <a:pt x="3696972" y="884859"/>
                </a:lnTo>
                <a:lnTo>
                  <a:pt x="3656975" y="856434"/>
                </a:lnTo>
                <a:lnTo>
                  <a:pt x="3616782" y="828307"/>
                </a:lnTo>
                <a:lnTo>
                  <a:pt x="3576375" y="800504"/>
                </a:lnTo>
                <a:lnTo>
                  <a:pt x="3535739" y="773048"/>
                </a:lnTo>
                <a:lnTo>
                  <a:pt x="3494857" y="745965"/>
                </a:lnTo>
                <a:lnTo>
                  <a:pt x="3453712" y="719279"/>
                </a:lnTo>
                <a:lnTo>
                  <a:pt x="3412288" y="693014"/>
                </a:lnTo>
                <a:lnTo>
                  <a:pt x="3370569" y="667194"/>
                </a:lnTo>
                <a:lnTo>
                  <a:pt x="3328537" y="641844"/>
                </a:lnTo>
                <a:lnTo>
                  <a:pt x="3286176" y="616989"/>
                </a:lnTo>
                <a:lnTo>
                  <a:pt x="3243471" y="592651"/>
                </a:lnTo>
                <a:lnTo>
                  <a:pt x="3200403" y="568857"/>
                </a:lnTo>
                <a:lnTo>
                  <a:pt x="3156957" y="545630"/>
                </a:lnTo>
                <a:lnTo>
                  <a:pt x="3113117" y="522995"/>
                </a:lnTo>
                <a:lnTo>
                  <a:pt x="3068865" y="500975"/>
                </a:lnTo>
                <a:lnTo>
                  <a:pt x="3024185" y="479597"/>
                </a:lnTo>
                <a:lnTo>
                  <a:pt x="2979061" y="458883"/>
                </a:lnTo>
                <a:lnTo>
                  <a:pt x="2933476" y="438858"/>
                </a:lnTo>
                <a:lnTo>
                  <a:pt x="2887414" y="419546"/>
                </a:lnTo>
                <a:lnTo>
                  <a:pt x="2840858" y="400973"/>
                </a:lnTo>
                <a:lnTo>
                  <a:pt x="2793791" y="383162"/>
                </a:lnTo>
                <a:lnTo>
                  <a:pt x="2746197" y="366137"/>
                </a:lnTo>
                <a:lnTo>
                  <a:pt x="2699610" y="350436"/>
                </a:lnTo>
                <a:lnTo>
                  <a:pt x="2652801" y="335593"/>
                </a:lnTo>
                <a:lnTo>
                  <a:pt x="2605777" y="321579"/>
                </a:lnTo>
                <a:lnTo>
                  <a:pt x="2558546" y="308365"/>
                </a:lnTo>
                <a:lnTo>
                  <a:pt x="2511115" y="295922"/>
                </a:lnTo>
                <a:lnTo>
                  <a:pt x="2463490" y="284222"/>
                </a:lnTo>
                <a:lnTo>
                  <a:pt x="2415679" y="273234"/>
                </a:lnTo>
                <a:lnTo>
                  <a:pt x="2367689" y="262931"/>
                </a:lnTo>
                <a:lnTo>
                  <a:pt x="2319527" y="253283"/>
                </a:lnTo>
                <a:lnTo>
                  <a:pt x="2271200" y="244261"/>
                </a:lnTo>
                <a:lnTo>
                  <a:pt x="2222716" y="235836"/>
                </a:lnTo>
                <a:lnTo>
                  <a:pt x="2174081" y="227979"/>
                </a:lnTo>
                <a:lnTo>
                  <a:pt x="2125302" y="220662"/>
                </a:lnTo>
                <a:lnTo>
                  <a:pt x="2076387" y="213855"/>
                </a:lnTo>
                <a:lnTo>
                  <a:pt x="1978176" y="201655"/>
                </a:lnTo>
                <a:lnTo>
                  <a:pt x="1879504" y="191147"/>
                </a:lnTo>
                <a:lnTo>
                  <a:pt x="1730759" y="178052"/>
                </a:lnTo>
                <a:lnTo>
                  <a:pt x="1481353" y="161405"/>
                </a:lnTo>
                <a:lnTo>
                  <a:pt x="930042" y="131396"/>
                </a:lnTo>
                <a:lnTo>
                  <a:pt x="780005" y="120934"/>
                </a:lnTo>
                <a:lnTo>
                  <a:pt x="630468" y="108017"/>
                </a:lnTo>
                <a:lnTo>
                  <a:pt x="531149" y="97655"/>
                </a:lnTo>
                <a:lnTo>
                  <a:pt x="432194" y="85622"/>
                </a:lnTo>
                <a:lnTo>
                  <a:pt x="381766" y="78618"/>
                </a:lnTo>
                <a:lnTo>
                  <a:pt x="331288" y="70824"/>
                </a:lnTo>
                <a:lnTo>
                  <a:pt x="280789" y="62242"/>
                </a:lnTo>
                <a:lnTo>
                  <a:pt x="230299" y="52878"/>
                </a:lnTo>
                <a:lnTo>
                  <a:pt x="179850" y="42735"/>
                </a:lnTo>
                <a:lnTo>
                  <a:pt x="129471" y="31818"/>
                </a:lnTo>
                <a:lnTo>
                  <a:pt x="79192" y="20131"/>
                </a:lnTo>
                <a:lnTo>
                  <a:pt x="29044" y="7678"/>
                </a:lnTo>
                <a:lnTo>
                  <a:pt x="0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685233" y="14"/>
            <a:ext cx="3071495" cy="563879"/>
          </a:xfrm>
          <a:custGeom>
            <a:avLst/>
            <a:gdLst/>
            <a:ahLst/>
            <a:cxnLst/>
            <a:rect l="l" t="t" r="r" b="b"/>
            <a:pathLst>
              <a:path w="3071495" h="563880">
                <a:moveTo>
                  <a:pt x="3070965" y="0"/>
                </a:moveTo>
                <a:lnTo>
                  <a:pt x="0" y="0"/>
                </a:lnTo>
                <a:lnTo>
                  <a:pt x="25102" y="11022"/>
                </a:lnTo>
                <a:lnTo>
                  <a:pt x="367781" y="165929"/>
                </a:lnTo>
                <a:lnTo>
                  <a:pt x="556727" y="249742"/>
                </a:lnTo>
                <a:lnTo>
                  <a:pt x="652102" y="290272"/>
                </a:lnTo>
                <a:lnTo>
                  <a:pt x="748043" y="329398"/>
                </a:lnTo>
                <a:lnTo>
                  <a:pt x="796216" y="348320"/>
                </a:lnTo>
                <a:lnTo>
                  <a:pt x="844521" y="366753"/>
                </a:lnTo>
                <a:lnTo>
                  <a:pt x="892953" y="384652"/>
                </a:lnTo>
                <a:lnTo>
                  <a:pt x="941510" y="401972"/>
                </a:lnTo>
                <a:lnTo>
                  <a:pt x="990187" y="418666"/>
                </a:lnTo>
                <a:lnTo>
                  <a:pt x="1038982" y="434690"/>
                </a:lnTo>
                <a:lnTo>
                  <a:pt x="1087890" y="449996"/>
                </a:lnTo>
                <a:lnTo>
                  <a:pt x="1136910" y="464539"/>
                </a:lnTo>
                <a:lnTo>
                  <a:pt x="1186036" y="478275"/>
                </a:lnTo>
                <a:lnTo>
                  <a:pt x="1235266" y="491156"/>
                </a:lnTo>
                <a:lnTo>
                  <a:pt x="1284596" y="503138"/>
                </a:lnTo>
                <a:lnTo>
                  <a:pt x="1334023" y="514174"/>
                </a:lnTo>
                <a:lnTo>
                  <a:pt x="1383544" y="524220"/>
                </a:lnTo>
                <a:lnTo>
                  <a:pt x="1433155" y="533228"/>
                </a:lnTo>
                <a:lnTo>
                  <a:pt x="1482852" y="541154"/>
                </a:lnTo>
                <a:lnTo>
                  <a:pt x="1532632" y="547952"/>
                </a:lnTo>
                <a:lnTo>
                  <a:pt x="1582493" y="553575"/>
                </a:lnTo>
                <a:lnTo>
                  <a:pt x="1631810" y="557883"/>
                </a:lnTo>
                <a:lnTo>
                  <a:pt x="1681139" y="560998"/>
                </a:lnTo>
                <a:lnTo>
                  <a:pt x="1730482" y="562885"/>
                </a:lnTo>
                <a:lnTo>
                  <a:pt x="1779842" y="563506"/>
                </a:lnTo>
                <a:lnTo>
                  <a:pt x="1829221" y="562826"/>
                </a:lnTo>
                <a:lnTo>
                  <a:pt x="1878620" y="560808"/>
                </a:lnTo>
                <a:lnTo>
                  <a:pt x="1928042" y="557415"/>
                </a:lnTo>
                <a:lnTo>
                  <a:pt x="1977489" y="552611"/>
                </a:lnTo>
                <a:lnTo>
                  <a:pt x="2026964" y="546359"/>
                </a:lnTo>
                <a:lnTo>
                  <a:pt x="2076467" y="538623"/>
                </a:lnTo>
                <a:lnTo>
                  <a:pt x="2127522" y="529088"/>
                </a:lnTo>
                <a:lnTo>
                  <a:pt x="2177902" y="518010"/>
                </a:lnTo>
                <a:lnTo>
                  <a:pt x="2227608" y="505425"/>
                </a:lnTo>
                <a:lnTo>
                  <a:pt x="2276643" y="491364"/>
                </a:lnTo>
                <a:lnTo>
                  <a:pt x="2325007" y="475862"/>
                </a:lnTo>
                <a:lnTo>
                  <a:pt x="2372703" y="458953"/>
                </a:lnTo>
                <a:lnTo>
                  <a:pt x="2419731" y="440669"/>
                </a:lnTo>
                <a:lnTo>
                  <a:pt x="2466093" y="421044"/>
                </a:lnTo>
                <a:lnTo>
                  <a:pt x="2511791" y="400113"/>
                </a:lnTo>
                <a:lnTo>
                  <a:pt x="2556825" y="377908"/>
                </a:lnTo>
                <a:lnTo>
                  <a:pt x="2601199" y="354463"/>
                </a:lnTo>
                <a:lnTo>
                  <a:pt x="2644912" y="329812"/>
                </a:lnTo>
                <a:lnTo>
                  <a:pt x="2687966" y="303987"/>
                </a:lnTo>
                <a:lnTo>
                  <a:pt x="2730364" y="277024"/>
                </a:lnTo>
                <a:lnTo>
                  <a:pt x="2772106" y="248954"/>
                </a:lnTo>
                <a:lnTo>
                  <a:pt x="2813193" y="219813"/>
                </a:lnTo>
                <a:lnTo>
                  <a:pt x="2853628" y="189633"/>
                </a:lnTo>
                <a:lnTo>
                  <a:pt x="2893412" y="158447"/>
                </a:lnTo>
                <a:lnTo>
                  <a:pt x="2932546" y="126291"/>
                </a:lnTo>
                <a:lnTo>
                  <a:pt x="2971032" y="93196"/>
                </a:lnTo>
                <a:lnTo>
                  <a:pt x="3008871" y="59196"/>
                </a:lnTo>
                <a:lnTo>
                  <a:pt x="3046065" y="24326"/>
                </a:lnTo>
                <a:lnTo>
                  <a:pt x="3070965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15761" y="10069213"/>
            <a:ext cx="5795010" cy="1239520"/>
          </a:xfrm>
          <a:custGeom>
            <a:avLst/>
            <a:gdLst/>
            <a:ahLst/>
            <a:cxnLst/>
            <a:rect l="l" t="t" r="r" b="b"/>
            <a:pathLst>
              <a:path w="5795009" h="1239520">
                <a:moveTo>
                  <a:pt x="3209947" y="0"/>
                </a:moveTo>
                <a:lnTo>
                  <a:pt x="3157741" y="614"/>
                </a:lnTo>
                <a:lnTo>
                  <a:pt x="3109167" y="2182"/>
                </a:lnTo>
                <a:lnTo>
                  <a:pt x="3060831" y="4729"/>
                </a:lnTo>
                <a:lnTo>
                  <a:pt x="3012725" y="8230"/>
                </a:lnTo>
                <a:lnTo>
                  <a:pt x="2964845" y="12664"/>
                </a:lnTo>
                <a:lnTo>
                  <a:pt x="2917183" y="18008"/>
                </a:lnTo>
                <a:lnTo>
                  <a:pt x="2869735" y="24239"/>
                </a:lnTo>
                <a:lnTo>
                  <a:pt x="2822493" y="31335"/>
                </a:lnTo>
                <a:lnTo>
                  <a:pt x="2775452" y="39274"/>
                </a:lnTo>
                <a:lnTo>
                  <a:pt x="2728607" y="48032"/>
                </a:lnTo>
                <a:lnTo>
                  <a:pt x="2681950" y="57588"/>
                </a:lnTo>
                <a:lnTo>
                  <a:pt x="2635476" y="67919"/>
                </a:lnTo>
                <a:lnTo>
                  <a:pt x="2589178" y="79003"/>
                </a:lnTo>
                <a:lnTo>
                  <a:pt x="2543052" y="90816"/>
                </a:lnTo>
                <a:lnTo>
                  <a:pt x="2497090" y="103337"/>
                </a:lnTo>
                <a:lnTo>
                  <a:pt x="2451287" y="116543"/>
                </a:lnTo>
                <a:lnTo>
                  <a:pt x="2405637" y="130412"/>
                </a:lnTo>
                <a:lnTo>
                  <a:pt x="2360133" y="144920"/>
                </a:lnTo>
                <a:lnTo>
                  <a:pt x="2314770" y="160046"/>
                </a:lnTo>
                <a:lnTo>
                  <a:pt x="2269542" y="175767"/>
                </a:lnTo>
                <a:lnTo>
                  <a:pt x="2224442" y="192060"/>
                </a:lnTo>
                <a:lnTo>
                  <a:pt x="2179465" y="208903"/>
                </a:lnTo>
                <a:lnTo>
                  <a:pt x="2134604" y="226274"/>
                </a:lnTo>
                <a:lnTo>
                  <a:pt x="2089854" y="244150"/>
                </a:lnTo>
                <a:lnTo>
                  <a:pt x="2045208" y="262508"/>
                </a:lnTo>
                <a:lnTo>
                  <a:pt x="2000660" y="281326"/>
                </a:lnTo>
                <a:lnTo>
                  <a:pt x="1956205" y="300582"/>
                </a:lnTo>
                <a:lnTo>
                  <a:pt x="1911837" y="320252"/>
                </a:lnTo>
                <a:lnTo>
                  <a:pt x="1823335" y="360748"/>
                </a:lnTo>
                <a:lnTo>
                  <a:pt x="1735106" y="402634"/>
                </a:lnTo>
                <a:lnTo>
                  <a:pt x="1647102" y="445729"/>
                </a:lnTo>
                <a:lnTo>
                  <a:pt x="1515413" y="512247"/>
                </a:lnTo>
                <a:lnTo>
                  <a:pt x="768831" y="903623"/>
                </a:lnTo>
                <a:lnTo>
                  <a:pt x="635634" y="970063"/>
                </a:lnTo>
                <a:lnTo>
                  <a:pt x="546374" y="1013093"/>
                </a:lnTo>
                <a:lnTo>
                  <a:pt x="456688" y="1054903"/>
                </a:lnTo>
                <a:lnTo>
                  <a:pt x="366528" y="1095313"/>
                </a:lnTo>
                <a:lnTo>
                  <a:pt x="321255" y="1114936"/>
                </a:lnTo>
                <a:lnTo>
                  <a:pt x="275845" y="1134142"/>
                </a:lnTo>
                <a:lnTo>
                  <a:pt x="230293" y="1152908"/>
                </a:lnTo>
                <a:lnTo>
                  <a:pt x="184592" y="1171212"/>
                </a:lnTo>
                <a:lnTo>
                  <a:pt x="138737" y="1189030"/>
                </a:lnTo>
                <a:lnTo>
                  <a:pt x="92720" y="1206340"/>
                </a:lnTo>
                <a:lnTo>
                  <a:pt x="46537" y="1223121"/>
                </a:lnTo>
                <a:lnTo>
                  <a:pt x="0" y="1239342"/>
                </a:lnTo>
                <a:lnTo>
                  <a:pt x="5794431" y="1239342"/>
                </a:lnTo>
                <a:lnTo>
                  <a:pt x="5547990" y="1042675"/>
                </a:lnTo>
                <a:lnTo>
                  <a:pt x="5430169" y="950562"/>
                </a:lnTo>
                <a:lnTo>
                  <a:pt x="5351153" y="889899"/>
                </a:lnTo>
                <a:lnTo>
                  <a:pt x="5271704" y="830005"/>
                </a:lnTo>
                <a:lnTo>
                  <a:pt x="5191771" y="771024"/>
                </a:lnTo>
                <a:lnTo>
                  <a:pt x="5111305" y="713103"/>
                </a:lnTo>
                <a:lnTo>
                  <a:pt x="5070857" y="684585"/>
                </a:lnTo>
                <a:lnTo>
                  <a:pt x="5030257" y="656387"/>
                </a:lnTo>
                <a:lnTo>
                  <a:pt x="4989498" y="628527"/>
                </a:lnTo>
                <a:lnTo>
                  <a:pt x="4948575" y="601023"/>
                </a:lnTo>
                <a:lnTo>
                  <a:pt x="4907481" y="573894"/>
                </a:lnTo>
                <a:lnTo>
                  <a:pt x="4866210" y="547157"/>
                </a:lnTo>
                <a:lnTo>
                  <a:pt x="4824756" y="520831"/>
                </a:lnTo>
                <a:lnTo>
                  <a:pt x="4783113" y="494934"/>
                </a:lnTo>
                <a:lnTo>
                  <a:pt x="4741273" y="469484"/>
                </a:lnTo>
                <a:lnTo>
                  <a:pt x="4699232" y="444500"/>
                </a:lnTo>
                <a:lnTo>
                  <a:pt x="4656983" y="420000"/>
                </a:lnTo>
                <a:lnTo>
                  <a:pt x="4614519" y="396001"/>
                </a:lnTo>
                <a:lnTo>
                  <a:pt x="4571835" y="372523"/>
                </a:lnTo>
                <a:lnTo>
                  <a:pt x="4528923" y="349584"/>
                </a:lnTo>
                <a:lnTo>
                  <a:pt x="4485779" y="327202"/>
                </a:lnTo>
                <a:lnTo>
                  <a:pt x="4442395" y="305394"/>
                </a:lnTo>
                <a:lnTo>
                  <a:pt x="4398766" y="284180"/>
                </a:lnTo>
                <a:lnTo>
                  <a:pt x="4354884" y="263577"/>
                </a:lnTo>
                <a:lnTo>
                  <a:pt x="4310745" y="243604"/>
                </a:lnTo>
                <a:lnTo>
                  <a:pt x="4266341" y="224279"/>
                </a:lnTo>
                <a:lnTo>
                  <a:pt x="4221667" y="205621"/>
                </a:lnTo>
                <a:lnTo>
                  <a:pt x="4176716" y="187646"/>
                </a:lnTo>
                <a:lnTo>
                  <a:pt x="4131481" y="170375"/>
                </a:lnTo>
                <a:lnTo>
                  <a:pt x="4085958" y="153825"/>
                </a:lnTo>
                <a:lnTo>
                  <a:pt x="4040139" y="138013"/>
                </a:lnTo>
                <a:lnTo>
                  <a:pt x="3994018" y="122959"/>
                </a:lnTo>
                <a:lnTo>
                  <a:pt x="3947589" y="108681"/>
                </a:lnTo>
                <a:lnTo>
                  <a:pt x="3900846" y="95197"/>
                </a:lnTo>
                <a:lnTo>
                  <a:pt x="3853782" y="82525"/>
                </a:lnTo>
                <a:lnTo>
                  <a:pt x="3806392" y="70684"/>
                </a:lnTo>
                <a:lnTo>
                  <a:pt x="3758668" y="59691"/>
                </a:lnTo>
                <a:lnTo>
                  <a:pt x="3710605" y="49565"/>
                </a:lnTo>
                <a:lnTo>
                  <a:pt x="3662197" y="40324"/>
                </a:lnTo>
                <a:lnTo>
                  <a:pt x="3613437" y="31987"/>
                </a:lnTo>
                <a:lnTo>
                  <a:pt x="3564319" y="24571"/>
                </a:lnTo>
                <a:lnTo>
                  <a:pt x="3514837" y="18095"/>
                </a:lnTo>
                <a:lnTo>
                  <a:pt x="3464985" y="12578"/>
                </a:lnTo>
                <a:lnTo>
                  <a:pt x="3414756" y="8036"/>
                </a:lnTo>
                <a:lnTo>
                  <a:pt x="3364143" y="4490"/>
                </a:lnTo>
                <a:lnTo>
                  <a:pt x="3313142" y="1956"/>
                </a:lnTo>
                <a:lnTo>
                  <a:pt x="3261745" y="453"/>
                </a:lnTo>
                <a:lnTo>
                  <a:pt x="3209947" y="0"/>
                </a:lnTo>
                <a:close/>
              </a:path>
            </a:pathLst>
          </a:custGeom>
          <a:solidFill>
            <a:srgbClr val="FADA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Segnaposto contenuto 3"/>
          <p:cNvSpPr txBox="1">
            <a:spLocks/>
          </p:cNvSpPr>
          <p:nvPr/>
        </p:nvSpPr>
        <p:spPr>
          <a:xfrm>
            <a:off x="937262" y="1629123"/>
            <a:ext cx="18313100" cy="10399431"/>
          </a:xfrm>
          <a:prstGeom prst="rect">
            <a:avLst/>
          </a:prstGeom>
        </p:spPr>
        <p:txBody>
          <a:bodyPr wrap="square" lIns="179497" tIns="89748" rIns="179497" bIns="89748">
            <a:spAutoFit/>
          </a:bodyPr>
          <a:lstStyle>
            <a:lvl1pPr marL="0">
              <a:defRPr sz="2250" b="1" i="0">
                <a:solidFill>
                  <a:srgbClr val="1D1D1B"/>
                </a:solidFill>
                <a:latin typeface="Montserrat-SemiBold"/>
                <a:ea typeface="+mn-ea"/>
                <a:cs typeface="Montserrat-SemiBold"/>
              </a:defRPr>
            </a:lvl1pPr>
            <a:lvl2pPr marL="457007">
              <a:defRPr>
                <a:latin typeface="+mn-lt"/>
                <a:ea typeface="+mn-ea"/>
                <a:cs typeface="+mn-cs"/>
              </a:defRPr>
            </a:lvl2pPr>
            <a:lvl3pPr marL="914018">
              <a:defRPr>
                <a:latin typeface="+mn-lt"/>
                <a:ea typeface="+mn-ea"/>
                <a:cs typeface="+mn-cs"/>
              </a:defRPr>
            </a:lvl3pPr>
            <a:lvl4pPr marL="1371028">
              <a:defRPr>
                <a:latin typeface="+mn-lt"/>
                <a:ea typeface="+mn-ea"/>
                <a:cs typeface="+mn-cs"/>
              </a:defRPr>
            </a:lvl4pPr>
            <a:lvl5pPr marL="1828039">
              <a:defRPr>
                <a:latin typeface="+mn-lt"/>
                <a:ea typeface="+mn-ea"/>
                <a:cs typeface="+mn-cs"/>
              </a:defRPr>
            </a:lvl5pPr>
            <a:lvl6pPr marL="2285049">
              <a:defRPr>
                <a:latin typeface="+mn-lt"/>
                <a:ea typeface="+mn-ea"/>
                <a:cs typeface="+mn-cs"/>
              </a:defRPr>
            </a:lvl6pPr>
            <a:lvl7pPr marL="2742056">
              <a:defRPr>
                <a:latin typeface="+mn-lt"/>
                <a:ea typeface="+mn-ea"/>
                <a:cs typeface="+mn-cs"/>
              </a:defRPr>
            </a:lvl7pPr>
            <a:lvl8pPr marL="3199065">
              <a:defRPr>
                <a:latin typeface="+mn-lt"/>
                <a:ea typeface="+mn-ea"/>
                <a:cs typeface="+mn-cs"/>
              </a:defRPr>
            </a:lvl8pPr>
            <a:lvl9pPr marL="3656072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200" b="0" kern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dirty="0">
                <a:latin typeface="Montserrat"/>
              </a:rPr>
              <a:t>E’ attualmente  in corso il negoziato tra Stato e Regioni per il riparto delle risorse tra i diversi programmi nazionali e regionali, per cui non è ancora definito l’importo che sarà assegnato alla Regione Lazio, ma in base alle analisi e agli esercizi di scenario svolti, nel documento </a:t>
            </a:r>
            <a:r>
              <a:rPr lang="it-IT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Indirizzi 2027 </a:t>
            </a:r>
            <a:r>
              <a:rPr lang="it-IT" sz="2400" b="0" dirty="0">
                <a:latin typeface="Montserrat"/>
              </a:rPr>
              <a:t>era stato stimato un importo di </a:t>
            </a:r>
            <a:r>
              <a:rPr lang="it-IT" sz="2400" dirty="0">
                <a:latin typeface="Montserrat"/>
              </a:rPr>
              <a:t>circa 6,5 miliardi </a:t>
            </a:r>
            <a:r>
              <a:rPr lang="it-IT" sz="2400" b="0" dirty="0">
                <a:latin typeface="Montserrat"/>
              </a:rPr>
              <a:t>(comprensivo dell’assistenza tecnica per la gestione delle politiche regionali)</a:t>
            </a:r>
          </a:p>
          <a:p>
            <a:pPr algn="just" defTabSz="914400"/>
            <a:endParaRPr lang="it-IT" sz="2400" b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kern="0" dirty="0">
                <a:latin typeface="Montserrat"/>
              </a:rPr>
              <a:t>A tale importo si prevede contribuiranno i </a:t>
            </a:r>
            <a:r>
              <a:rPr lang="it-IT" sz="2400" kern="0" dirty="0">
                <a:latin typeface="Montserrat"/>
              </a:rPr>
              <a:t>Fondi comunitari con il 54,4 per cento </a:t>
            </a:r>
            <a:r>
              <a:rPr lang="it-IT" sz="2400" b="0" kern="0" dirty="0">
                <a:latin typeface="Montserrat"/>
              </a:rPr>
              <a:t>del totale (il 20,4 per cento dal FESR e il 20,2 per cento dal FSE+, il 13,5 per cento dal FEASR e lo 0,3 per cento dal FEAMP); il </a:t>
            </a:r>
            <a:r>
              <a:rPr lang="it-IT" sz="2400" kern="0" dirty="0">
                <a:latin typeface="Montserrat"/>
              </a:rPr>
              <a:t>Fondo di Sviluppo e Coesione </a:t>
            </a:r>
            <a:r>
              <a:rPr lang="it-IT" sz="2400" b="0" kern="0" dirty="0">
                <a:latin typeface="Montserrat"/>
              </a:rPr>
              <a:t>(FSC) 2021-2027 </a:t>
            </a:r>
            <a:r>
              <a:rPr lang="it-IT" sz="2400" kern="0" dirty="0">
                <a:latin typeface="Montserrat"/>
              </a:rPr>
              <a:t>con circa il 39,7 per cento</a:t>
            </a:r>
            <a:r>
              <a:rPr lang="it-IT" sz="2400" b="0" kern="0" dirty="0">
                <a:latin typeface="Montserrat"/>
              </a:rPr>
              <a:t>, e i </a:t>
            </a:r>
            <a:r>
              <a:rPr lang="it-IT" sz="2400" kern="0" dirty="0">
                <a:latin typeface="Montserrat"/>
              </a:rPr>
              <a:t>trasferimenti statali per circa il 6,0 per cento </a:t>
            </a:r>
          </a:p>
          <a:p>
            <a:pPr algn="just" defTabSz="914400"/>
            <a:r>
              <a:rPr lang="it-IT" sz="2400" b="0" kern="0" dirty="0">
                <a:latin typeface="Montserrat"/>
              </a:rPr>
              <a:t> 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kern="0" dirty="0">
                <a:latin typeface="Montserrat"/>
              </a:rPr>
              <a:t>Tenendo conto degli Obiettivi di </a:t>
            </a:r>
            <a:r>
              <a:rPr lang="it-IT" sz="2400" b="0" i="1" kern="0" dirty="0">
                <a:latin typeface="Montserrat"/>
              </a:rPr>
              <a:t>policy</a:t>
            </a:r>
            <a:r>
              <a:rPr lang="it-IT" sz="2400" b="0" kern="0" dirty="0">
                <a:latin typeface="Montserrat"/>
              </a:rPr>
              <a:t> (OP) individuati dalle proposte dei regolamenti comunitari 2021-2027, al netto delle spese stimate per l’assistenza tecnica, l’ammontare per le politiche regionali è pari a </a:t>
            </a:r>
            <a:r>
              <a:rPr lang="it-IT" sz="2400" kern="0" dirty="0">
                <a:latin typeface="Montserrat"/>
              </a:rPr>
              <a:t>6,4 miliardi circa </a:t>
            </a:r>
            <a:r>
              <a:rPr lang="it-IT" sz="2400" b="0" kern="0" dirty="0">
                <a:latin typeface="Montserrat"/>
              </a:rPr>
              <a:t>che si ipotizza di destinare – rispettando i vincoli di concentrazione tematica dei fondi – </a:t>
            </a:r>
            <a:r>
              <a:rPr lang="it-IT" sz="2400" kern="0" dirty="0">
                <a:latin typeface="Montserrat"/>
              </a:rPr>
              <a:t>per il 15,8 per cento </a:t>
            </a:r>
            <a:r>
              <a:rPr lang="it-IT" sz="2400" b="0" kern="0" dirty="0">
                <a:latin typeface="Montserrat"/>
              </a:rPr>
              <a:t>(poco più di 1 miliardo) per costruire «una regione più intelligente» (</a:t>
            </a:r>
            <a:r>
              <a:rPr lang="it-IT" sz="2400" kern="0" dirty="0">
                <a:latin typeface="Montserrat"/>
              </a:rPr>
              <a:t>OP1</a:t>
            </a:r>
            <a:r>
              <a:rPr lang="it-IT" sz="2400" b="0" kern="0" dirty="0">
                <a:latin typeface="Montserrat"/>
              </a:rPr>
              <a:t>); </a:t>
            </a:r>
            <a:r>
              <a:rPr lang="it-IT" sz="2400" kern="0" dirty="0">
                <a:latin typeface="Montserrat"/>
              </a:rPr>
              <a:t>per il 20,1 per cento </a:t>
            </a:r>
            <a:r>
              <a:rPr lang="it-IT" sz="2400" b="0" kern="0" dirty="0">
                <a:latin typeface="Montserrat"/>
              </a:rPr>
              <a:t>(quasi 1,3 miliardi) per realizzare una «regione più verde» (</a:t>
            </a:r>
            <a:r>
              <a:rPr lang="it-IT" sz="2400" kern="0" dirty="0">
                <a:latin typeface="Montserrat"/>
              </a:rPr>
              <a:t>OP2</a:t>
            </a:r>
            <a:r>
              <a:rPr lang="it-IT" sz="2400" b="0" kern="0" dirty="0">
                <a:latin typeface="Montserrat"/>
              </a:rPr>
              <a:t>); </a:t>
            </a:r>
            <a:r>
              <a:rPr lang="it-IT" sz="2400" kern="0" dirty="0">
                <a:latin typeface="Montserrat"/>
              </a:rPr>
              <a:t>per il 24,2 per cento </a:t>
            </a:r>
            <a:r>
              <a:rPr lang="it-IT" sz="2400" b="0" kern="0" dirty="0">
                <a:latin typeface="Montserrat"/>
              </a:rPr>
              <a:t>(quasi 1,6 miliardi) per avere una «regione più connessa» (</a:t>
            </a:r>
            <a:r>
              <a:rPr lang="it-IT" sz="2400" kern="0" dirty="0">
                <a:latin typeface="Montserrat"/>
              </a:rPr>
              <a:t>OP3</a:t>
            </a:r>
            <a:r>
              <a:rPr lang="it-IT" sz="2400" b="0" kern="0" dirty="0">
                <a:latin typeface="Montserrat"/>
              </a:rPr>
              <a:t>); </a:t>
            </a:r>
            <a:r>
              <a:rPr lang="it-IT" sz="2400" kern="0" dirty="0">
                <a:latin typeface="Montserrat"/>
              </a:rPr>
              <a:t>per il 26,5 per cento </a:t>
            </a:r>
            <a:r>
              <a:rPr lang="it-IT" sz="2400" b="0" kern="0" dirty="0">
                <a:latin typeface="Montserrat"/>
              </a:rPr>
              <a:t>(1,7 miliardi circa) per sostenere una «regione più sociale» (</a:t>
            </a:r>
            <a:r>
              <a:rPr lang="it-IT" sz="2400" kern="0" dirty="0">
                <a:latin typeface="Montserrat"/>
              </a:rPr>
              <a:t>OP4</a:t>
            </a:r>
            <a:r>
              <a:rPr lang="it-IT" sz="2400" b="0" kern="0" dirty="0">
                <a:latin typeface="Montserrat"/>
              </a:rPr>
              <a:t>) e, infine, </a:t>
            </a:r>
            <a:r>
              <a:rPr lang="it-IT" sz="2400" kern="0" dirty="0">
                <a:latin typeface="Montserrat"/>
              </a:rPr>
              <a:t>per il 13,4 per cento </a:t>
            </a:r>
            <a:r>
              <a:rPr lang="it-IT" sz="2400" b="0" kern="0" dirty="0">
                <a:latin typeface="Montserrat"/>
              </a:rPr>
              <a:t>(quasi 900 milioni) destinati alle politiche per una «regione più vicina a ai cittadini» (</a:t>
            </a:r>
            <a:r>
              <a:rPr lang="it-IT" sz="2400" kern="0" dirty="0">
                <a:latin typeface="Montserrat"/>
              </a:rPr>
              <a:t>OP5</a:t>
            </a:r>
            <a:r>
              <a:rPr lang="it-IT" sz="2400" b="0" kern="0" dirty="0">
                <a:latin typeface="Montserrat"/>
              </a:rPr>
              <a:t>)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kern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it-IT" sz="2400" b="0" kern="0" dirty="0">
                <a:latin typeface="Montserrat"/>
              </a:rPr>
              <a:t>Nel documento </a:t>
            </a:r>
            <a:r>
              <a:rPr lang="it-IT" sz="2400" i="1" kern="0" dirty="0">
                <a:latin typeface="Montserrat"/>
              </a:rPr>
              <a:t>Indirizzi 2027 </a:t>
            </a:r>
            <a:r>
              <a:rPr lang="it-IT" sz="2400" b="0" kern="0" dirty="0">
                <a:latin typeface="Montserrat"/>
              </a:rPr>
              <a:t>sono state date anche indicazioni per la </a:t>
            </a:r>
            <a:r>
              <a:rPr lang="it-IT" sz="2400" kern="0" dirty="0">
                <a:latin typeface="Montserrat"/>
              </a:rPr>
              <a:t>prosecuzione delle Azioni Cardine (AC) </a:t>
            </a:r>
            <a:r>
              <a:rPr lang="it-IT" sz="2400" b="0" kern="0" dirty="0">
                <a:latin typeface="Montserrat"/>
              </a:rPr>
              <a:t>già individuate nella programmazione regionale, risultate più efficaci al raggiungimento degli obiettivi di sviluppo sostenibile e alla riduzione delle diseguaglianze, e per l’individuazione di </a:t>
            </a:r>
            <a:r>
              <a:rPr lang="it-IT" sz="2400" kern="0" dirty="0">
                <a:latin typeface="Montserrat"/>
              </a:rPr>
              <a:t>25</a:t>
            </a:r>
            <a:r>
              <a:rPr lang="it-IT" sz="2400" b="0" kern="0" dirty="0">
                <a:latin typeface="Montserrat"/>
              </a:rPr>
              <a:t> nuovi </a:t>
            </a:r>
            <a:r>
              <a:rPr lang="it-IT" sz="2400" kern="0" dirty="0">
                <a:latin typeface="Montserrat"/>
              </a:rPr>
              <a:t>Progetti per la Ripresa e la Resilienza (PRR) </a:t>
            </a:r>
            <a:r>
              <a:rPr lang="it-IT" sz="2400" b="0" kern="0" dirty="0">
                <a:latin typeface="Montserrat"/>
              </a:rPr>
              <a:t>per rafforzare la strategia regionale e trasformare e rendere resiliente il sistema socio-economico laziale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kern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kern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kern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400" b="0" kern="0" dirty="0">
              <a:latin typeface="Montserrat"/>
            </a:endParaRPr>
          </a:p>
          <a:p>
            <a:pPr algn="just" defTabSz="914400"/>
            <a:endParaRPr lang="it-IT" sz="2200" b="0" kern="0" dirty="0">
              <a:latin typeface="Montserrat"/>
            </a:endParaRP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endParaRPr lang="it-IT" sz="2200" b="0" kern="0" dirty="0">
              <a:latin typeface="Montserrat"/>
            </a:endParaRPr>
          </a:p>
          <a:p>
            <a:pPr algn="just" defTabSz="914400"/>
            <a:endParaRPr lang="it-IT" sz="2200" b="0" kern="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550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5787</TotalTime>
  <Words>3136</Words>
  <Application>Microsoft Office PowerPoint</Application>
  <PresentationFormat>Personalizzato</PresentationFormat>
  <Paragraphs>194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Bahnschrift</vt:lpstr>
      <vt:lpstr>Calibri</vt:lpstr>
      <vt:lpstr>Montserrat</vt:lpstr>
      <vt:lpstr>Montserrat-SemiBold</vt:lpstr>
      <vt:lpstr>Times New Roman</vt:lpstr>
      <vt:lpstr>Office Theme</vt:lpstr>
      <vt:lpstr>Presentazione standard di PowerPoint</vt:lpstr>
      <vt:lpstr>Programmazione regionale unitaria 2021-2027 Il percorso</vt:lpstr>
      <vt:lpstr>Le linee d’indirizzo per la programmazione unitaria regionale 2021-2027 </vt:lpstr>
      <vt:lpstr>Programmazione regionale unitaria Logica funzionale</vt:lpstr>
      <vt:lpstr>Lo stato dell’arte del negoziato 2021-2027 (1)</vt:lpstr>
      <vt:lpstr>Lo stato dell’arte del negoziato 2021-2027 (2)</vt:lpstr>
      <vt:lpstr>Le risorse finanziarie per la programmazione 2021-2027 </vt:lpstr>
      <vt:lpstr>Quadro Finanziario Pluriennale (QFP) 2021-2027 Impatto sulla politica di coesione e sulle risorse per l’ambiente e l’agricoltura Valori assoluti, milioni di euro a prezzi correnti</vt:lpstr>
      <vt:lpstr>Le risorse finanziarie per la programmazione regionale unitaria 2021-2027 </vt:lpstr>
      <vt:lpstr>Politica di Coesione Proposte di Regolamenti</vt:lpstr>
      <vt:lpstr>Politica di Coesione I 5 Obiettivi di Policy (OP) </vt:lpstr>
      <vt:lpstr>Politica Agricola Comune (PAC) Proposte di Regolamenti (1)</vt:lpstr>
      <vt:lpstr>Politica Agricola Comune (PAC) Proposte di Regolamenti (2)</vt:lpstr>
      <vt:lpstr>Politica Agricola Comune (PAC) I 3 Obiettivi Generali (OG) e i 9+1 Obiettivi Strategici della PAC 2021-2027</vt:lpstr>
      <vt:lpstr>Presentazione standard di PowerPoint</vt:lpstr>
      <vt:lpstr>Obblighi di concentrazione tematica  sulla base delle proposte di Regolamenti FESR  FSE+  FEASR </vt:lpstr>
      <vt:lpstr>Gli indicatori di sviluppo sostenibile nelle scelte della programmazione regionale  Le tendenze</vt:lpstr>
      <vt:lpstr>Gli indicatori di sviluppo sostenibile nelle scelte della programmazione regionale  Il confronto con i benchmark nazionali</vt:lpstr>
      <vt:lpstr>Verso i nuovi PO 2021-2027 Roadmap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Li_DEF_3003_1300</dc:title>
  <dc:creator>pc-utente</dc:creator>
  <cp:lastModifiedBy>Annalisa Quaglia</cp:lastModifiedBy>
  <cp:revision>237</cp:revision>
  <dcterms:created xsi:type="dcterms:W3CDTF">2020-04-01T11:15:35Z</dcterms:created>
  <dcterms:modified xsi:type="dcterms:W3CDTF">2021-03-18T17:09:04Z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2020-03-30T00:00:00Z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2020-04-01T00:00:00Z</vt:filetime>
  </property>
</Properties>
</file>