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60" r:id="rId3"/>
    <p:sldMasterId id="2147483672" r:id="rId4"/>
  </p:sldMasterIdLst>
  <p:sldIdLst>
    <p:sldId id="256" r:id="rId5"/>
    <p:sldId id="258" r:id="rId6"/>
    <p:sldId id="263" r:id="rId7"/>
    <p:sldId id="262" r:id="rId8"/>
    <p:sldId id="264" r:id="rId9"/>
    <p:sldId id="266" r:id="rId10"/>
    <p:sldId id="261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6" autoAdjust="0"/>
    <p:restoredTop sz="94660"/>
  </p:normalViewPr>
  <p:slideViewPr>
    <p:cSldViewPr snapToGrid="0">
      <p:cViewPr varScale="1">
        <p:scale>
          <a:sx n="87" d="100"/>
          <a:sy n="87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ella Polinari" userId="ced54bc5-e3d9-4b5e-92ed-70c5bd01b982" providerId="ADAL" clId="{4165FC1A-C2A7-474D-96D6-9553BEC1991F}"/>
    <pc:docChg chg="modSld">
      <pc:chgData name="Antonella Polinari" userId="ced54bc5-e3d9-4b5e-92ed-70c5bd01b982" providerId="ADAL" clId="{4165FC1A-C2A7-474D-96D6-9553BEC1991F}" dt="2024-12-08T11:19:12.034" v="10" actId="20577"/>
      <pc:docMkLst>
        <pc:docMk/>
      </pc:docMkLst>
      <pc:sldChg chg="modSp mod">
        <pc:chgData name="Antonella Polinari" userId="ced54bc5-e3d9-4b5e-92ed-70c5bd01b982" providerId="ADAL" clId="{4165FC1A-C2A7-474D-96D6-9553BEC1991F}" dt="2024-12-08T11:19:12.034" v="10" actId="20577"/>
        <pc:sldMkLst>
          <pc:docMk/>
          <pc:sldMk cId="2141566459" sldId="256"/>
        </pc:sldMkLst>
        <pc:spChg chg="mod">
          <ac:chgData name="Antonella Polinari" userId="ced54bc5-e3d9-4b5e-92ed-70c5bd01b982" providerId="ADAL" clId="{4165FC1A-C2A7-474D-96D6-9553BEC1991F}" dt="2024-12-08T11:19:12.034" v="10" actId="20577"/>
          <ac:spMkLst>
            <pc:docMk/>
            <pc:sldMk cId="2141566459" sldId="256"/>
            <ac:spMk id="4" creationId="{AC634569-5BE5-4C7A-BA36-5C342ABBEC8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4B345-E9B1-4F1E-AB87-A2E6E3549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32685-8416-4CA6-89A8-96A265C9A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9836-D72D-446F-B6F0-97F5BA1C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3081B-F937-481C-89D4-222748411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9BE69-FB47-4D6A-B865-AE4C7A7F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16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5CC15-9D3F-4FFF-9B42-17DD1F293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C228C9-E528-41B6-974E-3CA79CBD22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5690-9DE0-4F2E-B0F0-279214E2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AF0A6-3B02-4F9F-B89D-E8C512588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178E-9229-4C48-B76B-AFD9E4D8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9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A65277-5E51-40F7-B6FC-3EBECD595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3FA294-B553-4207-A561-517725F85B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10F41-79A7-4D7C-83A7-EBEFDDFF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EA283-2607-458E-AC41-F6E38A230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C2D73-F524-46BA-AD5F-7479B6B3E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149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BAA0-D639-4056-B404-72B9032B90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23EDE-3D6C-4FE2-93D8-F677F2EEC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6ED733-B245-4EB7-8335-1A8E57806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8EF68-CEF0-4B3E-A9E5-ACC83B54E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EA431-A62E-42E1-B7E5-3CFBCBA02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117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AC3F0-818D-4553-AA08-14A249827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3AB6F-04ED-44D3-8E10-6A4ECE61E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8B61C-C7C0-4DB8-973D-26A687C13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FD164-5C68-4529-9F95-5DD51F24A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68D5-CA2E-45EE-A6E9-1BCF6387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900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0E9D7-066B-4830-97A4-EEA51D6F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A2E40-1DE2-472C-A3D0-19981DFF8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4FABC-EE58-475C-9C8C-F3A37DB2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71DAE-3707-4217-BBCF-1C9DC283F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A0F03-D5EE-426D-85B0-0C479BE2A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38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D225E-B1F8-4685-84AA-FD3AA92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93395-879F-415D-8FE8-DC45BEF93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EF2D1C-6557-40E9-AD4C-F1992D735D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DA208-FD41-4DC5-BC09-9D3AE546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6D309-E753-42BB-9888-52DAADEC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95D9D-52EC-4DE3-ACE3-A5C306B6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82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F562B-2764-4280-8A4D-9BCC54CE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DE873-99F1-47E1-AB0A-CDE57BB26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12234A-8E59-49BA-AB00-941DF60E5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2323F-DADF-4870-B188-5BB59B0C2C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55B21C-C570-42F1-B41C-D0DE023EF7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E2CBD-9DE7-4AE9-9138-C0AD2490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0B4D44-C3D2-48EA-BBCF-F95DE50D5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4F5AC5-4E95-4F17-A42B-E462C6CD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5264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F474D-A97D-4C3B-AF55-026BEC11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52F397-6D61-4F08-B5B8-D10F44427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D8A5D-158B-481B-B724-64B2349E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474F16-7282-41BA-8C1A-49B4E8318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4536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67031E-ACDB-4397-BEF1-9CE21CE3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E8257-9E69-4DC0-87F6-5548661A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60DD1-D4CA-4A9B-84E9-5D0D2916B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69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F384-91B1-45F5-A924-330CFD7B2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47799-D451-4203-B12B-CD55F615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C39E9-0244-48D2-9797-1799FE66D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967C90-045E-4937-B756-FD4BFB952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28C0F-FE77-47B1-874F-DEBB803A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5B9AF-3E3A-4D48-A6AC-93061DB97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738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282F3-2742-44D1-A3FC-A80AA5FA5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D2229-93F9-4064-A5EE-EC10792B1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349EA-BACC-4CC3-A4F6-CAEBCB5471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962D0-34E6-42F1-9B1E-1001C520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EFF3C-70B2-4B5B-9131-F82546E3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553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BCD10-64C0-4183-ADD6-A6E8EA685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BDE3B-8E7E-4687-B688-AEFB2295A4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FA74A-2D2B-4B19-9362-A3C9F4FA1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8291F2-6D8E-4090-886E-4B00BEBF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6F102-4351-4A8A-9EE4-D1CD9FD4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081972-588E-491D-8481-312D521F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6762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5EF65-7038-4C1F-9087-2E6B1767A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F578C2-5F8A-4BD2-B78A-57947DC68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02D24-D9CE-4D49-A988-EF2517913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2FD5F-60B4-44FF-B656-372E1DBF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8ED8EE-366B-4FBD-97A7-9A528B08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28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0FC8AB-89A9-4107-AB89-DD78B9A3B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2F9343-2176-4032-BCF7-59A32631D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4F015-9069-4F02-936D-CAFCAD5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98B2D-7DDC-4520-BE3A-60DF82C2A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B9587-2DA2-426C-BC59-627D5591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52822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61DE4-CC4A-465C-B4EC-8305C70A7B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690B0-4B30-46C2-AE7A-9A1EF1DEA6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1438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AE31-36BD-4FA9-81B9-4CC7DA98A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1B335-3FD0-4BFD-A6A1-5C4F333F5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E26A3-107F-4741-8A1D-DE17C34FB1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E4350-51C1-4D17-ADB9-3542CA2A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6CDF9-E388-47CF-A01E-AB0C1807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990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C1E89-81E0-4601-A647-0787C16A5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1C997-5924-4BCF-BA36-AACE766AA7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59C3D-1BC0-469B-B0DB-4120E4AB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857DE-03E3-4EFB-A330-03B4ECE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B85E98-FEBA-42AB-A08B-9A3B7E915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7280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D69D0-C19D-4D7A-9E7B-2D3B3D127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0D313-897A-49ED-A2B6-7602B359F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4662F0-0EEF-41DA-B7D8-10EB0028D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07A5E-BE0D-4BF1-A9D8-705446DDA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2D42B-09C4-4B6E-9E52-6B4D910E3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8E2D2-9B16-42D2-B55D-57B95CEC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292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47D35-1EDD-40A7-9577-16703F154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54B0A0-A982-4701-8EE4-88BD611BB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9E992-AD5A-4B67-9A24-04974A273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9EBBB1-2DDE-4589-A211-BF9B40B9C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BEAFEC-9406-4BA2-ABFE-5C94154F8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A17E78-D2C5-4BAC-AEF6-B49C15DE9D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899C1-D0C0-4F13-BBD5-05AF11BCC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29E527-941C-4A7D-A586-3DFA9306C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015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BA1DE-DB1E-4801-A514-2D8CFDA31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632D29-E0AB-4678-AF92-4B2E6B7A5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B9AE7-D465-4A06-8288-B35B4826C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39D6B-14E5-40F6-8EEE-0BFBC0AE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387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1CAD00-8B20-4EA4-A4F9-73A9FFBC3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B0A96-C3CC-4D42-AEA2-2ECB37403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F0FDE-6B1B-4ED9-A0F2-5CCD563F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9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00A7C-B963-47B1-8F17-A36A61B0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88B51-FAE2-4901-8FEC-34569AE5C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EED4E-6EBD-4B1A-9CC5-18ED0DBB21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0ED83-E306-4967-AB47-0385E772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52320-709B-4627-AFD0-6CC6F64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05211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AA110-D404-4E59-B93D-BD85C0D3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BB7C-C436-4D78-A5E5-23FDDAE87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F2DC1-A92E-4E2D-B366-8978611E2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683B48-6679-45EF-B8B7-46AA9A5440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F8732-8EFB-4ACC-ABAD-82C0C0B89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118995-76A8-4FD3-B0CF-DF6BF0035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112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0F452-9E77-428A-B39A-9C818B31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003940-CFEC-4CAE-B935-0BE1B35C5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1E5BD-EB10-41D7-AFF4-0C46C09EF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AE077-C058-47E1-9BA7-E23CEB9952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90F89-6B1B-4E2B-8B73-947FC8A7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AE822-8631-4CCE-9075-70363CA2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1184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C1EC-49D9-4D0D-8E7D-F2335A293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7E3CC2-B50A-4311-9FE3-FBE997FC8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5EE2-704D-4B57-8257-B7D5011C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F71A0-70BC-4209-AE16-CF8016AF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32B72-BB82-42EB-8222-00F64015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8545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49C53B-A0AF-4ED9-89FE-111867F9C3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6CB87-0EAE-4BA8-9075-C91220DC8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E24D4-BBCB-486E-8B47-D47D4B0D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8DEDB9-7EC0-4F25-8C1D-B68CB7E3CDA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CD29A-7785-4A0D-94F2-E32B6116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81C2F-DBA5-4273-8405-0F49E7FD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4F9236-5111-4C78-8B66-7BA49D7FAC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1144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4FD26-5AF6-4C81-89C7-D9FE4F35E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2891A7-C845-4924-8533-D9752DA797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AFD45-7D23-4E8F-AE20-B1B5F24F8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98DCE-9871-41DA-A5E8-0257DD03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6D7DE-B9DC-4FBD-99EA-002B7977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11866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E3CF-4F82-4AAD-84ED-2EB750A20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48670-C7F2-40DF-B16D-B5F900F626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12F14-6966-453E-B4AB-D7685FD3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35F4-7029-4F00-9498-143DD0E2F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DB486-98C5-4573-A6D7-71C35612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1062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1FC77-DE14-4AED-B771-4A71E4E03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44E640-8FC8-4E28-A203-FB656D8FA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F17D6-489B-484E-A9F1-D09422E10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73BD5-7744-4CA3-A7F6-B86E800F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4AF69-A3F3-47FE-A0D2-052DEB4D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32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730A7-B03E-4DD6-9603-CD5770CF0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EBAF7D-B3AC-4797-A3A6-F2B4D086E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DB80F-E1C3-4BED-90FD-627C5864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667229-452F-46AF-8AC1-7C75F5F19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1CD9AF-E3F1-4299-BA7D-C987C243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5E456-668A-4089-9149-7CCD892F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1670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AB157-60DE-4AEB-B59F-6511C8D96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284643-3C22-40E5-859A-91B709009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1C9D7A-6BD9-4BE5-8654-A7B1875E9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85384-0EE0-4BCB-84E2-B9D235CF2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A00559-4F3A-4D98-B52E-F8A9ECFE34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EA145-80DF-4C66-A8BC-615C1CD2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8D333A-B50E-498D-979A-4A454D1E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8F5CD9-D7B5-45D8-9D69-4E22226E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9636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8E98B-69A5-4E19-9949-83F1B8B10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C49071-077B-4042-B227-FDE6F7310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B0C29-0237-485E-B9DD-47CBEF030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4568E-A830-474E-B9D1-256C9246A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99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0DCD5-B4B8-4A7A-949F-FCCC4884E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9C226-38BD-4C9C-A473-9D9788101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922AF-AB79-4FCF-B6DF-D4D55064A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7CB887-CB76-43B1-98AE-51C6FFDE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A8F967-87E4-4A3F-A9CA-E7AD97B61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0B1407-CA8B-462D-9CC5-44005FA19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6258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C89D8-E78D-425A-A38D-CDC5F9BA1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FF7163-E0E1-4109-8059-21BB30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B9A38-7970-4DD2-9F15-E60A29DE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06879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C7BBA-A044-4663-BB83-044C4A55A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9BF49-5A52-41AF-9FFF-C64CC480A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6C8DCA-BBE5-45ED-8333-9EFF26D2F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93E95-5D8D-4D6D-BF09-FCF779B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62CDC-650E-4FB3-B187-23C4937DA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C31F74-25F7-4372-B1F6-FEA7C9B8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1089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7510-57AA-41E8-AD40-07FB65D42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30E4D-2BFE-466B-A618-15216CFB5C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1AE165-B4EA-4BE6-8AEC-930EF72E9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EA673-408D-49FA-AE8C-02E7FFC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D9A5D-6914-41BA-B64B-791A460F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DC5AF-EA7E-4AA1-956A-346C3278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6803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048D3-A529-44D2-B190-4B2F71AFC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23F80-2A7A-4847-838B-934A2C886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8CA66-5F2A-4DDE-9D4A-FAE124DBD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B4056-EF38-4A4A-860C-85DF10533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F63B1F-6D05-4087-88A3-2EDB50D97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88062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9938D-C4E9-440C-A938-AABE42A75B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C68FD-EB9D-4385-8782-E67195BE7C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039CA-2453-4EB1-B152-98E61A638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C236C-359C-4BFB-B90A-765D734AE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F0103-6B41-49EE-8131-A40E99680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906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D12CE-6A28-476C-82D8-7342E5001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98506-62F5-4439-8268-37B30DF6F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6A6934-F72C-45CA-83F6-8A62FC44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928325-C6A9-4D39-9CAA-CC46E20E61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25B6AF-7021-41BB-B1C8-7549DBD26B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F588B-FD79-4ED8-846B-81F9373C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B0A32F-D65E-41C7-AB41-64D901F7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2A1F34-7BE8-457C-916F-D0CEC91A0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62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92ED1-1BC9-43B6-97F9-CAD0008E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7C40E-E2DE-4223-9FD8-F7C26816AC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A34953-019A-4A27-97E1-EAE695A0B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CBD81-CBA1-4740-8303-6D0114C59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32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918A8-109E-411A-ABD7-9E8A14B93A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6FB05-56C5-4038-9E21-46A7A6BA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EEA11-D365-4B32-9826-04A65AA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2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AA6FA-5337-403B-8CF3-40A3394A4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AE12B-C0EB-4E71-B0D7-E5B16354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CBDBF9-509F-41CC-8BAE-B739544AB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EB104-49CC-4BE5-BC70-BA7B43D0A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CC788E-B14F-4E94-82D8-D5C2754E5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B7702-1868-4160-AB8A-84895B15A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408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7345A-B7C9-486E-B036-2391F235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D20B8-77E6-4692-BBD1-426786A27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8E5E2-1086-41DF-BFCD-AA4559813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CD3BC9-BBA2-4FFF-A833-AC16B6C74D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76D9A1-F27C-4D40-AA7C-284ABFAF44B9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D69D5-718F-48A6-A48D-F734F2A7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83F95-5AB7-40C2-B7A3-1DADD478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CA89C2-7FA2-4D16-82E4-34971714CA7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41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screenshot, graphic design, graphics&#10;&#10;Description automatically generated">
            <a:extLst>
              <a:ext uri="{FF2B5EF4-FFF2-40B4-BE49-F238E27FC236}">
                <a16:creationId xmlns:a16="http://schemas.microsoft.com/office/drawing/2014/main" id="{70FDE585-9531-4B58-95A9-3FE1ABDE89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5147" r="549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97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C33C1B-8F5E-4C39-B304-11BAA54A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3A309-5662-44F9-91DF-785855A4A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12E94-3042-4B2F-AAD3-3ACB5736B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86D34-7D96-448A-A763-7FE4E3281B24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ED4E8-1806-47A3-8C01-1439A0579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D9440-BD48-4C18-84EE-518A1B8F7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5D3D-19B3-4393-B6E9-CD8D1D51785E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Picture 6" descr="A picture containing text, sky, screenshot&#10;&#10;Description automatically generated">
            <a:extLst>
              <a:ext uri="{FF2B5EF4-FFF2-40B4-BE49-F238E27FC236}">
                <a16:creationId xmlns:a16="http://schemas.microsoft.com/office/drawing/2014/main" id="{B502555E-F45A-452E-8B51-9C8E7683C7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" t="4860" r="534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0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3">
            <a:extLst>
              <a:ext uri="{FF2B5EF4-FFF2-40B4-BE49-F238E27FC236}">
                <a16:creationId xmlns:a16="http://schemas.microsoft.com/office/drawing/2014/main" id="{44DD9668-F317-4145-88F8-C0FCA9A49E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64" b="24773"/>
          <a:stretch/>
        </p:blipFill>
        <p:spPr bwMode="auto">
          <a:xfrm>
            <a:off x="0" y="5881357"/>
            <a:ext cx="12192000" cy="9766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magine 1">
            <a:extLst>
              <a:ext uri="{FF2B5EF4-FFF2-40B4-BE49-F238E27FC236}">
                <a16:creationId xmlns:a16="http://schemas.microsoft.com/office/drawing/2014/main" id="{BD81BE5F-8FBF-4DFE-96AE-548ED356D5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53422" y="6171665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99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10487-2DA8-4A20-A007-9082737EC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1EC9E-C692-49D8-84CB-E6BE42776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0FC1D-4818-44C0-911F-EA3D2BAD6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20895-0ECE-447F-8525-A2B684E82BD1}" type="datetimeFigureOut">
              <a:rPr lang="it-IT" smtClean="0"/>
              <a:t>08/12/2024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5E505-080B-48E3-85ED-9E597933A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4255B-934C-4B24-908F-8ECEB8215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B4219-1DDB-4786-AA6C-1A86D3E7BD45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1">
            <a:extLst>
              <a:ext uri="{FF2B5EF4-FFF2-40B4-BE49-F238E27FC236}">
                <a16:creationId xmlns:a16="http://schemas.microsoft.com/office/drawing/2014/main" id="{DBCC30AC-D98B-48B3-A984-E041877CEB0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626100" y="6286472"/>
            <a:ext cx="6939800" cy="39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99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azioeuropa.it/app/uploads/2022/05/allegato-1-DGR-561-del-30.07.2019.pdf" TargetMode="Externa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634569-5BE5-4C7A-BA36-5C342ABBEC8A}"/>
              </a:ext>
            </a:extLst>
          </p:cNvPr>
          <p:cNvSpPr txBox="1"/>
          <p:nvPr/>
        </p:nvSpPr>
        <p:spPr>
          <a:xfrm>
            <a:off x="1998921" y="2523281"/>
            <a:ext cx="89632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POR FSE 2014-2020 – Punto 2  </a:t>
            </a:r>
            <a:r>
              <a:rPr lang="it-IT" sz="36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OdG</a:t>
            </a:r>
            <a:endParaRPr lang="it-IT" sz="36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r>
              <a:rPr lang="it-IT" sz="3600" b="1" dirty="0">
                <a:solidFill>
                  <a:schemeClr val="bg1"/>
                </a:solidFill>
                <a:latin typeface="Gill Sans MT" panose="020B0502020104020203" pitchFamily="34" charset="0"/>
              </a:rPr>
              <a:t>       </a:t>
            </a:r>
            <a:r>
              <a:rPr lang="it-IT" sz="2400" b="1" dirty="0">
                <a:solidFill>
                  <a:schemeClr val="bg1"/>
                </a:solidFill>
                <a:latin typeface="Gill Sans MT" panose="020B0502020104020203" pitchFamily="34" charset="0"/>
              </a:rPr>
              <a:t>Informativa sul PO Complementare (POC)</a:t>
            </a:r>
          </a:p>
          <a:p>
            <a:endParaRPr lang="it-IT" sz="36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D4497-E8FA-45AA-8AAE-B508310B45A4}"/>
              </a:ext>
            </a:extLst>
          </p:cNvPr>
          <p:cNvSpPr txBox="1"/>
          <p:nvPr/>
        </p:nvSpPr>
        <p:spPr>
          <a:xfrm>
            <a:off x="2675055" y="3517156"/>
            <a:ext cx="70666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endParaRPr lang="it-IT" sz="2400" dirty="0">
              <a:solidFill>
                <a:schemeClr val="bg1"/>
              </a:solidFill>
              <a:latin typeface="Gill Sans MT" panose="020B0502020104020203" pitchFamily="34" charset="0"/>
            </a:endParaRPr>
          </a:p>
          <a:p>
            <a:r>
              <a:rPr lang="it-IT" sz="2400" dirty="0">
                <a:solidFill>
                  <a:schemeClr val="bg1"/>
                </a:solidFill>
                <a:latin typeface="Gill Sans MT" panose="020B0502020104020203" pitchFamily="34" charset="0"/>
              </a:rPr>
              <a:t>Comitato di Sorveglianza – Roma, 11 dicembre 2024</a:t>
            </a:r>
          </a:p>
        </p:txBody>
      </p:sp>
    </p:spTree>
    <p:extLst>
      <p:ext uri="{BB962C8B-B14F-4D97-AF65-F5344CB8AC3E}">
        <p14:creationId xmlns:p14="http://schemas.microsoft.com/office/powerpoint/2010/main" val="214156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1019550" y="2155535"/>
            <a:ext cx="993107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La Regione Lazio, come previsto nel 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  <a:hlinkClick r:id="rId2"/>
              </a:rPr>
              <a:t>Decreto-legge 19 maggio 2020, n. 34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 (cosiddetto Decreto Rilancio), convertito con legge 17 luglio 2020, n. 77, recante “Misure urgenti in materia di salute, sostegno al lavoro e all’economia, nonché di politiche sociali connesse all’emergenza epidemiologica da COVID-19», ha avuto la possibilità di predisporre, in relazione alla programmazione 2014-2020 dei Fondi FSE e FESR, un Programma Operativo Complementare (POC).</a:t>
            </a:r>
          </a:p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Con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DGR n. 315 del 20/06/2023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, è stata approvata a livello regionale, la versione finale del POC Lazio.</a:t>
            </a:r>
          </a:p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La dotazione complessiva del POC Lazio risulta pari a 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870,75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Milioni di Euro.</a:t>
            </a:r>
          </a:p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Il POC è stato definitivamente adottato dalle competenti autorità nazionali con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Delibera CIPESS n. 8 del 21 marzo 2024,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pubblicata nella Gazzetta Ufficiale della Repubblica Italiana (Serie generale - n. 131 del 6-6-2024).</a:t>
            </a: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1122417" y="330769"/>
            <a:ext cx="9992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Informativa sul PO Complementare Lazio 2014-2020 (POC)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C139E-7852-490D-A66D-59845DDA7543}"/>
              </a:ext>
            </a:extLst>
          </p:cNvPr>
          <p:cNvSpPr txBox="1"/>
          <p:nvPr/>
        </p:nvSpPr>
        <p:spPr>
          <a:xfrm>
            <a:off x="1122417" y="1693870"/>
            <a:ext cx="6849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4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quadro di riferimento</a:t>
            </a:r>
            <a:endParaRPr lang="it-IT" sz="24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1264085" y="1531098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690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1122417" y="2424743"/>
            <a:ext cx="9931078" cy="1264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endParaRPr lang="en-US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sz="1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dirty="0">
              <a:latin typeface="Gill Sans MT" panose="020B05020201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1122417" y="330769"/>
            <a:ext cx="9992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Informativa sul PO Complementare Lazio 2014-2020 (POC)</a:t>
            </a:r>
          </a:p>
          <a:p>
            <a:pPr>
              <a:tabLst>
                <a:tab pos="1150620" algn="l"/>
              </a:tabLst>
            </a:pPr>
            <a:endParaRPr lang="it-IT" sz="3600" b="1" dirty="0">
              <a:solidFill>
                <a:srgbClr val="4472C4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C139E-7852-490D-A66D-59845DDA7543}"/>
              </a:ext>
            </a:extLst>
          </p:cNvPr>
          <p:cNvSpPr txBox="1"/>
          <p:nvPr/>
        </p:nvSpPr>
        <p:spPr>
          <a:xfrm>
            <a:off x="1122417" y="1656219"/>
            <a:ext cx="7403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4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Dotazione finanziaria POC Lazio (ex POR FSE)</a:t>
            </a:r>
            <a:endParaRPr lang="it-IT" sz="24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1264085" y="1531098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927279" y="1656218"/>
            <a:ext cx="10753858" cy="4865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Dal POR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FSE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(anno contabile 2020-21) derivano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€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472,01 Milioni di Euro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di cui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€ 193,12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di rientri dall’UE per spese 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Covid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19 anticipate a carico dello Stato (CIG in deroga)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€ 278,89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derivanti dalle risorse del 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FdR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nazionale e del cofinanziamento regionale, resesi disponibili a seguito della rendicontazione di spesa effettuata a totale carico dell’UE nel periodo contabile 2020–2021. </a:t>
            </a: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Inoltre sono state integrate le risorse certificate, a valere del POR FSE, a totale carico dell’UE nell’anno contabile 2021-2022, per un importo pari a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€ 17,46 Milioni di Euro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.</a:t>
            </a: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In totale, la dotazione del POC derivante dal POR FSE ammonta pertanto a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€ 489,47 Milioni di Euro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.</a:t>
            </a: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endParaRPr lang="en-US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sz="1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128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695459" y="1693870"/>
            <a:ext cx="10753858" cy="5142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Il POC è coerente con la struttura della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programmazione strategica FSE e FESR 2014-2020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(Regolamenti UE e 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AdP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) e si pone in un’ottica di piena complementarità con gli interventi dei POR FESR e FSE Lazio.</a:t>
            </a: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Si articola pertanto negli stessi Assi dei POR FSE e FESR: per la componente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ex FSE gli Assi 7-10 del POC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Asse 7 Occupazione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Asse 8 Inclusione sociale e lotta alla povertà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Asse 9 Istruzione e formazione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Asse 10 Capacità istituzionale e amministrativa</a:t>
            </a: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È previsto inoltre un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Asse (11) Assistenza tecnica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, che deriva sia da risorse del POR FSE che del POR FESR.</a:t>
            </a: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Ai sensi dell’art. 242, comma 7 del Decreto Legge n. 34 del 19 maggio 2020 e 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ss.mm.ii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, la data di scadenza per le spese ammissibili al POC è fissata al 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31 dicembre 2026</a:t>
            </a: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endParaRPr lang="en-US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sz="1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dirty="0">
              <a:latin typeface="Gill Sans MT" panose="020B05020201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1122417" y="330769"/>
            <a:ext cx="9992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Informativa sul PO Complementare – POC Lazio 2014-2020</a:t>
            </a:r>
          </a:p>
          <a:p>
            <a:pPr>
              <a:tabLst>
                <a:tab pos="1150620" algn="l"/>
              </a:tabLst>
            </a:pPr>
            <a:endParaRPr lang="it-IT" sz="3600" b="1" dirty="0">
              <a:solidFill>
                <a:srgbClr val="4472C4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C139E-7852-490D-A66D-59845DDA7543}"/>
              </a:ext>
            </a:extLst>
          </p:cNvPr>
          <p:cNvSpPr txBox="1"/>
          <p:nvPr/>
        </p:nvSpPr>
        <p:spPr>
          <a:xfrm>
            <a:off x="1122417" y="1693870"/>
            <a:ext cx="6849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4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Struttura del POC Lazio 2014 2020</a:t>
            </a:r>
            <a:endParaRPr lang="it-IT" sz="24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1264085" y="1531098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469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1122417" y="2424743"/>
            <a:ext cx="9931078" cy="1264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endParaRPr lang="en-US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sz="1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dirty="0">
              <a:latin typeface="Gill Sans MT" panose="020B05020201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1122417" y="330769"/>
            <a:ext cx="9992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Informativa sul PO Complementare – POC Lazio 2014-2020</a:t>
            </a:r>
          </a:p>
          <a:p>
            <a:pPr>
              <a:tabLst>
                <a:tab pos="1150620" algn="l"/>
              </a:tabLst>
            </a:pPr>
            <a:endParaRPr lang="it-IT" sz="3600" b="1" dirty="0">
              <a:solidFill>
                <a:srgbClr val="4472C4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C139E-7852-490D-A66D-59845DDA7543}"/>
              </a:ext>
            </a:extLst>
          </p:cNvPr>
          <p:cNvSpPr txBox="1"/>
          <p:nvPr/>
        </p:nvSpPr>
        <p:spPr>
          <a:xfrm>
            <a:off x="1122417" y="1656219"/>
            <a:ext cx="7403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4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Stato dell’arte</a:t>
            </a:r>
            <a:endParaRPr lang="it-IT" sz="24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1264085" y="1531098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940157" y="2117884"/>
            <a:ext cx="10753858" cy="5419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Confluiscono nel POC progetti originariamente programmati a valere del POR FSE, che non trovano copertura finanziaria nel POR, a seguito dell’attuazione della spesa prevista dall’Accordo Provenzano (Covid19) e dall’utilizzo della certificazione al 100% della quota UE per due anni contabili. </a:t>
            </a:r>
          </a:p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 seguito della presentazione (a luglio 2024) dell’ultima domanda di pagamento del POR FSE, l’</a:t>
            </a:r>
            <a:r>
              <a:rPr lang="it-IT" b="1" dirty="0" err="1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AdG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FSE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e l’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Autorità regionale responsabile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del POC stanno definendo gli elenchi finali delle procedure (mutuate dal POR FSE) non rientranti nella chiusura finale del POR e quindi che confluiranno nel POC.</a:t>
            </a:r>
          </a:p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Attualmente l’universo dei progetti riconducibili al POC (ex POR FSE) negli Assi da 7 a 11, evidenziano la seguente situazione di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avanzamento finanziario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:  le risorse destinate/impegni totali ammontano a 485,3 Me (pari al 99,1% della dotazione finanziaria); i pagamenti totali ammontano a 379,9 Me, pari al 77,6% della dotazione complessiva.</a:t>
            </a:r>
          </a:p>
          <a:p>
            <a:pPr lvl="0"/>
            <a:r>
              <a:rPr lang="it-IT" dirty="0"/>
              <a:t> </a:t>
            </a:r>
          </a:p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endParaRPr lang="en-US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sz="1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43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1122417" y="2424743"/>
            <a:ext cx="9931078" cy="1264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endParaRPr lang="en-US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sz="1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dirty="0">
              <a:latin typeface="Gill Sans MT" panose="020B050202010402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C9224F-EC6D-408A-9823-7752CEA5EE12}"/>
              </a:ext>
            </a:extLst>
          </p:cNvPr>
          <p:cNvSpPr txBox="1"/>
          <p:nvPr/>
        </p:nvSpPr>
        <p:spPr>
          <a:xfrm>
            <a:off x="1122417" y="330769"/>
            <a:ext cx="9992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36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Informativa sul PO Complementare – POC Lazio 2014-2020</a:t>
            </a:r>
          </a:p>
          <a:p>
            <a:pPr>
              <a:tabLst>
                <a:tab pos="1150620" algn="l"/>
              </a:tabLst>
            </a:pPr>
            <a:endParaRPr lang="it-IT" sz="3600" b="1" dirty="0">
              <a:solidFill>
                <a:srgbClr val="4472C4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9C139E-7852-490D-A66D-59845DDA7543}"/>
              </a:ext>
            </a:extLst>
          </p:cNvPr>
          <p:cNvSpPr txBox="1"/>
          <p:nvPr/>
        </p:nvSpPr>
        <p:spPr>
          <a:xfrm>
            <a:off x="1122417" y="1656219"/>
            <a:ext cx="7403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150620" algn="l"/>
              </a:tabLst>
            </a:pPr>
            <a:r>
              <a:rPr lang="it-IT" sz="2400" b="1" dirty="0">
                <a:solidFill>
                  <a:srgbClr val="4472C4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Stato dell’arte</a:t>
            </a:r>
            <a:endParaRPr lang="it-IT" sz="24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ED9EB9F-3ADC-451B-9481-96099D87087C}"/>
              </a:ext>
            </a:extLst>
          </p:cNvPr>
          <p:cNvCxnSpPr/>
          <p:nvPr/>
        </p:nvCxnSpPr>
        <p:spPr>
          <a:xfrm>
            <a:off x="1264085" y="1531098"/>
            <a:ext cx="272005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8">
            <a:extLst>
              <a:ext uri="{FF2B5EF4-FFF2-40B4-BE49-F238E27FC236}">
                <a16:creationId xmlns:a16="http://schemas.microsoft.com/office/drawing/2014/main" id="{BD5717DA-B2EC-4932-88F4-3A7A3DD83A58}"/>
              </a:ext>
            </a:extLst>
          </p:cNvPr>
          <p:cNvSpPr txBox="1"/>
          <p:nvPr/>
        </p:nvSpPr>
        <p:spPr>
          <a:xfrm>
            <a:off x="978794" y="1887051"/>
            <a:ext cx="10753858" cy="5142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L’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AdG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FSE e l’Autorità POC dovranno valutare eventuali economie di risorse non coperte da interventi precedentemente attivati a valere del POR FSE per determinare esigenza di attivare nuove progettualità  a valere del POC (interventi che potranno essere realizzati secondo le indicazioni del Governo entro la scadenza di dicembre 2026) coerenti con la programmazione regionale FSE.</a:t>
            </a:r>
          </a:p>
          <a:p>
            <a:pPr algn="just"/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GOVERNANCE:  </a:t>
            </a:r>
            <a:r>
              <a:rPr lang="it-IT" dirty="0" err="1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ll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POC si baserà sui </a:t>
            </a:r>
            <a:r>
              <a:rPr lang="it-IT" b="1" dirty="0" err="1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Si.Ge.Co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 dei POR FSE e FESR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, in modo da assicurare l'efficace raggiungimento degli obiettivi, il monitoraggio continuo sull'andamento delle singole operazioni finanziate, il rispetto della normativa, la regolarità delle spese sostenute e rendicontate, garantendo il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monitoraggio periodico </a:t>
            </a:r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mediante il </a:t>
            </a:r>
            <a:r>
              <a:rPr lang="it-IT" b="1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sistema unico di monitoraggio della Ragioneria Generale dello Stato.</a:t>
            </a:r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r>
              <a:rPr lang="it-IT" dirty="0">
                <a:solidFill>
                  <a:srgbClr val="4472C4"/>
                </a:solidFill>
                <a:latin typeface="Gill Sans MT" panose="020B0502020104020203" pitchFamily="34" charset="0"/>
                <a:ea typeface="EYInterstate Regular" panose="02000503020000020004" pitchFamily="2" charset="0"/>
                <a:cs typeface="EYInterstate Regular" panose="02000503020000020004" pitchFamily="2" charset="0"/>
              </a:rPr>
              <a:t>L’Autorità del POC ha invece approvato nel corso del 2024, specifiche procedure applicabili in materia di certificazione della spesa/richieste di rimborso al MEF-IGURE e di comunicazione e informazione (adempimenti specifici e loghi applicabili al POC).</a:t>
            </a:r>
          </a:p>
          <a:p>
            <a:endParaRPr lang="it-IT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algn="just"/>
            <a:endParaRPr lang="en-US" dirty="0">
              <a:solidFill>
                <a:srgbClr val="4472C4"/>
              </a:solidFill>
              <a:latin typeface="Gill Sans MT" panose="020B0502020104020203" pitchFamily="34" charset="0"/>
              <a:ea typeface="EYInterstate Regular" panose="02000503020000020004" pitchFamily="2" charset="0"/>
              <a:cs typeface="EYInterstate Regular" panose="02000503020000020004" pitchFamily="2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sz="1800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2400">
              <a:spcAft>
                <a:spcPts val="500"/>
              </a:spcAft>
              <a:tabLst>
                <a:tab pos="6113780" algn="r"/>
              </a:tabLst>
            </a:pPr>
            <a:endParaRPr lang="it-IT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662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75598EE-8373-88EB-BC39-AC98632A6EAF}"/>
              </a:ext>
            </a:extLst>
          </p:cNvPr>
          <p:cNvSpPr txBox="1"/>
          <p:nvPr/>
        </p:nvSpPr>
        <p:spPr>
          <a:xfrm>
            <a:off x="2966484" y="1509823"/>
            <a:ext cx="5677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31A2507-B067-2A88-E236-840563483ACC}"/>
              </a:ext>
            </a:extLst>
          </p:cNvPr>
          <p:cNvSpPr txBox="1"/>
          <p:nvPr/>
        </p:nvSpPr>
        <p:spPr>
          <a:xfrm>
            <a:off x="2243470" y="2971800"/>
            <a:ext cx="746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Grazie per l’attenzione!</a:t>
            </a: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9083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839</Words>
  <Application>Microsoft Office PowerPoint</Application>
  <PresentationFormat>Widescreen</PresentationFormat>
  <Paragraphs>74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Gill Sans MT</vt:lpstr>
      <vt:lpstr>Office Theme</vt:lpstr>
      <vt:lpstr>2_Custom Design</vt:lpstr>
      <vt:lpstr>Custom Design</vt:lpstr>
      <vt:lpstr>1_Custom Design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Pace</dc:creator>
  <cp:lastModifiedBy>Antonella Polinari</cp:lastModifiedBy>
  <cp:revision>20</cp:revision>
  <dcterms:created xsi:type="dcterms:W3CDTF">2023-06-16T14:25:36Z</dcterms:created>
  <dcterms:modified xsi:type="dcterms:W3CDTF">2024-12-08T11:20:29Z</dcterms:modified>
</cp:coreProperties>
</file>