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sldIdLst>
    <p:sldId id="256" r:id="rId5"/>
    <p:sldId id="264" r:id="rId6"/>
    <p:sldId id="263" r:id="rId7"/>
    <p:sldId id="262" r:id="rId8"/>
    <p:sldId id="261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>
        <p:scale>
          <a:sx n="86" d="100"/>
          <a:sy n="86" d="100"/>
        </p:scale>
        <p:origin x="-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ella Polinari" userId="ced54bc5-e3d9-4b5e-92ed-70c5bd01b982" providerId="ADAL" clId="{34750272-CBD3-46EC-8626-83FF5776FD97}"/>
    <pc:docChg chg="modSld">
      <pc:chgData name="Antonella Polinari" userId="ced54bc5-e3d9-4b5e-92ed-70c5bd01b982" providerId="ADAL" clId="{34750272-CBD3-46EC-8626-83FF5776FD97}" dt="2024-12-08T11:26:40.622" v="0" actId="255"/>
      <pc:docMkLst>
        <pc:docMk/>
      </pc:docMkLst>
      <pc:sldChg chg="modSp mod">
        <pc:chgData name="Antonella Polinari" userId="ced54bc5-e3d9-4b5e-92ed-70c5bd01b982" providerId="ADAL" clId="{34750272-CBD3-46EC-8626-83FF5776FD97}" dt="2024-12-08T11:26:40.622" v="0" actId="255"/>
        <pc:sldMkLst>
          <pc:docMk/>
          <pc:sldMk cId="2141566459" sldId="256"/>
        </pc:sldMkLst>
        <pc:spChg chg="mod">
          <ac:chgData name="Antonella Polinari" userId="ced54bc5-e3d9-4b5e-92ed-70c5bd01b982" providerId="ADAL" clId="{34750272-CBD3-46EC-8626-83FF5776FD97}" dt="2024-12-08T11:26:40.622" v="0" actId="255"/>
          <ac:spMkLst>
            <pc:docMk/>
            <pc:sldMk cId="2141566459" sldId="256"/>
            <ac:spMk id="4" creationId="{AC634569-5BE5-4C7A-BA36-5C342ABBEC8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xmlns="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xmlns="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xmlns="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xmlns="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09/12/2024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xmlns="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C634569-5BE5-4C7A-BA36-5C342ABBEC8A}"/>
              </a:ext>
            </a:extLst>
          </p:cNvPr>
          <p:cNvSpPr txBox="1"/>
          <p:nvPr/>
        </p:nvSpPr>
        <p:spPr>
          <a:xfrm>
            <a:off x="1483743" y="2092538"/>
            <a:ext cx="9609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POR FSE 2014-2020 – Punto 1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pPr algn="ctr"/>
            <a:r>
              <a:rPr lang="it-IT" sz="2400" b="1" dirty="0">
                <a:solidFill>
                  <a:schemeClr val="bg1"/>
                </a:solidFill>
                <a:latin typeface="Gill Sans MT" panose="020B0502020104020203" pitchFamily="34" charset="0"/>
              </a:rPr>
              <a:t>Informazioni preliminari sulla situazione a chiusura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C5D4497-E8FA-45AA-8AAE-B508310B45A4}"/>
              </a:ext>
            </a:extLst>
          </p:cNvPr>
          <p:cNvSpPr txBox="1"/>
          <p:nvPr/>
        </p:nvSpPr>
        <p:spPr>
          <a:xfrm>
            <a:off x="2662176" y="3246700"/>
            <a:ext cx="706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11 dicembre 2024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D5717DA-B2EC-4932-88F4-3A7A3DD83A58}"/>
              </a:ext>
            </a:extLst>
          </p:cNvPr>
          <p:cNvSpPr txBox="1"/>
          <p:nvPr/>
        </p:nvSpPr>
        <p:spPr>
          <a:xfrm>
            <a:off x="452233" y="1199696"/>
            <a:ext cx="10926007" cy="417139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Il POR FSE, nel corso del 2024, ha raggiunto gli obiettivi di spesa finale previsti, grazie all’invio dell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’ultima domanda di pagamento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 a chiusura del Programma, inviata alla Commissione Europa il 30 luglio 2024, che ha portato al completo utilizzo delle risorse UE assegnate al POR FSE della Regione Lazio (pari a € 451.267.357,00).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La spesa totale certificata a chiusura del POR ammonta a € 624.425.285,51, a cui corrisponde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- in virtù dell’applicazione del tasso di cofinanziamento UE al 100% per gli anni contabili 2020/2021 e 2021/2022 -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it-IT" b="1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spesa certificata della quota UE pari a € 460.036.265,20. </a:t>
            </a: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La spesa certificata è in leggero overbooking rispetto alla dotazione, per garantire la necessaria copertura in caso di eventuali rettifiche in fase di chiusura.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it-IT" dirty="0">
                <a:solidFill>
                  <a:schemeClr val="accent1"/>
                </a:solidFill>
                <a:latin typeface="Gill Sans MT" panose="020B0502020104020203" pitchFamily="34" charset="0"/>
                <a:ea typeface="Arial" panose="020B0604020202020204" pitchFamily="34" charset="0"/>
                <a:cs typeface="Arial" panose="020B0604020202020204" pitchFamily="34" charset="0"/>
              </a:rPr>
              <a:t>Come noto, a seguito dell’Accordo Provenzano, alcuni degli interventi originariamente avviati e attuati a valere del POR FSE sono confluiti (in parte o in toto) nel quadro del nuovo Programma Complementare del Lazio (POC 2014-2020). A seguito di tale operazione, il POR FSE 2014-2020 si chiude quindi a circa 625 Me, ferma restando la quota di cofinanziamento UE (pari a € 451.267.357,00).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7C9224F-EC6D-408A-9823-7752CEA5EE12}"/>
              </a:ext>
            </a:extLst>
          </p:cNvPr>
          <p:cNvSpPr txBox="1"/>
          <p:nvPr/>
        </p:nvSpPr>
        <p:spPr>
          <a:xfrm>
            <a:off x="529871" y="216608"/>
            <a:ext cx="11383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2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Situazione a chiusura del Programma: spesa sostenuta</a:t>
            </a:r>
            <a:endParaRPr lang="it-IT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FED9EB9F-3ADC-451B-9481-96099D87087C}"/>
              </a:ext>
            </a:extLst>
          </p:cNvPr>
          <p:cNvCxnSpPr>
            <a:cxnSpLocks/>
          </p:cNvCxnSpPr>
          <p:nvPr/>
        </p:nvCxnSpPr>
        <p:spPr>
          <a:xfrm>
            <a:off x="948795" y="1000539"/>
            <a:ext cx="924570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05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82834"/>
              </p:ext>
            </p:extLst>
          </p:nvPr>
        </p:nvGraphicFramePr>
        <p:xfrm>
          <a:off x="229588" y="568322"/>
          <a:ext cx="11732825" cy="5137694"/>
        </p:xfrm>
        <a:graphic>
          <a:graphicData uri="http://schemas.openxmlformats.org/drawingml/2006/table">
            <a:tbl>
              <a:tblPr/>
              <a:tblGrid>
                <a:gridCol w="1274620">
                  <a:extLst>
                    <a:ext uri="{9D8B030D-6E8A-4147-A177-3AD203B41FA5}">
                      <a16:colId xmlns:a16="http://schemas.microsoft.com/office/drawing/2014/main" xmlns="" val="2820226389"/>
                    </a:ext>
                  </a:extLst>
                </a:gridCol>
                <a:gridCol w="1008794">
                  <a:extLst>
                    <a:ext uri="{9D8B030D-6E8A-4147-A177-3AD203B41FA5}">
                      <a16:colId xmlns:a16="http://schemas.microsoft.com/office/drawing/2014/main" xmlns="" val="3537202591"/>
                    </a:ext>
                  </a:extLst>
                </a:gridCol>
                <a:gridCol w="1141707">
                  <a:extLst>
                    <a:ext uri="{9D8B030D-6E8A-4147-A177-3AD203B41FA5}">
                      <a16:colId xmlns:a16="http://schemas.microsoft.com/office/drawing/2014/main" xmlns="" val="122771009"/>
                    </a:ext>
                  </a:extLst>
                </a:gridCol>
                <a:gridCol w="735203">
                  <a:extLst>
                    <a:ext uri="{9D8B030D-6E8A-4147-A177-3AD203B41FA5}">
                      <a16:colId xmlns:a16="http://schemas.microsoft.com/office/drawing/2014/main" xmlns="" val="3769001166"/>
                    </a:ext>
                  </a:extLst>
                </a:gridCol>
                <a:gridCol w="1330036">
                  <a:extLst>
                    <a:ext uri="{9D8B030D-6E8A-4147-A177-3AD203B41FA5}">
                      <a16:colId xmlns:a16="http://schemas.microsoft.com/office/drawing/2014/main" xmlns="" val="1116572869"/>
                    </a:ext>
                  </a:extLst>
                </a:gridCol>
                <a:gridCol w="950026">
                  <a:extLst>
                    <a:ext uri="{9D8B030D-6E8A-4147-A177-3AD203B41FA5}">
                      <a16:colId xmlns:a16="http://schemas.microsoft.com/office/drawing/2014/main" xmlns="" val="74569348"/>
                    </a:ext>
                  </a:extLst>
                </a:gridCol>
                <a:gridCol w="1413164">
                  <a:extLst>
                    <a:ext uri="{9D8B030D-6E8A-4147-A177-3AD203B41FA5}">
                      <a16:colId xmlns:a16="http://schemas.microsoft.com/office/drawing/2014/main" xmlns="" val="3063347268"/>
                    </a:ext>
                  </a:extLst>
                </a:gridCol>
                <a:gridCol w="760020">
                  <a:extLst>
                    <a:ext uri="{9D8B030D-6E8A-4147-A177-3AD203B41FA5}">
                      <a16:colId xmlns:a16="http://schemas.microsoft.com/office/drawing/2014/main" xmlns="" val="72361614"/>
                    </a:ext>
                  </a:extLst>
                </a:gridCol>
                <a:gridCol w="1199408">
                  <a:extLst>
                    <a:ext uri="{9D8B030D-6E8A-4147-A177-3AD203B41FA5}">
                      <a16:colId xmlns:a16="http://schemas.microsoft.com/office/drawing/2014/main" xmlns="" val="4160675506"/>
                    </a:ext>
                  </a:extLst>
                </a:gridCol>
                <a:gridCol w="1142836">
                  <a:extLst>
                    <a:ext uri="{9D8B030D-6E8A-4147-A177-3AD203B41FA5}">
                      <a16:colId xmlns:a16="http://schemas.microsoft.com/office/drawing/2014/main" xmlns="" val="1177203328"/>
                    </a:ext>
                  </a:extLst>
                </a:gridCol>
                <a:gridCol w="777011">
                  <a:extLst>
                    <a:ext uri="{9D8B030D-6E8A-4147-A177-3AD203B41FA5}">
                      <a16:colId xmlns:a16="http://schemas.microsoft.com/office/drawing/2014/main" xmlns="" val="1144397954"/>
                    </a:ext>
                  </a:extLst>
                </a:gridCol>
              </a:tblGrid>
              <a:tr h="25316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Denominazione ASSE 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Attuazione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7145544"/>
                  </a:ext>
                </a:extLst>
              </a:tr>
              <a:tr h="95236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Dotazione finanziaria (D) 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Risorse destinate (</a:t>
                      </a:r>
                      <a:r>
                        <a:rPr lang="it-IT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Rd</a:t>
                      </a:r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) 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(Rd)/(D)</a:t>
                      </a:r>
                      <a:endParaRPr lang="it-IT" sz="1200" b="1" i="0" u="none" strike="noStrike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Impegni (I) 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(I)/(D)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Pagamenti (P) 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(P)/(D)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Spesa certificata totale (Sc) 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Spesa certificata QUOTA UE (Sc UE) 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(Sc UE</a:t>
                      </a:r>
                      <a:r>
                        <a:rPr lang="it-IT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)/(Quota</a:t>
                      </a:r>
                      <a:r>
                        <a:rPr lang="it-IT" sz="12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 UE POR)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8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37139336"/>
                  </a:ext>
                </a:extLst>
              </a:tr>
              <a:tr h="361658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ASSE 1 - Occupazione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159.041.756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376.670.993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237%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182.649.178,39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114,8%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135.784.889,92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85,4%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121.078.075,20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79.640.604,25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100,2%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5864753"/>
                  </a:ext>
                </a:extLst>
              </a:tr>
              <a:tr h="711261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ASSE 2 - inclusione sociale e lotta alla povertà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539.443.280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555.512.754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103%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335.748.765,54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62,2%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307.550.145,54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57,0%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307.531.681,47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278.000.472,63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103,1%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4493220"/>
                  </a:ext>
                </a:extLst>
              </a:tr>
              <a:tr h="711261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ASSE 3 - Istruzione e formazione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179.268.278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331.227.846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185%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188.105.579,00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104,9%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172.277.269,72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96,1%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171.641.969,45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89.877.464,95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100,3%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271589"/>
                  </a:ext>
                </a:extLst>
              </a:tr>
              <a:tr h="711261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ASSE 4 - Capacità istituzionale e amm.va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2.181.450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10.650.850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488%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1.554.053,33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71,2%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1.483.038,41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68,0%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1.426.586,03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1.144.236,68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104,9%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8538693"/>
                  </a:ext>
                </a:extLst>
              </a:tr>
              <a:tr h="711261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ASSE 5 - Assistenza tecnica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22.599.950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33.312.375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147%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23.699.823,05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104,9%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23.658.285,40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104,7%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22.746.973,36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</a:rPr>
                        <a:t>11,373.486,69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100,7%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9055076"/>
                  </a:ext>
                </a:extLst>
              </a:tr>
              <a:tr h="361658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Totale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</a:rPr>
                        <a:t>902.534.714</a:t>
                      </a: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1.307.374.818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145%</a:t>
                      </a:r>
                      <a:endParaRPr lang="it-IT" sz="1200" b="1" i="0" u="none" strike="noStrike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731.757.399,31</a:t>
                      </a:r>
                      <a:endParaRPr lang="it-IT" sz="1200" b="1" i="0" u="none" strike="noStrike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81,1%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640.753.628,99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71,0%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624.425.285,51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460.036.265,20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Gill Sans MT" panose="020B0502020104020203" pitchFamily="34" charset="0"/>
                          <a:cs typeface="Calibri" panose="020F0502020204030204" pitchFamily="34" charset="0"/>
                        </a:rPr>
                        <a:t>101,9%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/>
                        <a:latin typeface="Gill Sans MT" panose="020B0502020104020203" pitchFamily="34" charset="0"/>
                      </a:endParaRPr>
                    </a:p>
                  </a:txBody>
                  <a:tcPr marL="4797" marR="4797" marT="479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8430125"/>
                  </a:ext>
                </a:extLst>
              </a:tr>
            </a:tbl>
          </a:graphicData>
        </a:graphic>
      </p:graphicFrame>
      <p:sp>
        <p:nvSpPr>
          <p:cNvPr id="5" name="TextBox 2">
            <a:extLst>
              <a:ext uri="{FF2B5EF4-FFF2-40B4-BE49-F238E27FC236}">
                <a16:creationId xmlns:a16="http://schemas.microsoft.com/office/drawing/2014/main" xmlns="" id="{67C9224F-EC6D-408A-9823-7752CEA5EE12}"/>
              </a:ext>
            </a:extLst>
          </p:cNvPr>
          <p:cNvSpPr txBox="1"/>
          <p:nvPr/>
        </p:nvSpPr>
        <p:spPr>
          <a:xfrm>
            <a:off x="400229" y="168212"/>
            <a:ext cx="11391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0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STATO DI AVANZAMENTO DEL POR FSE - dati al 31/10/2024</a:t>
            </a:r>
            <a:endParaRPr lang="it-IT" sz="1400" b="1" dirty="0">
              <a:solidFill>
                <a:srgbClr val="FF0000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217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70937" y="996520"/>
            <a:ext cx="11093570" cy="459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In linea con le previsioni di spesa, l’</a:t>
            </a:r>
            <a:r>
              <a:rPr lang="it-IT" sz="2000" dirty="0" err="1">
                <a:solidFill>
                  <a:schemeClr val="accent1"/>
                </a:solidFill>
                <a:latin typeface="Gill Sans MT" panose="020B0502020104020203" pitchFamily="34" charset="0"/>
              </a:rPr>
              <a:t>AdG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 FSE ha concluso le attività di propria competenza relative alla presentazione, della domanda finale di pagamento il 30 luglio 2024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, 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in accordo con l’Autorità di Certificazione. </a:t>
            </a:r>
            <a:endParaRPr lang="it-IT" sz="2000" dirty="0">
              <a:solidFill>
                <a:schemeClr val="accent1"/>
              </a:solidFill>
              <a:latin typeface="Gill Sans MT" panose="020B0502020104020203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Gill Sans MT" panose="020B0502020104020203" pitchFamily="34" charset="0"/>
              </a:rPr>
              <a:t>L’</a:t>
            </a:r>
            <a:r>
              <a:rPr lang="it-IT" sz="2000" dirty="0" err="1">
                <a:solidFill>
                  <a:schemeClr val="accent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Gill Sans MT" panose="020B0502020104020203" pitchFamily="34" charset="0"/>
              </a:rPr>
              <a:t>AdG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Gill Sans MT" panose="020B0502020104020203" pitchFamily="34" charset="0"/>
              </a:rPr>
              <a:t> FSE prevedeva di chiudere definitivamente il POR (presentazione alla Commissione Europea del pacchetto di documenti finali) entro il 15 febbraio/I marzo 2025. Tuttavia, tenuto conto delle modalità e delle tempistiche necessarie </a:t>
            </a:r>
            <a:r>
              <a:rPr lang="it-IT" sz="2000" dirty="0" err="1">
                <a:solidFill>
                  <a:schemeClr val="accent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Gill Sans MT" panose="020B0502020104020203" pitchFamily="34" charset="0"/>
              </a:rPr>
              <a:t>all’AdA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Gill Sans MT" panose="020B0502020104020203" pitchFamily="34" charset="0"/>
              </a:rPr>
              <a:t> per l’esecuzione dei controlli di II livello sulla spesa certificata, su richiesta della stessa </a:t>
            </a:r>
            <a:r>
              <a:rPr lang="it-IT" sz="2000" dirty="0" err="1">
                <a:solidFill>
                  <a:schemeClr val="accent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Gill Sans MT" panose="020B0502020104020203" pitchFamily="34" charset="0"/>
              </a:rPr>
              <a:t>AdA</a:t>
            </a: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  <a:ea typeface="Times New Roman" panose="02020603050405020304" pitchFamily="18" charset="0"/>
                <a:cs typeface="Gill Sans MT" panose="020B0502020104020203" pitchFamily="34" charset="0"/>
              </a:rPr>
              <a:t>, si è deciso di avvalersi delle disposizioni del Regolamento (UE) n. 795 del 29/02/2024 (c.d. regolamento STEP), prevedendo, pertanto, come “termine ultimo per la presentazione dei documenti di chiusura” la data del 15 febbraio 2026.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chemeClr val="accent1"/>
                </a:solidFill>
                <a:latin typeface="Gill Sans MT" panose="020B0502020104020203" pitchFamily="34" charset="0"/>
              </a:rPr>
              <a:t>I risultati del POR, in termini di conseguimento dei target, sono in fase di elaborazione e saranno compiutamente presentati alla Commissione Europea nell’ambito documenti di affidabilità a chiusura definitiva del Programma (in particolare nella Relazione di Attuazione Finale - RAF).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7C9224F-EC6D-408A-9823-7752CEA5EE12}"/>
              </a:ext>
            </a:extLst>
          </p:cNvPr>
          <p:cNvSpPr txBox="1"/>
          <p:nvPr/>
        </p:nvSpPr>
        <p:spPr>
          <a:xfrm>
            <a:off x="529871" y="216608"/>
            <a:ext cx="11383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200" b="1" dirty="0">
                <a:solidFill>
                  <a:srgbClr val="4472C4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Previsioni di chiusura e conseguimento dei target</a:t>
            </a:r>
            <a:endParaRPr lang="it-IT" sz="32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FED9EB9F-3ADC-451B-9481-96099D87087C}"/>
              </a:ext>
            </a:extLst>
          </p:cNvPr>
          <p:cNvCxnSpPr>
            <a:cxnSpLocks/>
          </p:cNvCxnSpPr>
          <p:nvPr/>
        </p:nvCxnSpPr>
        <p:spPr>
          <a:xfrm>
            <a:off x="940169" y="818511"/>
            <a:ext cx="924570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278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xmlns="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Grazie per l’attenzione!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9083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612</Words>
  <Application>Microsoft Office PowerPoint</Application>
  <PresentationFormat>Widescreen</PresentationFormat>
  <Paragraphs>93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Gill Sans MT</vt:lpstr>
      <vt:lpstr>Times New Roman</vt:lpstr>
      <vt:lpstr>Wingdings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Pace</dc:creator>
  <cp:lastModifiedBy>Paolo Calbucci</cp:lastModifiedBy>
  <cp:revision>36</cp:revision>
  <dcterms:created xsi:type="dcterms:W3CDTF">2023-06-16T14:25:36Z</dcterms:created>
  <dcterms:modified xsi:type="dcterms:W3CDTF">2024-12-09T08:39:11Z</dcterms:modified>
</cp:coreProperties>
</file>