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8288000" cy="10287000"/>
  <p:notesSz cx="6858000" cy="9144000"/>
  <p:embeddedFontLst>
    <p:embeddedFont>
      <p:font typeface="DM Sans" pitchFamily="2" charset="0"/>
      <p:regular r:id="rId24"/>
    </p:embeddedFont>
    <p:embeddedFont>
      <p:font typeface="DM Sans Bold" panose="020B0604020202020204" charset="0"/>
      <p:regular r:id="rId25"/>
    </p:embeddedFont>
    <p:embeddedFont>
      <p:font typeface="Montserrat" panose="020F0502020204030204" pitchFamily="2" charset="0"/>
      <p:regular r:id="rId26"/>
    </p:embeddedFont>
    <p:embeddedFont>
      <p:font typeface="Montserrat Bold" panose="020B0604020202020204" charset="0"/>
      <p:regular r:id="rId27"/>
    </p:embeddedFont>
    <p:embeddedFont>
      <p:font typeface="Montserrat Semi-Bold" panose="020B0604020202020204" charset="0"/>
      <p:regular r:id="rId28"/>
    </p:embeddedFont>
    <p:embeddedFont>
      <p:font typeface="Open Sans 1" panose="020B0604020202020204" charset="0"/>
      <p:regular r:id="rId29"/>
    </p:embeddedFont>
    <p:embeddedFont>
      <p:font typeface="Open Sans 1 Bold" panose="020B0604020202020204" charset="0"/>
      <p:regular r:id="rId30"/>
    </p:embeddedFont>
    <p:embeddedFont>
      <p:font typeface="Open Sans 1 Bold Italics" panose="020B0604020202020204" charset="0"/>
      <p:regular r:id="rId31"/>
    </p:embeddedFont>
    <p:embeddedFont>
      <p:font typeface="Open Sans 1 Italics" panose="020B0604020202020204" charset="0"/>
      <p:regular r:id="rId32"/>
    </p:embeddedFont>
    <p:embeddedFont>
      <p:font typeface="Open Sans 2" panose="020B0604020202020204" charset="0"/>
      <p:regular r:id="rId33"/>
    </p:embeddedFont>
    <p:embeddedFont>
      <p:font typeface="Open Sans 2 Bold" panose="020B0604020202020204" charset="0"/>
      <p:regular r:id="rId34"/>
    </p:embeddedFont>
    <p:embeddedFont>
      <p:font typeface="Roca Two Bold" panose="020B0604020202020204"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25" d="100"/>
          <a:sy n="25" d="100"/>
        </p:scale>
        <p:origin x="1956" y="6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7.svg"/><Relationship Id="rId7" Type="http://schemas.openxmlformats.org/officeDocument/2006/relationships/image" Target="../media/image26.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19.sv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7.svg"/><Relationship Id="rId7" Type="http://schemas.openxmlformats.org/officeDocument/2006/relationships/image" Target="../media/image28.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19.sv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7.svg"/><Relationship Id="rId7" Type="http://schemas.openxmlformats.org/officeDocument/2006/relationships/image" Target="../media/image26.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19.sv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7.svg"/><Relationship Id="rId7" Type="http://schemas.openxmlformats.org/officeDocument/2006/relationships/image" Target="../media/image34.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19.sv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17.svg"/><Relationship Id="rId7" Type="http://schemas.openxmlformats.org/officeDocument/2006/relationships/image" Target="../media/image35.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9.sv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7.svg"/><Relationship Id="rId7" Type="http://schemas.openxmlformats.org/officeDocument/2006/relationships/image" Target="../media/image26.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2.sv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17.svg"/><Relationship Id="rId7" Type="http://schemas.openxmlformats.org/officeDocument/2006/relationships/image" Target="../media/image3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2.sv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17.svg"/><Relationship Id="rId7" Type="http://schemas.openxmlformats.org/officeDocument/2006/relationships/image" Target="../media/image3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2.sv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17.svg"/><Relationship Id="rId7" Type="http://schemas.openxmlformats.org/officeDocument/2006/relationships/image" Target="../media/image3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2.sv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svg"/><Relationship Id="rId7"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4.sv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svg"/><Relationship Id="rId7"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4.sv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svg"/><Relationship Id="rId7"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www.linkedin.com/showcase/retenazionalepac/posts/?feedView=all" TargetMode="External"/><Relationship Id="rId11" Type="http://schemas.openxmlformats.org/officeDocument/2006/relationships/image" Target="../media/image38.svg"/><Relationship Id="rId5" Type="http://schemas.openxmlformats.org/officeDocument/2006/relationships/image" Target="../media/image24.svg"/><Relationship Id="rId10" Type="http://schemas.openxmlformats.org/officeDocument/2006/relationships/image" Target="../media/image37.png"/><Relationship Id="rId4" Type="http://schemas.openxmlformats.org/officeDocument/2006/relationships/image" Target="../media/image23.png"/><Relationship Id="rId9"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svg"/><Relationship Id="rId7"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4.sv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sv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6.png"/><Relationship Id="rId5" Type="http://schemas.openxmlformats.org/officeDocument/2006/relationships/image" Target="../media/image19.svg"/><Relationship Id="rId10" Type="http://schemas.openxmlformats.org/officeDocument/2006/relationships/image" Target="../media/image24.svg"/><Relationship Id="rId4" Type="http://schemas.openxmlformats.org/officeDocument/2006/relationships/image" Target="../media/image18.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7.svg"/><Relationship Id="rId7" Type="http://schemas.openxmlformats.org/officeDocument/2006/relationships/image" Target="../media/image26.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19.sv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hyperlink" Target="https://www.accademiaretepac.it/entra-in-accademia-rete-pac/?login" TargetMode="External"/><Relationship Id="rId3" Type="http://schemas.openxmlformats.org/officeDocument/2006/relationships/image" Target="../media/image17.svg"/><Relationship Id="rId7" Type="http://schemas.openxmlformats.org/officeDocument/2006/relationships/image" Target="../media/image28.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hyperlink" Target="https://www.accademiaretepac.it" TargetMode="External"/><Relationship Id="rId3" Type="http://schemas.openxmlformats.org/officeDocument/2006/relationships/image" Target="../media/image17.svg"/><Relationship Id="rId7" Type="http://schemas.openxmlformats.org/officeDocument/2006/relationships/image" Target="../media/image30.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9.svg"/><Relationship Id="rId10" Type="http://schemas.openxmlformats.org/officeDocument/2006/relationships/image" Target="../media/image31.png"/><Relationship Id="rId4" Type="http://schemas.openxmlformats.org/officeDocument/2006/relationships/image" Target="../media/image18.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19960" y="485256"/>
            <a:ext cx="10097508" cy="904461"/>
          </a:xfrm>
          <a:custGeom>
            <a:avLst/>
            <a:gdLst/>
            <a:ahLst/>
            <a:cxnLst/>
            <a:rect l="l" t="t" r="r" b="b"/>
            <a:pathLst>
              <a:path w="10097508" h="904461">
                <a:moveTo>
                  <a:pt x="0" y="0"/>
                </a:moveTo>
                <a:lnTo>
                  <a:pt x="10097508" y="0"/>
                </a:lnTo>
                <a:lnTo>
                  <a:pt x="10097508" y="904461"/>
                </a:lnTo>
                <a:lnTo>
                  <a:pt x="0" y="904461"/>
                </a:lnTo>
                <a:lnTo>
                  <a:pt x="0" y="0"/>
                </a:lnTo>
                <a:close/>
              </a:path>
            </a:pathLst>
          </a:custGeom>
          <a:blipFill>
            <a:blip r:embed="rId2"/>
            <a:stretch>
              <a:fillRect/>
            </a:stretch>
          </a:blipFill>
        </p:spPr>
        <p:txBody>
          <a:bodyPr/>
          <a:lstStyle/>
          <a:p>
            <a:endParaRPr lang="it-IT"/>
          </a:p>
        </p:txBody>
      </p:sp>
      <p:grpSp>
        <p:nvGrpSpPr>
          <p:cNvPr id="3" name="Group 3"/>
          <p:cNvGrpSpPr/>
          <p:nvPr/>
        </p:nvGrpSpPr>
        <p:grpSpPr>
          <a:xfrm>
            <a:off x="7017366" y="4578529"/>
            <a:ext cx="14701590" cy="10263471"/>
            <a:chOff x="0" y="0"/>
            <a:chExt cx="965328" cy="673914"/>
          </a:xfrm>
        </p:grpSpPr>
        <p:sp>
          <p:nvSpPr>
            <p:cNvPr id="4" name="Freeform 4"/>
            <p:cNvSpPr/>
            <p:nvPr/>
          </p:nvSpPr>
          <p:spPr>
            <a:xfrm>
              <a:off x="0" y="0"/>
              <a:ext cx="965328" cy="673914"/>
            </a:xfrm>
            <a:custGeom>
              <a:avLst/>
              <a:gdLst/>
              <a:ahLst/>
              <a:cxnLst/>
              <a:rect l="l" t="t" r="r" b="b"/>
              <a:pathLst>
                <a:path w="965328" h="673914">
                  <a:moveTo>
                    <a:pt x="482664" y="0"/>
                  </a:moveTo>
                  <a:cubicBezTo>
                    <a:pt x="216096" y="0"/>
                    <a:pt x="0" y="150861"/>
                    <a:pt x="0" y="336957"/>
                  </a:cubicBezTo>
                  <a:cubicBezTo>
                    <a:pt x="0" y="523053"/>
                    <a:pt x="216096" y="673914"/>
                    <a:pt x="482664" y="673914"/>
                  </a:cubicBezTo>
                  <a:cubicBezTo>
                    <a:pt x="749232" y="673914"/>
                    <a:pt x="965328" y="523053"/>
                    <a:pt x="965328" y="336957"/>
                  </a:cubicBezTo>
                  <a:cubicBezTo>
                    <a:pt x="965328" y="150861"/>
                    <a:pt x="749232" y="0"/>
                    <a:pt x="482664" y="0"/>
                  </a:cubicBezTo>
                  <a:close/>
                </a:path>
              </a:pathLst>
            </a:custGeom>
            <a:solidFill>
              <a:srgbClr val="467587"/>
            </a:solidFill>
          </p:spPr>
          <p:txBody>
            <a:bodyPr/>
            <a:lstStyle/>
            <a:p>
              <a:endParaRPr lang="it-IT"/>
            </a:p>
          </p:txBody>
        </p:sp>
        <p:sp>
          <p:nvSpPr>
            <p:cNvPr id="5" name="TextBox 5"/>
            <p:cNvSpPr txBox="1"/>
            <p:nvPr/>
          </p:nvSpPr>
          <p:spPr>
            <a:xfrm>
              <a:off x="90499" y="34604"/>
              <a:ext cx="784329" cy="576130"/>
            </a:xfrm>
            <a:prstGeom prst="rect">
              <a:avLst/>
            </a:prstGeom>
          </p:spPr>
          <p:txBody>
            <a:bodyPr lIns="24438" tIns="24438" rIns="24438" bIns="24438" rtlCol="0" anchor="ctr"/>
            <a:lstStyle/>
            <a:p>
              <a:pPr algn="ctr">
                <a:lnSpc>
                  <a:spcPts val="1953"/>
                </a:lnSpc>
              </a:pPr>
              <a:endParaRPr/>
            </a:p>
          </p:txBody>
        </p:sp>
      </p:grpSp>
      <p:sp>
        <p:nvSpPr>
          <p:cNvPr id="6" name="Freeform 6"/>
          <p:cNvSpPr/>
          <p:nvPr/>
        </p:nvSpPr>
        <p:spPr>
          <a:xfrm>
            <a:off x="9520641" y="4792685"/>
            <a:ext cx="8395283" cy="5908180"/>
          </a:xfrm>
          <a:custGeom>
            <a:avLst/>
            <a:gdLst/>
            <a:ahLst/>
            <a:cxnLst/>
            <a:rect l="l" t="t" r="r" b="b"/>
            <a:pathLst>
              <a:path w="8395283" h="5908180">
                <a:moveTo>
                  <a:pt x="0" y="0"/>
                </a:moveTo>
                <a:lnTo>
                  <a:pt x="8395283" y="0"/>
                </a:lnTo>
                <a:lnTo>
                  <a:pt x="8395283" y="5908180"/>
                </a:lnTo>
                <a:lnTo>
                  <a:pt x="0" y="59081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a:p>
        </p:txBody>
      </p:sp>
      <p:sp>
        <p:nvSpPr>
          <p:cNvPr id="7" name="Freeform 7"/>
          <p:cNvSpPr/>
          <p:nvPr/>
        </p:nvSpPr>
        <p:spPr>
          <a:xfrm>
            <a:off x="-1076974" y="1845405"/>
            <a:ext cx="5909007" cy="8855461"/>
          </a:xfrm>
          <a:custGeom>
            <a:avLst/>
            <a:gdLst/>
            <a:ahLst/>
            <a:cxnLst/>
            <a:rect l="l" t="t" r="r" b="b"/>
            <a:pathLst>
              <a:path w="5909007" h="8855461">
                <a:moveTo>
                  <a:pt x="0" y="0"/>
                </a:moveTo>
                <a:lnTo>
                  <a:pt x="5909008" y="0"/>
                </a:lnTo>
                <a:lnTo>
                  <a:pt x="5909008" y="8855460"/>
                </a:lnTo>
                <a:lnTo>
                  <a:pt x="0" y="88554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a:p>
        </p:txBody>
      </p:sp>
      <p:sp>
        <p:nvSpPr>
          <p:cNvPr id="8" name="TextBox 8"/>
          <p:cNvSpPr txBox="1"/>
          <p:nvPr/>
        </p:nvSpPr>
        <p:spPr>
          <a:xfrm>
            <a:off x="4238544" y="2494059"/>
            <a:ext cx="6255619" cy="1868185"/>
          </a:xfrm>
          <a:prstGeom prst="rect">
            <a:avLst/>
          </a:prstGeom>
        </p:spPr>
        <p:txBody>
          <a:bodyPr lIns="0" tIns="0" rIns="0" bIns="0" rtlCol="0" anchor="t">
            <a:spAutoFit/>
          </a:bodyPr>
          <a:lstStyle/>
          <a:p>
            <a:pPr algn="l">
              <a:lnSpc>
                <a:spcPts val="8378"/>
              </a:lnSpc>
            </a:pPr>
            <a:r>
              <a:rPr lang="en-US" sz="8463" b="1">
                <a:solidFill>
                  <a:srgbClr val="467487"/>
                </a:solidFill>
                <a:latin typeface="Montserrat Bold"/>
                <a:ea typeface="Montserrat Bold"/>
                <a:cs typeface="Montserrat Bold"/>
                <a:sym typeface="Montserrat Bold"/>
              </a:rPr>
              <a:t>JOURNEY </a:t>
            </a:r>
          </a:p>
          <a:p>
            <a:pPr algn="l">
              <a:lnSpc>
                <a:spcPts val="6262"/>
              </a:lnSpc>
            </a:pPr>
            <a:r>
              <a:rPr lang="en-US" sz="6326">
                <a:solidFill>
                  <a:srgbClr val="467487"/>
                </a:solidFill>
                <a:latin typeface="Montserrat"/>
                <a:ea typeface="Montserrat"/>
                <a:cs typeface="Montserrat"/>
                <a:sym typeface="Montserrat"/>
              </a:rPr>
              <a:t>dello studente</a:t>
            </a:r>
          </a:p>
        </p:txBody>
      </p:sp>
      <p:sp>
        <p:nvSpPr>
          <p:cNvPr id="9" name="Freeform 9"/>
          <p:cNvSpPr/>
          <p:nvPr/>
        </p:nvSpPr>
        <p:spPr>
          <a:xfrm>
            <a:off x="12275106" y="2841637"/>
            <a:ext cx="4186109" cy="1951048"/>
          </a:xfrm>
          <a:custGeom>
            <a:avLst/>
            <a:gdLst/>
            <a:ahLst/>
            <a:cxnLst/>
            <a:rect l="l" t="t" r="r" b="b"/>
            <a:pathLst>
              <a:path w="4186109" h="1951048">
                <a:moveTo>
                  <a:pt x="0" y="0"/>
                </a:moveTo>
                <a:lnTo>
                  <a:pt x="4186109" y="0"/>
                </a:lnTo>
                <a:lnTo>
                  <a:pt x="4186109" y="1951048"/>
                </a:lnTo>
                <a:lnTo>
                  <a:pt x="0" y="1951048"/>
                </a:lnTo>
                <a:lnTo>
                  <a:pt x="0" y="0"/>
                </a:lnTo>
                <a:close/>
              </a:path>
            </a:pathLst>
          </a:custGeom>
          <a:blipFill>
            <a:blip r:embed="rId7"/>
            <a:stretch>
              <a:fillRect r="-125700"/>
            </a:stretch>
          </a:blipFill>
        </p:spPr>
        <p:txBody>
          <a:bodyPr/>
          <a:lstStyle/>
          <a:p>
            <a:endParaRPr lang="it-IT"/>
          </a:p>
        </p:txBody>
      </p:sp>
      <p:pic>
        <p:nvPicPr>
          <p:cNvPr id="10" name="Immagine 9" descr="Immagine che contiene testo, Carattere, logo, Elementi grafici&#10;&#10;Descrizione generata automaticamente"/>
          <p:cNvPicPr/>
          <p:nvPr/>
        </p:nvPicPr>
        <p:blipFill>
          <a:blip r:embed="rId8" cstate="print">
            <a:extLst>
              <a:ext uri="{28A0092B-C50C-407E-A947-70E740481C1C}">
                <a14:useLocalDpi xmlns:a14="http://schemas.microsoft.com/office/drawing/2010/main" val="0"/>
              </a:ext>
            </a:extLst>
          </a:blip>
          <a:stretch>
            <a:fillRect/>
          </a:stretch>
        </p:blipFill>
        <p:spPr>
          <a:xfrm>
            <a:off x="11277601" y="485256"/>
            <a:ext cx="1535668" cy="90922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369131" y="-216002"/>
            <a:ext cx="14924336" cy="10503002"/>
          </a:xfrm>
          <a:custGeom>
            <a:avLst/>
            <a:gdLst/>
            <a:ahLst/>
            <a:cxnLst/>
            <a:rect l="l" t="t" r="r" b="b"/>
            <a:pathLst>
              <a:path w="14924336" h="10503002">
                <a:moveTo>
                  <a:pt x="0" y="0"/>
                </a:moveTo>
                <a:lnTo>
                  <a:pt x="14924336" y="0"/>
                </a:lnTo>
                <a:lnTo>
                  <a:pt x="14924336" y="10503002"/>
                </a:lnTo>
                <a:lnTo>
                  <a:pt x="0" y="1050300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it-IT"/>
          </a:p>
        </p:txBody>
      </p:sp>
      <p:grpSp>
        <p:nvGrpSpPr>
          <p:cNvPr id="3" name="Group 3"/>
          <p:cNvGrpSpPr/>
          <p:nvPr/>
        </p:nvGrpSpPr>
        <p:grpSpPr>
          <a:xfrm>
            <a:off x="805452" y="1103990"/>
            <a:ext cx="1519410" cy="1506642"/>
            <a:chOff x="0" y="0"/>
            <a:chExt cx="717224" cy="711197"/>
          </a:xfrm>
        </p:grpSpPr>
        <p:sp>
          <p:nvSpPr>
            <p:cNvPr id="4" name="Freeform 4"/>
            <p:cNvSpPr/>
            <p:nvPr/>
          </p:nvSpPr>
          <p:spPr>
            <a:xfrm>
              <a:off x="0" y="0"/>
              <a:ext cx="717224" cy="711197"/>
            </a:xfrm>
            <a:custGeom>
              <a:avLst/>
              <a:gdLst/>
              <a:ahLst/>
              <a:cxnLst/>
              <a:rect l="l" t="t" r="r" b="b"/>
              <a:pathLst>
                <a:path w="717224" h="711197">
                  <a:moveTo>
                    <a:pt x="259863" y="0"/>
                  </a:moveTo>
                  <a:lnTo>
                    <a:pt x="457361" y="0"/>
                  </a:lnTo>
                  <a:cubicBezTo>
                    <a:pt x="526281" y="0"/>
                    <a:pt x="592378" y="27378"/>
                    <a:pt x="641112" y="76112"/>
                  </a:cubicBezTo>
                  <a:cubicBezTo>
                    <a:pt x="689846" y="124846"/>
                    <a:pt x="717224" y="190943"/>
                    <a:pt x="717224" y="259863"/>
                  </a:cubicBezTo>
                  <a:lnTo>
                    <a:pt x="717224" y="451334"/>
                  </a:lnTo>
                  <a:cubicBezTo>
                    <a:pt x="717224" y="520254"/>
                    <a:pt x="689846" y="586351"/>
                    <a:pt x="641112" y="635085"/>
                  </a:cubicBezTo>
                  <a:cubicBezTo>
                    <a:pt x="592378" y="683819"/>
                    <a:pt x="526281" y="711197"/>
                    <a:pt x="457361" y="711197"/>
                  </a:cubicBezTo>
                  <a:lnTo>
                    <a:pt x="259863" y="711197"/>
                  </a:lnTo>
                  <a:cubicBezTo>
                    <a:pt x="190943" y="711197"/>
                    <a:pt x="124846" y="683819"/>
                    <a:pt x="76112" y="635085"/>
                  </a:cubicBezTo>
                  <a:cubicBezTo>
                    <a:pt x="27378" y="586351"/>
                    <a:pt x="0" y="520254"/>
                    <a:pt x="0" y="451334"/>
                  </a:cubicBezTo>
                  <a:lnTo>
                    <a:pt x="0" y="259863"/>
                  </a:lnTo>
                  <a:cubicBezTo>
                    <a:pt x="0" y="190943"/>
                    <a:pt x="27378" y="124846"/>
                    <a:pt x="76112" y="76112"/>
                  </a:cubicBezTo>
                  <a:cubicBezTo>
                    <a:pt x="124846" y="27378"/>
                    <a:pt x="190943" y="0"/>
                    <a:pt x="259863" y="0"/>
                  </a:cubicBezTo>
                  <a:close/>
                </a:path>
              </a:pathLst>
            </a:custGeom>
            <a:solidFill>
              <a:srgbClr val="EBDD48"/>
            </a:solidFill>
          </p:spPr>
          <p:txBody>
            <a:bodyPr/>
            <a:lstStyle/>
            <a:p>
              <a:endParaRPr lang="it-IT"/>
            </a:p>
          </p:txBody>
        </p:sp>
        <p:sp>
          <p:nvSpPr>
            <p:cNvPr id="5" name="TextBox 5"/>
            <p:cNvSpPr txBox="1"/>
            <p:nvPr/>
          </p:nvSpPr>
          <p:spPr>
            <a:xfrm>
              <a:off x="0" y="-38100"/>
              <a:ext cx="717224" cy="749297"/>
            </a:xfrm>
            <a:prstGeom prst="rect">
              <a:avLst/>
            </a:prstGeom>
          </p:spPr>
          <p:txBody>
            <a:bodyPr lIns="55650" tIns="55650" rIns="55650" bIns="55650" rtlCol="0" anchor="ctr"/>
            <a:lstStyle/>
            <a:p>
              <a:pPr algn="ctr">
                <a:lnSpc>
                  <a:spcPts val="2729"/>
                </a:lnSpc>
              </a:pPr>
              <a:endParaRPr/>
            </a:p>
            <a:p>
              <a:pPr algn="ctr">
                <a:lnSpc>
                  <a:spcPts val="2729"/>
                </a:lnSpc>
              </a:pPr>
              <a:endParaRPr/>
            </a:p>
            <a:p>
              <a:pPr algn="ctr">
                <a:lnSpc>
                  <a:spcPts val="2729"/>
                </a:lnSpc>
              </a:pPr>
              <a:endParaRPr/>
            </a:p>
          </p:txBody>
        </p:sp>
      </p:grpSp>
      <p:sp>
        <p:nvSpPr>
          <p:cNvPr id="6" name="Freeform 6"/>
          <p:cNvSpPr/>
          <p:nvPr/>
        </p:nvSpPr>
        <p:spPr>
          <a:xfrm>
            <a:off x="1102809" y="1394963"/>
            <a:ext cx="924697" cy="924697"/>
          </a:xfrm>
          <a:custGeom>
            <a:avLst/>
            <a:gdLst/>
            <a:ahLst/>
            <a:cxnLst/>
            <a:rect l="l" t="t" r="r" b="b"/>
            <a:pathLst>
              <a:path w="924697" h="924697">
                <a:moveTo>
                  <a:pt x="0" y="0"/>
                </a:moveTo>
                <a:lnTo>
                  <a:pt x="924697" y="0"/>
                </a:lnTo>
                <a:lnTo>
                  <a:pt x="924697" y="924697"/>
                </a:lnTo>
                <a:lnTo>
                  <a:pt x="0" y="9246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grpSp>
        <p:nvGrpSpPr>
          <p:cNvPr id="7" name="Group 7"/>
          <p:cNvGrpSpPr/>
          <p:nvPr/>
        </p:nvGrpSpPr>
        <p:grpSpPr>
          <a:xfrm>
            <a:off x="2684758" y="1265773"/>
            <a:ext cx="10146541" cy="1183078"/>
            <a:chOff x="0" y="0"/>
            <a:chExt cx="2866145" cy="334190"/>
          </a:xfrm>
        </p:grpSpPr>
        <p:sp>
          <p:nvSpPr>
            <p:cNvPr id="8" name="Freeform 8"/>
            <p:cNvSpPr/>
            <p:nvPr/>
          </p:nvSpPr>
          <p:spPr>
            <a:xfrm>
              <a:off x="0" y="0"/>
              <a:ext cx="2866145" cy="334190"/>
            </a:xfrm>
            <a:custGeom>
              <a:avLst/>
              <a:gdLst/>
              <a:ahLst/>
              <a:cxnLst/>
              <a:rect l="l" t="t" r="r" b="b"/>
              <a:pathLst>
                <a:path w="2866145" h="334190">
                  <a:moveTo>
                    <a:pt x="11445" y="0"/>
                  </a:moveTo>
                  <a:lnTo>
                    <a:pt x="2854700" y="0"/>
                  </a:lnTo>
                  <a:cubicBezTo>
                    <a:pt x="2857735" y="0"/>
                    <a:pt x="2860646" y="1206"/>
                    <a:pt x="2862793" y="3352"/>
                  </a:cubicBezTo>
                  <a:cubicBezTo>
                    <a:pt x="2864939" y="5499"/>
                    <a:pt x="2866145" y="8410"/>
                    <a:pt x="2866145" y="11445"/>
                  </a:cubicBezTo>
                  <a:lnTo>
                    <a:pt x="2866145" y="322745"/>
                  </a:lnTo>
                  <a:cubicBezTo>
                    <a:pt x="2866145" y="329066"/>
                    <a:pt x="2861021" y="334190"/>
                    <a:pt x="2854700" y="334190"/>
                  </a:cubicBezTo>
                  <a:lnTo>
                    <a:pt x="11445" y="334190"/>
                  </a:lnTo>
                  <a:cubicBezTo>
                    <a:pt x="8410" y="334190"/>
                    <a:pt x="5499" y="332984"/>
                    <a:pt x="3352" y="330838"/>
                  </a:cubicBezTo>
                  <a:cubicBezTo>
                    <a:pt x="1206" y="328691"/>
                    <a:pt x="0" y="325780"/>
                    <a:pt x="0" y="322745"/>
                  </a:cubicBezTo>
                  <a:lnTo>
                    <a:pt x="0" y="11445"/>
                  </a:lnTo>
                  <a:cubicBezTo>
                    <a:pt x="0" y="8410"/>
                    <a:pt x="1206" y="5499"/>
                    <a:pt x="3352" y="3352"/>
                  </a:cubicBezTo>
                  <a:cubicBezTo>
                    <a:pt x="5499" y="1206"/>
                    <a:pt x="8410" y="0"/>
                    <a:pt x="11445" y="0"/>
                  </a:cubicBezTo>
                  <a:close/>
                </a:path>
              </a:pathLst>
            </a:custGeom>
            <a:solidFill>
              <a:srgbClr val="EBDD48"/>
            </a:solidFill>
          </p:spPr>
          <p:txBody>
            <a:bodyPr/>
            <a:lstStyle/>
            <a:p>
              <a:endParaRPr lang="it-IT"/>
            </a:p>
          </p:txBody>
        </p:sp>
        <p:sp>
          <p:nvSpPr>
            <p:cNvPr id="9" name="TextBox 9"/>
            <p:cNvSpPr txBox="1"/>
            <p:nvPr/>
          </p:nvSpPr>
          <p:spPr>
            <a:xfrm>
              <a:off x="0" y="85725"/>
              <a:ext cx="2866145" cy="248465"/>
            </a:xfrm>
            <a:prstGeom prst="rect">
              <a:avLst/>
            </a:prstGeom>
          </p:spPr>
          <p:txBody>
            <a:bodyPr lIns="97388" tIns="97388" rIns="97388" bIns="97388" rtlCol="0" anchor="ctr"/>
            <a:lstStyle/>
            <a:p>
              <a:pPr marL="0" lvl="0" indent="0" algn="ctr">
                <a:lnSpc>
                  <a:spcPts val="4200"/>
                </a:lnSpc>
                <a:spcBef>
                  <a:spcPct val="0"/>
                </a:spcBef>
              </a:pPr>
              <a:r>
                <a:rPr lang="en-US" sz="4243" b="1" spc="84">
                  <a:solidFill>
                    <a:srgbClr val="FFFFFF"/>
                  </a:solidFill>
                  <a:latin typeface="Montserrat Semi-Bold"/>
                  <a:ea typeface="Montserrat Semi-Bold"/>
                  <a:cs typeface="Montserrat Semi-Bold"/>
                  <a:sym typeface="Montserrat Semi-Bold"/>
                </a:rPr>
                <a:t>PRIMA LIVE</a:t>
              </a:r>
            </a:p>
          </p:txBody>
        </p:sp>
      </p:grpSp>
      <p:grpSp>
        <p:nvGrpSpPr>
          <p:cNvPr id="10" name="Group 10"/>
          <p:cNvGrpSpPr/>
          <p:nvPr/>
        </p:nvGrpSpPr>
        <p:grpSpPr>
          <a:xfrm>
            <a:off x="-2534452" y="2825314"/>
            <a:ext cx="15365751" cy="5564907"/>
            <a:chOff x="0" y="0"/>
            <a:chExt cx="4046947" cy="1465655"/>
          </a:xfrm>
        </p:grpSpPr>
        <p:sp>
          <p:nvSpPr>
            <p:cNvPr id="11" name="Freeform 11"/>
            <p:cNvSpPr/>
            <p:nvPr/>
          </p:nvSpPr>
          <p:spPr>
            <a:xfrm>
              <a:off x="0" y="0"/>
              <a:ext cx="4046947" cy="1465655"/>
            </a:xfrm>
            <a:custGeom>
              <a:avLst/>
              <a:gdLst/>
              <a:ahLst/>
              <a:cxnLst/>
              <a:rect l="l" t="t" r="r" b="b"/>
              <a:pathLst>
                <a:path w="4046947" h="1465655">
                  <a:moveTo>
                    <a:pt x="25696" y="0"/>
                  </a:moveTo>
                  <a:lnTo>
                    <a:pt x="4021251" y="0"/>
                  </a:lnTo>
                  <a:cubicBezTo>
                    <a:pt x="4028066" y="0"/>
                    <a:pt x="4034602" y="2707"/>
                    <a:pt x="4039420" y="7526"/>
                  </a:cubicBezTo>
                  <a:cubicBezTo>
                    <a:pt x="4044240" y="12345"/>
                    <a:pt x="4046947" y="18881"/>
                    <a:pt x="4046947" y="25696"/>
                  </a:cubicBezTo>
                  <a:lnTo>
                    <a:pt x="4046947" y="1439959"/>
                  </a:lnTo>
                  <a:cubicBezTo>
                    <a:pt x="4046947" y="1446774"/>
                    <a:pt x="4044240" y="1453310"/>
                    <a:pt x="4039420" y="1458128"/>
                  </a:cubicBezTo>
                  <a:cubicBezTo>
                    <a:pt x="4034602" y="1462947"/>
                    <a:pt x="4028066" y="1465655"/>
                    <a:pt x="4021251" y="1465655"/>
                  </a:cubicBezTo>
                  <a:lnTo>
                    <a:pt x="25696" y="1465655"/>
                  </a:lnTo>
                  <a:cubicBezTo>
                    <a:pt x="18881" y="1465655"/>
                    <a:pt x="12345" y="1462947"/>
                    <a:pt x="7526" y="1458128"/>
                  </a:cubicBezTo>
                  <a:cubicBezTo>
                    <a:pt x="2707" y="1453310"/>
                    <a:pt x="0" y="1446774"/>
                    <a:pt x="0" y="1439959"/>
                  </a:cubicBezTo>
                  <a:lnTo>
                    <a:pt x="0" y="25696"/>
                  </a:lnTo>
                  <a:cubicBezTo>
                    <a:pt x="0" y="18881"/>
                    <a:pt x="2707" y="12345"/>
                    <a:pt x="7526" y="7526"/>
                  </a:cubicBezTo>
                  <a:cubicBezTo>
                    <a:pt x="12345" y="2707"/>
                    <a:pt x="18881" y="0"/>
                    <a:pt x="25696" y="0"/>
                  </a:cubicBezTo>
                  <a:close/>
                </a:path>
              </a:pathLst>
            </a:custGeom>
            <a:solidFill>
              <a:srgbClr val="EBDD48"/>
            </a:solidFill>
          </p:spPr>
          <p:txBody>
            <a:bodyPr/>
            <a:lstStyle/>
            <a:p>
              <a:endParaRPr lang="it-IT"/>
            </a:p>
          </p:txBody>
        </p:sp>
        <p:sp>
          <p:nvSpPr>
            <p:cNvPr id="12" name="TextBox 12"/>
            <p:cNvSpPr txBox="1"/>
            <p:nvPr/>
          </p:nvSpPr>
          <p:spPr>
            <a:xfrm>
              <a:off x="0" y="-38100"/>
              <a:ext cx="4046947" cy="1503755"/>
            </a:xfrm>
            <a:prstGeom prst="rect">
              <a:avLst/>
            </a:prstGeom>
          </p:spPr>
          <p:txBody>
            <a:bodyPr lIns="50800" tIns="50800" rIns="50800" bIns="50800" rtlCol="0" anchor="ctr"/>
            <a:lstStyle/>
            <a:p>
              <a:pPr algn="ctr">
                <a:lnSpc>
                  <a:spcPts val="2729"/>
                </a:lnSpc>
              </a:pPr>
              <a:endParaRPr/>
            </a:p>
          </p:txBody>
        </p:sp>
      </p:grpSp>
      <p:sp>
        <p:nvSpPr>
          <p:cNvPr id="13" name="TextBox 13"/>
          <p:cNvSpPr txBox="1"/>
          <p:nvPr/>
        </p:nvSpPr>
        <p:spPr>
          <a:xfrm>
            <a:off x="192474" y="176206"/>
            <a:ext cx="5483586" cy="423153"/>
          </a:xfrm>
          <a:prstGeom prst="rect">
            <a:avLst/>
          </a:prstGeom>
        </p:spPr>
        <p:txBody>
          <a:bodyPr lIns="0" tIns="0" rIns="0" bIns="0" rtlCol="0" anchor="t">
            <a:spAutoFit/>
          </a:bodyPr>
          <a:lstStyle/>
          <a:p>
            <a:pPr algn="l">
              <a:lnSpc>
                <a:spcPts val="3206"/>
              </a:lnSpc>
            </a:pPr>
            <a:r>
              <a:rPr lang="en-US" sz="3239" b="1">
                <a:solidFill>
                  <a:srgbClr val="467487"/>
                </a:solidFill>
                <a:latin typeface="Montserrat Bold"/>
                <a:ea typeface="Montserrat Bold"/>
                <a:cs typeface="Montserrat Bold"/>
                <a:sym typeface="Montserrat Bold"/>
              </a:rPr>
              <a:t>JOURNEY </a:t>
            </a:r>
            <a:r>
              <a:rPr lang="en-US" sz="3239">
                <a:solidFill>
                  <a:srgbClr val="467487"/>
                </a:solidFill>
                <a:latin typeface="Montserrat"/>
                <a:ea typeface="Montserrat"/>
                <a:cs typeface="Montserrat"/>
                <a:sym typeface="Montserrat"/>
              </a:rPr>
              <a:t>dello studente</a:t>
            </a:r>
          </a:p>
        </p:txBody>
      </p:sp>
      <p:sp>
        <p:nvSpPr>
          <p:cNvPr id="14" name="TextBox 14"/>
          <p:cNvSpPr txBox="1"/>
          <p:nvPr/>
        </p:nvSpPr>
        <p:spPr>
          <a:xfrm>
            <a:off x="1028700" y="3318228"/>
            <a:ext cx="10053490" cy="3683340"/>
          </a:xfrm>
          <a:prstGeom prst="rect">
            <a:avLst/>
          </a:prstGeom>
        </p:spPr>
        <p:txBody>
          <a:bodyPr lIns="0" tIns="0" rIns="0" bIns="0" rtlCol="0" anchor="t">
            <a:spAutoFit/>
          </a:bodyPr>
          <a:lstStyle/>
          <a:p>
            <a:pPr algn="l">
              <a:lnSpc>
                <a:spcPts val="4881"/>
              </a:lnSpc>
            </a:pPr>
            <a:r>
              <a:rPr lang="en-US" sz="3486" b="1">
                <a:solidFill>
                  <a:srgbClr val="545454"/>
                </a:solidFill>
                <a:latin typeface="Open Sans 2 Bold"/>
                <a:ea typeface="Open Sans 2 Bold"/>
                <a:cs typeface="Open Sans 2 Bold"/>
                <a:sym typeface="Open Sans 2 Bold"/>
              </a:rPr>
              <a:t>3) ENTRA NEL NETWORK!</a:t>
            </a:r>
          </a:p>
          <a:p>
            <a:pPr algn="l">
              <a:lnSpc>
                <a:spcPts val="4881"/>
              </a:lnSpc>
              <a:spcBef>
                <a:spcPct val="0"/>
              </a:spcBef>
            </a:pPr>
            <a:r>
              <a:rPr lang="en-US" sz="3486">
                <a:solidFill>
                  <a:srgbClr val="545454"/>
                </a:solidFill>
                <a:latin typeface="Open Sans 2"/>
                <a:ea typeface="Open Sans 2"/>
                <a:cs typeface="Open Sans 2"/>
                <a:sym typeface="Open Sans 2"/>
              </a:rPr>
              <a:t>Nell’ambito dell’evento di lancio hai l’occasione di entrare in contatto con altri studenti da tutta Italia, si tratta del primo passo di un percorso che potrà arricchire molto la tua rete di conoscenze professionali.</a:t>
            </a:r>
          </a:p>
        </p:txBody>
      </p:sp>
      <p:grpSp>
        <p:nvGrpSpPr>
          <p:cNvPr id="15" name="Group 15"/>
          <p:cNvGrpSpPr/>
          <p:nvPr/>
        </p:nvGrpSpPr>
        <p:grpSpPr>
          <a:xfrm>
            <a:off x="13402799" y="3563748"/>
            <a:ext cx="7111376" cy="4789772"/>
            <a:chOff x="0" y="0"/>
            <a:chExt cx="1872955" cy="1261504"/>
          </a:xfrm>
        </p:grpSpPr>
        <p:sp>
          <p:nvSpPr>
            <p:cNvPr id="16" name="Freeform 16"/>
            <p:cNvSpPr/>
            <p:nvPr/>
          </p:nvSpPr>
          <p:spPr>
            <a:xfrm>
              <a:off x="0" y="0"/>
              <a:ext cx="1872955" cy="1261504"/>
            </a:xfrm>
            <a:custGeom>
              <a:avLst/>
              <a:gdLst/>
              <a:ahLst/>
              <a:cxnLst/>
              <a:rect l="l" t="t" r="r" b="b"/>
              <a:pathLst>
                <a:path w="1872955" h="1261504">
                  <a:moveTo>
                    <a:pt x="55522" y="0"/>
                  </a:moveTo>
                  <a:lnTo>
                    <a:pt x="1817433" y="0"/>
                  </a:lnTo>
                  <a:cubicBezTo>
                    <a:pt x="1848097" y="0"/>
                    <a:pt x="1872955" y="24858"/>
                    <a:pt x="1872955" y="55522"/>
                  </a:cubicBezTo>
                  <a:lnTo>
                    <a:pt x="1872955" y="1205982"/>
                  </a:lnTo>
                  <a:cubicBezTo>
                    <a:pt x="1872955" y="1220707"/>
                    <a:pt x="1867105" y="1234829"/>
                    <a:pt x="1856693" y="1245242"/>
                  </a:cubicBezTo>
                  <a:cubicBezTo>
                    <a:pt x="1846281" y="1255654"/>
                    <a:pt x="1832158" y="1261504"/>
                    <a:pt x="1817433" y="1261504"/>
                  </a:cubicBezTo>
                  <a:lnTo>
                    <a:pt x="55522" y="1261504"/>
                  </a:lnTo>
                  <a:cubicBezTo>
                    <a:pt x="40797" y="1261504"/>
                    <a:pt x="26674" y="1255654"/>
                    <a:pt x="16262" y="1245242"/>
                  </a:cubicBezTo>
                  <a:cubicBezTo>
                    <a:pt x="5850" y="1234829"/>
                    <a:pt x="0" y="1220707"/>
                    <a:pt x="0" y="1205982"/>
                  </a:cubicBezTo>
                  <a:lnTo>
                    <a:pt x="0" y="55522"/>
                  </a:lnTo>
                  <a:cubicBezTo>
                    <a:pt x="0" y="40797"/>
                    <a:pt x="5850" y="26674"/>
                    <a:pt x="16262" y="16262"/>
                  </a:cubicBezTo>
                  <a:cubicBezTo>
                    <a:pt x="26674" y="5850"/>
                    <a:pt x="40797" y="0"/>
                    <a:pt x="55522" y="0"/>
                  </a:cubicBezTo>
                  <a:close/>
                </a:path>
              </a:pathLst>
            </a:custGeom>
            <a:solidFill>
              <a:srgbClr val="EBDD48"/>
            </a:solidFill>
          </p:spPr>
          <p:txBody>
            <a:bodyPr/>
            <a:lstStyle/>
            <a:p>
              <a:endParaRPr lang="it-IT"/>
            </a:p>
          </p:txBody>
        </p:sp>
        <p:sp>
          <p:nvSpPr>
            <p:cNvPr id="17" name="TextBox 17"/>
            <p:cNvSpPr txBox="1"/>
            <p:nvPr/>
          </p:nvSpPr>
          <p:spPr>
            <a:xfrm>
              <a:off x="0" y="-38100"/>
              <a:ext cx="1872955" cy="1299604"/>
            </a:xfrm>
            <a:prstGeom prst="rect">
              <a:avLst/>
            </a:prstGeom>
          </p:spPr>
          <p:txBody>
            <a:bodyPr lIns="50800" tIns="50800" rIns="50800" bIns="50800" rtlCol="0" anchor="ctr"/>
            <a:lstStyle/>
            <a:p>
              <a:pPr algn="ctr">
                <a:lnSpc>
                  <a:spcPts val="2729"/>
                </a:lnSpc>
              </a:pPr>
              <a:endParaRPr/>
            </a:p>
          </p:txBody>
        </p:sp>
      </p:grpSp>
      <p:sp>
        <p:nvSpPr>
          <p:cNvPr id="18" name="TextBox 18"/>
          <p:cNvSpPr txBox="1"/>
          <p:nvPr/>
        </p:nvSpPr>
        <p:spPr>
          <a:xfrm>
            <a:off x="13637924" y="4321849"/>
            <a:ext cx="4733988" cy="2592134"/>
          </a:xfrm>
          <a:prstGeom prst="rect">
            <a:avLst/>
          </a:prstGeom>
        </p:spPr>
        <p:txBody>
          <a:bodyPr lIns="0" tIns="0" rIns="0" bIns="0" rtlCol="0" anchor="t">
            <a:spAutoFit/>
          </a:bodyPr>
          <a:lstStyle/>
          <a:p>
            <a:pPr marL="636360" lvl="1" indent="-318180" algn="l">
              <a:lnSpc>
                <a:spcPts val="4126"/>
              </a:lnSpc>
              <a:buFont typeface="Arial"/>
              <a:buChar char="•"/>
            </a:pPr>
            <a:r>
              <a:rPr lang="en-US" sz="2947" b="1">
                <a:solidFill>
                  <a:srgbClr val="B64C06"/>
                </a:solidFill>
                <a:latin typeface="DM Sans Bold"/>
                <a:ea typeface="DM Sans Bold"/>
                <a:cs typeface="DM Sans Bold"/>
                <a:sym typeface="DM Sans Bold"/>
              </a:rPr>
              <a:t>16 dicembre 2025</a:t>
            </a:r>
          </a:p>
          <a:p>
            <a:pPr marL="636360" lvl="1" indent="-318180" algn="l">
              <a:lnSpc>
                <a:spcPts val="4126"/>
              </a:lnSpc>
              <a:buFont typeface="Arial"/>
              <a:buChar char="•"/>
            </a:pPr>
            <a:r>
              <a:rPr lang="en-US" sz="2947">
                <a:solidFill>
                  <a:srgbClr val="DA8147"/>
                </a:solidFill>
                <a:latin typeface="DM Sans"/>
                <a:ea typeface="DM Sans"/>
                <a:cs typeface="DM Sans"/>
                <a:sym typeface="DM Sans"/>
              </a:rPr>
              <a:t>14 gennaio 2026</a:t>
            </a:r>
          </a:p>
          <a:p>
            <a:pPr marL="636360" lvl="1" indent="-318180" algn="l">
              <a:lnSpc>
                <a:spcPts val="4126"/>
              </a:lnSpc>
              <a:buFont typeface="Arial"/>
              <a:buChar char="•"/>
            </a:pPr>
            <a:r>
              <a:rPr lang="en-US" sz="2947">
                <a:solidFill>
                  <a:srgbClr val="DA8147"/>
                </a:solidFill>
                <a:latin typeface="DM Sans"/>
                <a:ea typeface="DM Sans"/>
                <a:cs typeface="DM Sans"/>
                <a:sym typeface="DM Sans"/>
              </a:rPr>
              <a:t>21 gennaio 2026</a:t>
            </a:r>
          </a:p>
          <a:p>
            <a:pPr marL="636360" lvl="1" indent="-318180" algn="l">
              <a:lnSpc>
                <a:spcPts val="4126"/>
              </a:lnSpc>
              <a:buFont typeface="Arial"/>
              <a:buChar char="•"/>
            </a:pPr>
            <a:r>
              <a:rPr lang="en-US" sz="2947">
                <a:solidFill>
                  <a:srgbClr val="DA8147"/>
                </a:solidFill>
                <a:latin typeface="DM Sans"/>
                <a:ea typeface="DM Sans"/>
                <a:cs typeface="DM Sans"/>
                <a:sym typeface="DM Sans"/>
              </a:rPr>
              <a:t>11 febbraio 2026</a:t>
            </a:r>
          </a:p>
          <a:p>
            <a:pPr marL="636360" lvl="1" indent="-318180" algn="l">
              <a:lnSpc>
                <a:spcPts val="4126"/>
              </a:lnSpc>
              <a:buFont typeface="Arial"/>
              <a:buChar char="•"/>
            </a:pPr>
            <a:r>
              <a:rPr lang="en-US" sz="2947">
                <a:solidFill>
                  <a:srgbClr val="DA8147"/>
                </a:solidFill>
                <a:latin typeface="DM Sans"/>
                <a:ea typeface="DM Sans"/>
                <a:cs typeface="DM Sans"/>
                <a:sym typeface="DM Sans"/>
              </a:rPr>
              <a:t>18 febbraio 2026</a:t>
            </a:r>
          </a:p>
        </p:txBody>
      </p:sp>
      <p:sp>
        <p:nvSpPr>
          <p:cNvPr id="19" name="Freeform 19"/>
          <p:cNvSpPr/>
          <p:nvPr/>
        </p:nvSpPr>
        <p:spPr>
          <a:xfrm>
            <a:off x="13637924" y="3272775"/>
            <a:ext cx="1905567" cy="697914"/>
          </a:xfrm>
          <a:custGeom>
            <a:avLst/>
            <a:gdLst/>
            <a:ahLst/>
            <a:cxnLst/>
            <a:rect l="l" t="t" r="r" b="b"/>
            <a:pathLst>
              <a:path w="1905567" h="697914">
                <a:moveTo>
                  <a:pt x="0" y="0"/>
                </a:moveTo>
                <a:lnTo>
                  <a:pt x="1905568" y="0"/>
                </a:lnTo>
                <a:lnTo>
                  <a:pt x="1905568" y="697914"/>
                </a:lnTo>
                <a:lnTo>
                  <a:pt x="0" y="6979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t-IT"/>
          </a:p>
        </p:txBody>
      </p:sp>
      <p:sp>
        <p:nvSpPr>
          <p:cNvPr id="20" name="Freeform 20"/>
          <p:cNvSpPr/>
          <p:nvPr/>
        </p:nvSpPr>
        <p:spPr>
          <a:xfrm>
            <a:off x="13637924" y="9258300"/>
            <a:ext cx="4451124" cy="919169"/>
          </a:xfrm>
          <a:custGeom>
            <a:avLst/>
            <a:gdLst/>
            <a:ahLst/>
            <a:cxnLst/>
            <a:rect l="l" t="t" r="r" b="b"/>
            <a:pathLst>
              <a:path w="4451124" h="919169">
                <a:moveTo>
                  <a:pt x="0" y="0"/>
                </a:moveTo>
                <a:lnTo>
                  <a:pt x="4451124" y="0"/>
                </a:lnTo>
                <a:lnTo>
                  <a:pt x="4451124" y="919169"/>
                </a:lnTo>
                <a:lnTo>
                  <a:pt x="0" y="919169"/>
                </a:lnTo>
                <a:lnTo>
                  <a:pt x="0" y="0"/>
                </a:lnTo>
                <a:close/>
              </a:path>
            </a:pathLst>
          </a:custGeom>
          <a:blipFill>
            <a:blip r:embed="rId8"/>
            <a:stretch>
              <a:fillRect/>
            </a:stretch>
          </a:blipFill>
        </p:spPr>
        <p:txBody>
          <a:bodyPr/>
          <a:lstStyle/>
          <a:p>
            <a:endParaRPr lang="it-IT"/>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369131" y="-216002"/>
            <a:ext cx="14924336" cy="10503002"/>
          </a:xfrm>
          <a:custGeom>
            <a:avLst/>
            <a:gdLst/>
            <a:ahLst/>
            <a:cxnLst/>
            <a:rect l="l" t="t" r="r" b="b"/>
            <a:pathLst>
              <a:path w="14924336" h="10503002">
                <a:moveTo>
                  <a:pt x="0" y="0"/>
                </a:moveTo>
                <a:lnTo>
                  <a:pt x="14924336" y="0"/>
                </a:lnTo>
                <a:lnTo>
                  <a:pt x="14924336" y="10503002"/>
                </a:lnTo>
                <a:lnTo>
                  <a:pt x="0" y="1050300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it-IT"/>
          </a:p>
        </p:txBody>
      </p:sp>
      <p:grpSp>
        <p:nvGrpSpPr>
          <p:cNvPr id="3" name="Group 3"/>
          <p:cNvGrpSpPr/>
          <p:nvPr/>
        </p:nvGrpSpPr>
        <p:grpSpPr>
          <a:xfrm>
            <a:off x="805452" y="1103990"/>
            <a:ext cx="1519410" cy="1506642"/>
            <a:chOff x="0" y="0"/>
            <a:chExt cx="717224" cy="711197"/>
          </a:xfrm>
        </p:grpSpPr>
        <p:sp>
          <p:nvSpPr>
            <p:cNvPr id="4" name="Freeform 4"/>
            <p:cNvSpPr/>
            <p:nvPr/>
          </p:nvSpPr>
          <p:spPr>
            <a:xfrm>
              <a:off x="0" y="0"/>
              <a:ext cx="717224" cy="711197"/>
            </a:xfrm>
            <a:custGeom>
              <a:avLst/>
              <a:gdLst/>
              <a:ahLst/>
              <a:cxnLst/>
              <a:rect l="l" t="t" r="r" b="b"/>
              <a:pathLst>
                <a:path w="717224" h="711197">
                  <a:moveTo>
                    <a:pt x="259863" y="0"/>
                  </a:moveTo>
                  <a:lnTo>
                    <a:pt x="457361" y="0"/>
                  </a:lnTo>
                  <a:cubicBezTo>
                    <a:pt x="526281" y="0"/>
                    <a:pt x="592378" y="27378"/>
                    <a:pt x="641112" y="76112"/>
                  </a:cubicBezTo>
                  <a:cubicBezTo>
                    <a:pt x="689846" y="124846"/>
                    <a:pt x="717224" y="190943"/>
                    <a:pt x="717224" y="259863"/>
                  </a:cubicBezTo>
                  <a:lnTo>
                    <a:pt x="717224" y="451334"/>
                  </a:lnTo>
                  <a:cubicBezTo>
                    <a:pt x="717224" y="520254"/>
                    <a:pt x="689846" y="586351"/>
                    <a:pt x="641112" y="635085"/>
                  </a:cubicBezTo>
                  <a:cubicBezTo>
                    <a:pt x="592378" y="683819"/>
                    <a:pt x="526281" y="711197"/>
                    <a:pt x="457361" y="711197"/>
                  </a:cubicBezTo>
                  <a:lnTo>
                    <a:pt x="259863" y="711197"/>
                  </a:lnTo>
                  <a:cubicBezTo>
                    <a:pt x="190943" y="711197"/>
                    <a:pt x="124846" y="683819"/>
                    <a:pt x="76112" y="635085"/>
                  </a:cubicBezTo>
                  <a:cubicBezTo>
                    <a:pt x="27378" y="586351"/>
                    <a:pt x="0" y="520254"/>
                    <a:pt x="0" y="451334"/>
                  </a:cubicBezTo>
                  <a:lnTo>
                    <a:pt x="0" y="259863"/>
                  </a:lnTo>
                  <a:cubicBezTo>
                    <a:pt x="0" y="190943"/>
                    <a:pt x="27378" y="124846"/>
                    <a:pt x="76112" y="76112"/>
                  </a:cubicBezTo>
                  <a:cubicBezTo>
                    <a:pt x="124846" y="27378"/>
                    <a:pt x="190943" y="0"/>
                    <a:pt x="259863" y="0"/>
                  </a:cubicBezTo>
                  <a:close/>
                </a:path>
              </a:pathLst>
            </a:custGeom>
            <a:solidFill>
              <a:srgbClr val="EBDD48"/>
            </a:solidFill>
          </p:spPr>
          <p:txBody>
            <a:bodyPr/>
            <a:lstStyle/>
            <a:p>
              <a:endParaRPr lang="it-IT"/>
            </a:p>
          </p:txBody>
        </p:sp>
        <p:sp>
          <p:nvSpPr>
            <p:cNvPr id="5" name="TextBox 5"/>
            <p:cNvSpPr txBox="1"/>
            <p:nvPr/>
          </p:nvSpPr>
          <p:spPr>
            <a:xfrm>
              <a:off x="0" y="-38100"/>
              <a:ext cx="717224" cy="749297"/>
            </a:xfrm>
            <a:prstGeom prst="rect">
              <a:avLst/>
            </a:prstGeom>
          </p:spPr>
          <p:txBody>
            <a:bodyPr lIns="55650" tIns="55650" rIns="55650" bIns="55650" rtlCol="0" anchor="ctr"/>
            <a:lstStyle/>
            <a:p>
              <a:pPr algn="ctr">
                <a:lnSpc>
                  <a:spcPts val="2729"/>
                </a:lnSpc>
              </a:pPr>
              <a:endParaRPr/>
            </a:p>
            <a:p>
              <a:pPr algn="ctr">
                <a:lnSpc>
                  <a:spcPts val="2729"/>
                </a:lnSpc>
              </a:pPr>
              <a:endParaRPr/>
            </a:p>
            <a:p>
              <a:pPr algn="ctr">
                <a:lnSpc>
                  <a:spcPts val="2729"/>
                </a:lnSpc>
              </a:pPr>
              <a:endParaRPr/>
            </a:p>
          </p:txBody>
        </p:sp>
      </p:grpSp>
      <p:sp>
        <p:nvSpPr>
          <p:cNvPr id="6" name="Freeform 6"/>
          <p:cNvSpPr/>
          <p:nvPr/>
        </p:nvSpPr>
        <p:spPr>
          <a:xfrm>
            <a:off x="1102809" y="1394963"/>
            <a:ext cx="924697" cy="924697"/>
          </a:xfrm>
          <a:custGeom>
            <a:avLst/>
            <a:gdLst/>
            <a:ahLst/>
            <a:cxnLst/>
            <a:rect l="l" t="t" r="r" b="b"/>
            <a:pathLst>
              <a:path w="924697" h="924697">
                <a:moveTo>
                  <a:pt x="0" y="0"/>
                </a:moveTo>
                <a:lnTo>
                  <a:pt x="924697" y="0"/>
                </a:lnTo>
                <a:lnTo>
                  <a:pt x="924697" y="924697"/>
                </a:lnTo>
                <a:lnTo>
                  <a:pt x="0" y="9246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grpSp>
        <p:nvGrpSpPr>
          <p:cNvPr id="7" name="Group 7"/>
          <p:cNvGrpSpPr/>
          <p:nvPr/>
        </p:nvGrpSpPr>
        <p:grpSpPr>
          <a:xfrm>
            <a:off x="2684758" y="1265773"/>
            <a:ext cx="10146541" cy="1183078"/>
            <a:chOff x="0" y="0"/>
            <a:chExt cx="2866145" cy="334190"/>
          </a:xfrm>
        </p:grpSpPr>
        <p:sp>
          <p:nvSpPr>
            <p:cNvPr id="8" name="Freeform 8"/>
            <p:cNvSpPr/>
            <p:nvPr/>
          </p:nvSpPr>
          <p:spPr>
            <a:xfrm>
              <a:off x="0" y="0"/>
              <a:ext cx="2866145" cy="334190"/>
            </a:xfrm>
            <a:custGeom>
              <a:avLst/>
              <a:gdLst/>
              <a:ahLst/>
              <a:cxnLst/>
              <a:rect l="l" t="t" r="r" b="b"/>
              <a:pathLst>
                <a:path w="2866145" h="334190">
                  <a:moveTo>
                    <a:pt x="11445" y="0"/>
                  </a:moveTo>
                  <a:lnTo>
                    <a:pt x="2854700" y="0"/>
                  </a:lnTo>
                  <a:cubicBezTo>
                    <a:pt x="2857735" y="0"/>
                    <a:pt x="2860646" y="1206"/>
                    <a:pt x="2862793" y="3352"/>
                  </a:cubicBezTo>
                  <a:cubicBezTo>
                    <a:pt x="2864939" y="5499"/>
                    <a:pt x="2866145" y="8410"/>
                    <a:pt x="2866145" y="11445"/>
                  </a:cubicBezTo>
                  <a:lnTo>
                    <a:pt x="2866145" y="322745"/>
                  </a:lnTo>
                  <a:cubicBezTo>
                    <a:pt x="2866145" y="329066"/>
                    <a:pt x="2861021" y="334190"/>
                    <a:pt x="2854700" y="334190"/>
                  </a:cubicBezTo>
                  <a:lnTo>
                    <a:pt x="11445" y="334190"/>
                  </a:lnTo>
                  <a:cubicBezTo>
                    <a:pt x="8410" y="334190"/>
                    <a:pt x="5499" y="332984"/>
                    <a:pt x="3352" y="330838"/>
                  </a:cubicBezTo>
                  <a:cubicBezTo>
                    <a:pt x="1206" y="328691"/>
                    <a:pt x="0" y="325780"/>
                    <a:pt x="0" y="322745"/>
                  </a:cubicBezTo>
                  <a:lnTo>
                    <a:pt x="0" y="11445"/>
                  </a:lnTo>
                  <a:cubicBezTo>
                    <a:pt x="0" y="8410"/>
                    <a:pt x="1206" y="5499"/>
                    <a:pt x="3352" y="3352"/>
                  </a:cubicBezTo>
                  <a:cubicBezTo>
                    <a:pt x="5499" y="1206"/>
                    <a:pt x="8410" y="0"/>
                    <a:pt x="11445" y="0"/>
                  </a:cubicBezTo>
                  <a:close/>
                </a:path>
              </a:pathLst>
            </a:custGeom>
            <a:solidFill>
              <a:srgbClr val="EBDD48"/>
            </a:solidFill>
          </p:spPr>
          <p:txBody>
            <a:bodyPr/>
            <a:lstStyle/>
            <a:p>
              <a:endParaRPr lang="it-IT"/>
            </a:p>
          </p:txBody>
        </p:sp>
        <p:sp>
          <p:nvSpPr>
            <p:cNvPr id="9" name="TextBox 9"/>
            <p:cNvSpPr txBox="1"/>
            <p:nvPr/>
          </p:nvSpPr>
          <p:spPr>
            <a:xfrm>
              <a:off x="0" y="85725"/>
              <a:ext cx="2866145" cy="248465"/>
            </a:xfrm>
            <a:prstGeom prst="rect">
              <a:avLst/>
            </a:prstGeom>
          </p:spPr>
          <p:txBody>
            <a:bodyPr lIns="97388" tIns="97388" rIns="97388" bIns="97388" rtlCol="0" anchor="ctr"/>
            <a:lstStyle/>
            <a:p>
              <a:pPr marL="0" lvl="0" indent="0" algn="ctr">
                <a:lnSpc>
                  <a:spcPts val="4200"/>
                </a:lnSpc>
                <a:spcBef>
                  <a:spcPct val="0"/>
                </a:spcBef>
              </a:pPr>
              <a:r>
                <a:rPr lang="en-US" sz="4243" b="1" spc="84">
                  <a:solidFill>
                    <a:srgbClr val="FFFFFF"/>
                  </a:solidFill>
                  <a:latin typeface="Montserrat Semi-Bold"/>
                  <a:ea typeface="Montserrat Semi-Bold"/>
                  <a:cs typeface="Montserrat Semi-Bold"/>
                  <a:sym typeface="Montserrat Semi-Bold"/>
                </a:rPr>
                <a:t>LEZIONI ON DEMAND</a:t>
              </a:r>
            </a:p>
          </p:txBody>
        </p:sp>
      </p:grpSp>
      <p:grpSp>
        <p:nvGrpSpPr>
          <p:cNvPr id="10" name="Group 10"/>
          <p:cNvGrpSpPr/>
          <p:nvPr/>
        </p:nvGrpSpPr>
        <p:grpSpPr>
          <a:xfrm>
            <a:off x="-2534452" y="2825314"/>
            <a:ext cx="15365751" cy="5564907"/>
            <a:chOff x="0" y="0"/>
            <a:chExt cx="4046947" cy="1465655"/>
          </a:xfrm>
        </p:grpSpPr>
        <p:sp>
          <p:nvSpPr>
            <p:cNvPr id="11" name="Freeform 11"/>
            <p:cNvSpPr/>
            <p:nvPr/>
          </p:nvSpPr>
          <p:spPr>
            <a:xfrm>
              <a:off x="0" y="0"/>
              <a:ext cx="4046947" cy="1465655"/>
            </a:xfrm>
            <a:custGeom>
              <a:avLst/>
              <a:gdLst/>
              <a:ahLst/>
              <a:cxnLst/>
              <a:rect l="l" t="t" r="r" b="b"/>
              <a:pathLst>
                <a:path w="4046947" h="1465655">
                  <a:moveTo>
                    <a:pt x="25696" y="0"/>
                  </a:moveTo>
                  <a:lnTo>
                    <a:pt x="4021251" y="0"/>
                  </a:lnTo>
                  <a:cubicBezTo>
                    <a:pt x="4028066" y="0"/>
                    <a:pt x="4034602" y="2707"/>
                    <a:pt x="4039420" y="7526"/>
                  </a:cubicBezTo>
                  <a:cubicBezTo>
                    <a:pt x="4044240" y="12345"/>
                    <a:pt x="4046947" y="18881"/>
                    <a:pt x="4046947" y="25696"/>
                  </a:cubicBezTo>
                  <a:lnTo>
                    <a:pt x="4046947" y="1439959"/>
                  </a:lnTo>
                  <a:cubicBezTo>
                    <a:pt x="4046947" y="1446774"/>
                    <a:pt x="4044240" y="1453310"/>
                    <a:pt x="4039420" y="1458128"/>
                  </a:cubicBezTo>
                  <a:cubicBezTo>
                    <a:pt x="4034602" y="1462947"/>
                    <a:pt x="4028066" y="1465655"/>
                    <a:pt x="4021251" y="1465655"/>
                  </a:cubicBezTo>
                  <a:lnTo>
                    <a:pt x="25696" y="1465655"/>
                  </a:lnTo>
                  <a:cubicBezTo>
                    <a:pt x="18881" y="1465655"/>
                    <a:pt x="12345" y="1462947"/>
                    <a:pt x="7526" y="1458128"/>
                  </a:cubicBezTo>
                  <a:cubicBezTo>
                    <a:pt x="2707" y="1453310"/>
                    <a:pt x="0" y="1446774"/>
                    <a:pt x="0" y="1439959"/>
                  </a:cubicBezTo>
                  <a:lnTo>
                    <a:pt x="0" y="25696"/>
                  </a:lnTo>
                  <a:cubicBezTo>
                    <a:pt x="0" y="18881"/>
                    <a:pt x="2707" y="12345"/>
                    <a:pt x="7526" y="7526"/>
                  </a:cubicBezTo>
                  <a:cubicBezTo>
                    <a:pt x="12345" y="2707"/>
                    <a:pt x="18881" y="0"/>
                    <a:pt x="25696" y="0"/>
                  </a:cubicBezTo>
                  <a:close/>
                </a:path>
              </a:pathLst>
            </a:custGeom>
            <a:solidFill>
              <a:srgbClr val="EBDD48"/>
            </a:solidFill>
          </p:spPr>
          <p:txBody>
            <a:bodyPr/>
            <a:lstStyle/>
            <a:p>
              <a:endParaRPr lang="it-IT"/>
            </a:p>
          </p:txBody>
        </p:sp>
        <p:sp>
          <p:nvSpPr>
            <p:cNvPr id="12" name="TextBox 12"/>
            <p:cNvSpPr txBox="1"/>
            <p:nvPr/>
          </p:nvSpPr>
          <p:spPr>
            <a:xfrm>
              <a:off x="0" y="-38100"/>
              <a:ext cx="4046947" cy="1503755"/>
            </a:xfrm>
            <a:prstGeom prst="rect">
              <a:avLst/>
            </a:prstGeom>
          </p:spPr>
          <p:txBody>
            <a:bodyPr lIns="50800" tIns="50800" rIns="50800" bIns="50800" rtlCol="0" anchor="ctr"/>
            <a:lstStyle/>
            <a:p>
              <a:pPr algn="ctr">
                <a:lnSpc>
                  <a:spcPts val="2729"/>
                </a:lnSpc>
              </a:pPr>
              <a:endParaRPr/>
            </a:p>
          </p:txBody>
        </p:sp>
      </p:grpSp>
      <p:sp>
        <p:nvSpPr>
          <p:cNvPr id="13" name="TextBox 13"/>
          <p:cNvSpPr txBox="1"/>
          <p:nvPr/>
        </p:nvSpPr>
        <p:spPr>
          <a:xfrm>
            <a:off x="192474" y="176206"/>
            <a:ext cx="5483586" cy="423153"/>
          </a:xfrm>
          <a:prstGeom prst="rect">
            <a:avLst/>
          </a:prstGeom>
        </p:spPr>
        <p:txBody>
          <a:bodyPr lIns="0" tIns="0" rIns="0" bIns="0" rtlCol="0" anchor="t">
            <a:spAutoFit/>
          </a:bodyPr>
          <a:lstStyle/>
          <a:p>
            <a:pPr algn="l">
              <a:lnSpc>
                <a:spcPts val="3206"/>
              </a:lnSpc>
            </a:pPr>
            <a:r>
              <a:rPr lang="en-US" sz="3239" b="1">
                <a:solidFill>
                  <a:srgbClr val="467487"/>
                </a:solidFill>
                <a:latin typeface="Montserrat Bold"/>
                <a:ea typeface="Montserrat Bold"/>
                <a:cs typeface="Montserrat Bold"/>
                <a:sym typeface="Montserrat Bold"/>
              </a:rPr>
              <a:t>JOURNEY </a:t>
            </a:r>
            <a:r>
              <a:rPr lang="en-US" sz="3239">
                <a:solidFill>
                  <a:srgbClr val="467487"/>
                </a:solidFill>
                <a:latin typeface="Montserrat"/>
                <a:ea typeface="Montserrat"/>
                <a:cs typeface="Montserrat"/>
                <a:sym typeface="Montserrat"/>
              </a:rPr>
              <a:t>dello studente</a:t>
            </a:r>
          </a:p>
        </p:txBody>
      </p:sp>
      <p:sp>
        <p:nvSpPr>
          <p:cNvPr id="14" name="TextBox 14"/>
          <p:cNvSpPr txBox="1"/>
          <p:nvPr/>
        </p:nvSpPr>
        <p:spPr>
          <a:xfrm>
            <a:off x="1028700" y="3308703"/>
            <a:ext cx="10053490" cy="3580765"/>
          </a:xfrm>
          <a:prstGeom prst="rect">
            <a:avLst/>
          </a:prstGeom>
        </p:spPr>
        <p:txBody>
          <a:bodyPr lIns="0" tIns="0" rIns="0" bIns="0" rtlCol="0" anchor="t">
            <a:spAutoFit/>
          </a:bodyPr>
          <a:lstStyle/>
          <a:p>
            <a:pPr algn="l">
              <a:lnSpc>
                <a:spcPts val="4759"/>
              </a:lnSpc>
            </a:pPr>
            <a:r>
              <a:rPr lang="en-US" sz="3399" b="1">
                <a:solidFill>
                  <a:srgbClr val="545454"/>
                </a:solidFill>
                <a:latin typeface="Open Sans 2 Bold"/>
                <a:ea typeface="Open Sans 2 Bold"/>
                <a:cs typeface="Open Sans 2 Bold"/>
                <a:sym typeface="Open Sans 2 Bold"/>
              </a:rPr>
              <a:t>4) STUDIA DA CASA, DOVE E QUANDO VUOI</a:t>
            </a:r>
          </a:p>
          <a:p>
            <a:pPr algn="l">
              <a:lnSpc>
                <a:spcPts val="4759"/>
              </a:lnSpc>
              <a:spcBef>
                <a:spcPct val="0"/>
              </a:spcBef>
            </a:pPr>
            <a:r>
              <a:rPr lang="en-US" sz="3399">
                <a:solidFill>
                  <a:srgbClr val="545454"/>
                </a:solidFill>
                <a:latin typeface="Open Sans 2"/>
                <a:ea typeface="Open Sans 2"/>
                <a:cs typeface="Open Sans 2"/>
                <a:sym typeface="Open Sans 2"/>
              </a:rPr>
              <a:t>Accedi alla tua area riservata e segui le lezioni online, accedendo ai contenuti  in modo pratico e accessibile. Ti consigliamo di seguire l'ordine proposto nel programma formativo per un'esperienza ottimale.</a:t>
            </a:r>
          </a:p>
        </p:txBody>
      </p:sp>
      <p:grpSp>
        <p:nvGrpSpPr>
          <p:cNvPr id="15" name="Group 15"/>
          <p:cNvGrpSpPr>
            <a:grpSpLocks noChangeAspect="1"/>
          </p:cNvGrpSpPr>
          <p:nvPr/>
        </p:nvGrpSpPr>
        <p:grpSpPr>
          <a:xfrm>
            <a:off x="10591984" y="3375378"/>
            <a:ext cx="6926012" cy="3619996"/>
            <a:chOff x="0" y="0"/>
            <a:chExt cx="19050000" cy="9956800"/>
          </a:xfrm>
        </p:grpSpPr>
        <p:sp>
          <p:nvSpPr>
            <p:cNvPr id="16" name="Freeform 16"/>
            <p:cNvSpPr/>
            <p:nvPr/>
          </p:nvSpPr>
          <p:spPr>
            <a:xfrm>
              <a:off x="2501900" y="209042"/>
              <a:ext cx="14186915" cy="8502396"/>
            </a:xfrm>
            <a:custGeom>
              <a:avLst/>
              <a:gdLst/>
              <a:ahLst/>
              <a:cxnLst/>
              <a:rect l="l" t="t" r="r" b="b"/>
              <a:pathLst>
                <a:path w="14186915" h="8502396">
                  <a:moveTo>
                    <a:pt x="14186915" y="8502396"/>
                  </a:moveTo>
                  <a:lnTo>
                    <a:pt x="0" y="8502396"/>
                  </a:lnTo>
                  <a:lnTo>
                    <a:pt x="0" y="0"/>
                  </a:lnTo>
                  <a:lnTo>
                    <a:pt x="14186915" y="0"/>
                  </a:lnTo>
                  <a:lnTo>
                    <a:pt x="14186915" y="8502396"/>
                  </a:lnTo>
                  <a:close/>
                </a:path>
              </a:pathLst>
            </a:custGeom>
            <a:blipFill>
              <a:blip r:embed="rId6"/>
              <a:stretch>
                <a:fillRect l="-809" r="-809"/>
              </a:stretch>
            </a:blipFill>
          </p:spPr>
          <p:txBody>
            <a:bodyPr/>
            <a:lstStyle/>
            <a:p>
              <a:endParaRPr lang="it-IT"/>
            </a:p>
          </p:txBody>
        </p:sp>
        <p:sp>
          <p:nvSpPr>
            <p:cNvPr id="17" name="Freeform 17"/>
            <p:cNvSpPr/>
            <p:nvPr/>
          </p:nvSpPr>
          <p:spPr>
            <a:xfrm>
              <a:off x="0" y="0"/>
              <a:ext cx="19050000" cy="9956800"/>
            </a:xfrm>
            <a:custGeom>
              <a:avLst/>
              <a:gdLst/>
              <a:ahLst/>
              <a:cxnLst/>
              <a:rect l="l" t="t" r="r" b="b"/>
              <a:pathLst>
                <a:path w="19050000" h="9956800">
                  <a:moveTo>
                    <a:pt x="19050000" y="9956800"/>
                  </a:moveTo>
                  <a:lnTo>
                    <a:pt x="0" y="9956800"/>
                  </a:lnTo>
                  <a:lnTo>
                    <a:pt x="0" y="0"/>
                  </a:lnTo>
                  <a:lnTo>
                    <a:pt x="19050000" y="0"/>
                  </a:lnTo>
                  <a:lnTo>
                    <a:pt x="19050000" y="9956800"/>
                  </a:lnTo>
                  <a:close/>
                </a:path>
              </a:pathLst>
            </a:custGeom>
            <a:blipFill>
              <a:blip r:embed="rId7"/>
              <a:stretch>
                <a:fillRect l="-15" r="-15"/>
              </a:stretch>
            </a:blipFill>
          </p:spPr>
          <p:txBody>
            <a:bodyPr/>
            <a:lstStyle/>
            <a:p>
              <a:endParaRPr lang="it-IT"/>
            </a:p>
          </p:txBody>
        </p:sp>
      </p:grpSp>
      <p:sp>
        <p:nvSpPr>
          <p:cNvPr id="18" name="Freeform 18"/>
          <p:cNvSpPr/>
          <p:nvPr/>
        </p:nvSpPr>
        <p:spPr>
          <a:xfrm>
            <a:off x="13637924" y="9258300"/>
            <a:ext cx="4451124" cy="919169"/>
          </a:xfrm>
          <a:custGeom>
            <a:avLst/>
            <a:gdLst/>
            <a:ahLst/>
            <a:cxnLst/>
            <a:rect l="l" t="t" r="r" b="b"/>
            <a:pathLst>
              <a:path w="4451124" h="919169">
                <a:moveTo>
                  <a:pt x="0" y="0"/>
                </a:moveTo>
                <a:lnTo>
                  <a:pt x="4451124" y="0"/>
                </a:lnTo>
                <a:lnTo>
                  <a:pt x="4451124" y="919169"/>
                </a:lnTo>
                <a:lnTo>
                  <a:pt x="0" y="919169"/>
                </a:lnTo>
                <a:lnTo>
                  <a:pt x="0" y="0"/>
                </a:lnTo>
                <a:close/>
              </a:path>
            </a:pathLst>
          </a:custGeom>
          <a:blipFill>
            <a:blip r:embed="rId8"/>
            <a:stretch>
              <a:fillRect/>
            </a:stretch>
          </a:blipFill>
        </p:spPr>
        <p:txBody>
          <a:bodyPr/>
          <a:lstStyle/>
          <a:p>
            <a:endParaRPr lang="it-IT"/>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369131" y="-216002"/>
            <a:ext cx="14924336" cy="10503002"/>
          </a:xfrm>
          <a:custGeom>
            <a:avLst/>
            <a:gdLst/>
            <a:ahLst/>
            <a:cxnLst/>
            <a:rect l="l" t="t" r="r" b="b"/>
            <a:pathLst>
              <a:path w="14924336" h="10503002">
                <a:moveTo>
                  <a:pt x="0" y="0"/>
                </a:moveTo>
                <a:lnTo>
                  <a:pt x="14924336" y="0"/>
                </a:lnTo>
                <a:lnTo>
                  <a:pt x="14924336" y="10503002"/>
                </a:lnTo>
                <a:lnTo>
                  <a:pt x="0" y="1050300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it-IT"/>
          </a:p>
        </p:txBody>
      </p:sp>
      <p:grpSp>
        <p:nvGrpSpPr>
          <p:cNvPr id="3" name="Group 3"/>
          <p:cNvGrpSpPr/>
          <p:nvPr/>
        </p:nvGrpSpPr>
        <p:grpSpPr>
          <a:xfrm>
            <a:off x="805452" y="1103990"/>
            <a:ext cx="1519410" cy="1506642"/>
            <a:chOff x="0" y="0"/>
            <a:chExt cx="717224" cy="711197"/>
          </a:xfrm>
        </p:grpSpPr>
        <p:sp>
          <p:nvSpPr>
            <p:cNvPr id="4" name="Freeform 4"/>
            <p:cNvSpPr/>
            <p:nvPr/>
          </p:nvSpPr>
          <p:spPr>
            <a:xfrm>
              <a:off x="0" y="0"/>
              <a:ext cx="717224" cy="711197"/>
            </a:xfrm>
            <a:custGeom>
              <a:avLst/>
              <a:gdLst/>
              <a:ahLst/>
              <a:cxnLst/>
              <a:rect l="l" t="t" r="r" b="b"/>
              <a:pathLst>
                <a:path w="717224" h="711197">
                  <a:moveTo>
                    <a:pt x="259863" y="0"/>
                  </a:moveTo>
                  <a:lnTo>
                    <a:pt x="457361" y="0"/>
                  </a:lnTo>
                  <a:cubicBezTo>
                    <a:pt x="526281" y="0"/>
                    <a:pt x="592378" y="27378"/>
                    <a:pt x="641112" y="76112"/>
                  </a:cubicBezTo>
                  <a:cubicBezTo>
                    <a:pt x="689846" y="124846"/>
                    <a:pt x="717224" y="190943"/>
                    <a:pt x="717224" y="259863"/>
                  </a:cubicBezTo>
                  <a:lnTo>
                    <a:pt x="717224" y="451334"/>
                  </a:lnTo>
                  <a:cubicBezTo>
                    <a:pt x="717224" y="520254"/>
                    <a:pt x="689846" y="586351"/>
                    <a:pt x="641112" y="635085"/>
                  </a:cubicBezTo>
                  <a:cubicBezTo>
                    <a:pt x="592378" y="683819"/>
                    <a:pt x="526281" y="711197"/>
                    <a:pt x="457361" y="711197"/>
                  </a:cubicBezTo>
                  <a:lnTo>
                    <a:pt x="259863" y="711197"/>
                  </a:lnTo>
                  <a:cubicBezTo>
                    <a:pt x="190943" y="711197"/>
                    <a:pt x="124846" y="683819"/>
                    <a:pt x="76112" y="635085"/>
                  </a:cubicBezTo>
                  <a:cubicBezTo>
                    <a:pt x="27378" y="586351"/>
                    <a:pt x="0" y="520254"/>
                    <a:pt x="0" y="451334"/>
                  </a:cubicBezTo>
                  <a:lnTo>
                    <a:pt x="0" y="259863"/>
                  </a:lnTo>
                  <a:cubicBezTo>
                    <a:pt x="0" y="190943"/>
                    <a:pt x="27378" y="124846"/>
                    <a:pt x="76112" y="76112"/>
                  </a:cubicBezTo>
                  <a:cubicBezTo>
                    <a:pt x="124846" y="27378"/>
                    <a:pt x="190943" y="0"/>
                    <a:pt x="259863" y="0"/>
                  </a:cubicBezTo>
                  <a:close/>
                </a:path>
              </a:pathLst>
            </a:custGeom>
            <a:solidFill>
              <a:srgbClr val="EBDD48"/>
            </a:solidFill>
          </p:spPr>
          <p:txBody>
            <a:bodyPr/>
            <a:lstStyle/>
            <a:p>
              <a:endParaRPr lang="it-IT"/>
            </a:p>
          </p:txBody>
        </p:sp>
        <p:sp>
          <p:nvSpPr>
            <p:cNvPr id="5" name="TextBox 5"/>
            <p:cNvSpPr txBox="1"/>
            <p:nvPr/>
          </p:nvSpPr>
          <p:spPr>
            <a:xfrm>
              <a:off x="0" y="-38100"/>
              <a:ext cx="717224" cy="749297"/>
            </a:xfrm>
            <a:prstGeom prst="rect">
              <a:avLst/>
            </a:prstGeom>
          </p:spPr>
          <p:txBody>
            <a:bodyPr lIns="55650" tIns="55650" rIns="55650" bIns="55650" rtlCol="0" anchor="ctr"/>
            <a:lstStyle/>
            <a:p>
              <a:pPr algn="ctr">
                <a:lnSpc>
                  <a:spcPts val="2729"/>
                </a:lnSpc>
              </a:pPr>
              <a:endParaRPr/>
            </a:p>
            <a:p>
              <a:pPr algn="ctr">
                <a:lnSpc>
                  <a:spcPts val="2729"/>
                </a:lnSpc>
              </a:pPr>
              <a:endParaRPr/>
            </a:p>
            <a:p>
              <a:pPr algn="ctr">
                <a:lnSpc>
                  <a:spcPts val="2729"/>
                </a:lnSpc>
              </a:pPr>
              <a:endParaRPr/>
            </a:p>
          </p:txBody>
        </p:sp>
      </p:grpSp>
      <p:sp>
        <p:nvSpPr>
          <p:cNvPr id="6" name="Freeform 6"/>
          <p:cNvSpPr/>
          <p:nvPr/>
        </p:nvSpPr>
        <p:spPr>
          <a:xfrm>
            <a:off x="1102809" y="1394963"/>
            <a:ext cx="924697" cy="924697"/>
          </a:xfrm>
          <a:custGeom>
            <a:avLst/>
            <a:gdLst/>
            <a:ahLst/>
            <a:cxnLst/>
            <a:rect l="l" t="t" r="r" b="b"/>
            <a:pathLst>
              <a:path w="924697" h="924697">
                <a:moveTo>
                  <a:pt x="0" y="0"/>
                </a:moveTo>
                <a:lnTo>
                  <a:pt x="924697" y="0"/>
                </a:lnTo>
                <a:lnTo>
                  <a:pt x="924697" y="924697"/>
                </a:lnTo>
                <a:lnTo>
                  <a:pt x="0" y="9246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grpSp>
        <p:nvGrpSpPr>
          <p:cNvPr id="7" name="Group 7"/>
          <p:cNvGrpSpPr/>
          <p:nvPr/>
        </p:nvGrpSpPr>
        <p:grpSpPr>
          <a:xfrm>
            <a:off x="2684758" y="1265773"/>
            <a:ext cx="10146541" cy="1183078"/>
            <a:chOff x="0" y="0"/>
            <a:chExt cx="2866145" cy="334190"/>
          </a:xfrm>
        </p:grpSpPr>
        <p:sp>
          <p:nvSpPr>
            <p:cNvPr id="8" name="Freeform 8"/>
            <p:cNvSpPr/>
            <p:nvPr/>
          </p:nvSpPr>
          <p:spPr>
            <a:xfrm>
              <a:off x="0" y="0"/>
              <a:ext cx="2866145" cy="334190"/>
            </a:xfrm>
            <a:custGeom>
              <a:avLst/>
              <a:gdLst/>
              <a:ahLst/>
              <a:cxnLst/>
              <a:rect l="l" t="t" r="r" b="b"/>
              <a:pathLst>
                <a:path w="2866145" h="334190">
                  <a:moveTo>
                    <a:pt x="11445" y="0"/>
                  </a:moveTo>
                  <a:lnTo>
                    <a:pt x="2854700" y="0"/>
                  </a:lnTo>
                  <a:cubicBezTo>
                    <a:pt x="2857735" y="0"/>
                    <a:pt x="2860646" y="1206"/>
                    <a:pt x="2862793" y="3352"/>
                  </a:cubicBezTo>
                  <a:cubicBezTo>
                    <a:pt x="2864939" y="5499"/>
                    <a:pt x="2866145" y="8410"/>
                    <a:pt x="2866145" y="11445"/>
                  </a:cubicBezTo>
                  <a:lnTo>
                    <a:pt x="2866145" y="322745"/>
                  </a:lnTo>
                  <a:cubicBezTo>
                    <a:pt x="2866145" y="329066"/>
                    <a:pt x="2861021" y="334190"/>
                    <a:pt x="2854700" y="334190"/>
                  </a:cubicBezTo>
                  <a:lnTo>
                    <a:pt x="11445" y="334190"/>
                  </a:lnTo>
                  <a:cubicBezTo>
                    <a:pt x="8410" y="334190"/>
                    <a:pt x="5499" y="332984"/>
                    <a:pt x="3352" y="330838"/>
                  </a:cubicBezTo>
                  <a:cubicBezTo>
                    <a:pt x="1206" y="328691"/>
                    <a:pt x="0" y="325780"/>
                    <a:pt x="0" y="322745"/>
                  </a:cubicBezTo>
                  <a:lnTo>
                    <a:pt x="0" y="11445"/>
                  </a:lnTo>
                  <a:cubicBezTo>
                    <a:pt x="0" y="8410"/>
                    <a:pt x="1206" y="5499"/>
                    <a:pt x="3352" y="3352"/>
                  </a:cubicBezTo>
                  <a:cubicBezTo>
                    <a:pt x="5499" y="1206"/>
                    <a:pt x="8410" y="0"/>
                    <a:pt x="11445" y="0"/>
                  </a:cubicBezTo>
                  <a:close/>
                </a:path>
              </a:pathLst>
            </a:custGeom>
            <a:solidFill>
              <a:srgbClr val="EBDD48"/>
            </a:solidFill>
          </p:spPr>
          <p:txBody>
            <a:bodyPr/>
            <a:lstStyle/>
            <a:p>
              <a:endParaRPr lang="it-IT"/>
            </a:p>
          </p:txBody>
        </p:sp>
        <p:sp>
          <p:nvSpPr>
            <p:cNvPr id="9" name="TextBox 9"/>
            <p:cNvSpPr txBox="1"/>
            <p:nvPr/>
          </p:nvSpPr>
          <p:spPr>
            <a:xfrm>
              <a:off x="0" y="85725"/>
              <a:ext cx="2866145" cy="248465"/>
            </a:xfrm>
            <a:prstGeom prst="rect">
              <a:avLst/>
            </a:prstGeom>
          </p:spPr>
          <p:txBody>
            <a:bodyPr lIns="97388" tIns="97388" rIns="97388" bIns="97388" rtlCol="0" anchor="ctr"/>
            <a:lstStyle/>
            <a:p>
              <a:pPr marL="0" lvl="0" indent="0" algn="ctr">
                <a:lnSpc>
                  <a:spcPts val="4200"/>
                </a:lnSpc>
                <a:spcBef>
                  <a:spcPct val="0"/>
                </a:spcBef>
              </a:pPr>
              <a:r>
                <a:rPr lang="en-US" sz="4243" b="1" spc="84">
                  <a:solidFill>
                    <a:srgbClr val="FFFFFF"/>
                  </a:solidFill>
                  <a:latin typeface="Montserrat Semi-Bold"/>
                  <a:ea typeface="Montserrat Semi-Bold"/>
                  <a:cs typeface="Montserrat Semi-Bold"/>
                  <a:sym typeface="Montserrat Semi-Bold"/>
                </a:rPr>
                <a:t>LE ALTRE LIVE</a:t>
              </a:r>
            </a:p>
          </p:txBody>
        </p:sp>
      </p:grpSp>
      <p:grpSp>
        <p:nvGrpSpPr>
          <p:cNvPr id="10" name="Group 10"/>
          <p:cNvGrpSpPr/>
          <p:nvPr/>
        </p:nvGrpSpPr>
        <p:grpSpPr>
          <a:xfrm>
            <a:off x="-2534452" y="2825314"/>
            <a:ext cx="15365751" cy="5564907"/>
            <a:chOff x="0" y="0"/>
            <a:chExt cx="4046947" cy="1465655"/>
          </a:xfrm>
        </p:grpSpPr>
        <p:sp>
          <p:nvSpPr>
            <p:cNvPr id="11" name="Freeform 11"/>
            <p:cNvSpPr/>
            <p:nvPr/>
          </p:nvSpPr>
          <p:spPr>
            <a:xfrm>
              <a:off x="0" y="0"/>
              <a:ext cx="4046947" cy="1465655"/>
            </a:xfrm>
            <a:custGeom>
              <a:avLst/>
              <a:gdLst/>
              <a:ahLst/>
              <a:cxnLst/>
              <a:rect l="l" t="t" r="r" b="b"/>
              <a:pathLst>
                <a:path w="4046947" h="1465655">
                  <a:moveTo>
                    <a:pt x="25696" y="0"/>
                  </a:moveTo>
                  <a:lnTo>
                    <a:pt x="4021251" y="0"/>
                  </a:lnTo>
                  <a:cubicBezTo>
                    <a:pt x="4028066" y="0"/>
                    <a:pt x="4034602" y="2707"/>
                    <a:pt x="4039420" y="7526"/>
                  </a:cubicBezTo>
                  <a:cubicBezTo>
                    <a:pt x="4044240" y="12345"/>
                    <a:pt x="4046947" y="18881"/>
                    <a:pt x="4046947" y="25696"/>
                  </a:cubicBezTo>
                  <a:lnTo>
                    <a:pt x="4046947" y="1439959"/>
                  </a:lnTo>
                  <a:cubicBezTo>
                    <a:pt x="4046947" y="1446774"/>
                    <a:pt x="4044240" y="1453310"/>
                    <a:pt x="4039420" y="1458128"/>
                  </a:cubicBezTo>
                  <a:cubicBezTo>
                    <a:pt x="4034602" y="1462947"/>
                    <a:pt x="4028066" y="1465655"/>
                    <a:pt x="4021251" y="1465655"/>
                  </a:cubicBezTo>
                  <a:lnTo>
                    <a:pt x="25696" y="1465655"/>
                  </a:lnTo>
                  <a:cubicBezTo>
                    <a:pt x="18881" y="1465655"/>
                    <a:pt x="12345" y="1462947"/>
                    <a:pt x="7526" y="1458128"/>
                  </a:cubicBezTo>
                  <a:cubicBezTo>
                    <a:pt x="2707" y="1453310"/>
                    <a:pt x="0" y="1446774"/>
                    <a:pt x="0" y="1439959"/>
                  </a:cubicBezTo>
                  <a:lnTo>
                    <a:pt x="0" y="25696"/>
                  </a:lnTo>
                  <a:cubicBezTo>
                    <a:pt x="0" y="18881"/>
                    <a:pt x="2707" y="12345"/>
                    <a:pt x="7526" y="7526"/>
                  </a:cubicBezTo>
                  <a:cubicBezTo>
                    <a:pt x="12345" y="2707"/>
                    <a:pt x="18881" y="0"/>
                    <a:pt x="25696" y="0"/>
                  </a:cubicBezTo>
                  <a:close/>
                </a:path>
              </a:pathLst>
            </a:custGeom>
            <a:solidFill>
              <a:srgbClr val="EBDD48"/>
            </a:solidFill>
          </p:spPr>
          <p:txBody>
            <a:bodyPr/>
            <a:lstStyle/>
            <a:p>
              <a:endParaRPr lang="it-IT"/>
            </a:p>
          </p:txBody>
        </p:sp>
        <p:sp>
          <p:nvSpPr>
            <p:cNvPr id="12" name="TextBox 12"/>
            <p:cNvSpPr txBox="1"/>
            <p:nvPr/>
          </p:nvSpPr>
          <p:spPr>
            <a:xfrm>
              <a:off x="0" y="-38100"/>
              <a:ext cx="4046947" cy="1503755"/>
            </a:xfrm>
            <a:prstGeom prst="rect">
              <a:avLst/>
            </a:prstGeom>
          </p:spPr>
          <p:txBody>
            <a:bodyPr lIns="50800" tIns="50800" rIns="50800" bIns="50800" rtlCol="0" anchor="ctr"/>
            <a:lstStyle/>
            <a:p>
              <a:pPr algn="ctr">
                <a:lnSpc>
                  <a:spcPts val="2729"/>
                </a:lnSpc>
              </a:pPr>
              <a:endParaRPr/>
            </a:p>
          </p:txBody>
        </p:sp>
      </p:grpSp>
      <p:sp>
        <p:nvSpPr>
          <p:cNvPr id="13" name="TextBox 13"/>
          <p:cNvSpPr txBox="1"/>
          <p:nvPr/>
        </p:nvSpPr>
        <p:spPr>
          <a:xfrm>
            <a:off x="192474" y="176206"/>
            <a:ext cx="5483586" cy="423153"/>
          </a:xfrm>
          <a:prstGeom prst="rect">
            <a:avLst/>
          </a:prstGeom>
        </p:spPr>
        <p:txBody>
          <a:bodyPr lIns="0" tIns="0" rIns="0" bIns="0" rtlCol="0" anchor="t">
            <a:spAutoFit/>
          </a:bodyPr>
          <a:lstStyle/>
          <a:p>
            <a:pPr algn="l">
              <a:lnSpc>
                <a:spcPts val="3206"/>
              </a:lnSpc>
            </a:pPr>
            <a:r>
              <a:rPr lang="en-US" sz="3239" b="1">
                <a:solidFill>
                  <a:srgbClr val="467487"/>
                </a:solidFill>
                <a:latin typeface="Montserrat Bold"/>
                <a:ea typeface="Montserrat Bold"/>
                <a:cs typeface="Montserrat Bold"/>
                <a:sym typeface="Montserrat Bold"/>
              </a:rPr>
              <a:t>JOURNEY </a:t>
            </a:r>
            <a:r>
              <a:rPr lang="en-US" sz="3239">
                <a:solidFill>
                  <a:srgbClr val="467487"/>
                </a:solidFill>
                <a:latin typeface="Montserrat"/>
                <a:ea typeface="Montserrat"/>
                <a:cs typeface="Montserrat"/>
                <a:sym typeface="Montserrat"/>
              </a:rPr>
              <a:t>dello studente</a:t>
            </a:r>
          </a:p>
        </p:txBody>
      </p:sp>
      <p:sp>
        <p:nvSpPr>
          <p:cNvPr id="14" name="TextBox 14"/>
          <p:cNvSpPr txBox="1"/>
          <p:nvPr/>
        </p:nvSpPr>
        <p:spPr>
          <a:xfrm>
            <a:off x="1028700" y="3318228"/>
            <a:ext cx="10053490" cy="3100208"/>
          </a:xfrm>
          <a:prstGeom prst="rect">
            <a:avLst/>
          </a:prstGeom>
        </p:spPr>
        <p:txBody>
          <a:bodyPr lIns="0" tIns="0" rIns="0" bIns="0" rtlCol="0" anchor="t">
            <a:spAutoFit/>
          </a:bodyPr>
          <a:lstStyle/>
          <a:p>
            <a:pPr algn="l">
              <a:lnSpc>
                <a:spcPts val="4881"/>
              </a:lnSpc>
            </a:pPr>
            <a:r>
              <a:rPr lang="en-US" sz="3486" b="1" dirty="0">
                <a:solidFill>
                  <a:srgbClr val="545454"/>
                </a:solidFill>
                <a:latin typeface="Open Sans 2 Bold"/>
                <a:ea typeface="Open Sans 2 Bold"/>
                <a:cs typeface="Open Sans 2 Bold"/>
                <a:sym typeface="Open Sans 2 Bold"/>
              </a:rPr>
              <a:t>5) CIMENTATI NELLE </a:t>
            </a:r>
            <a:r>
              <a:rPr lang="en-US" sz="3486" b="1" dirty="0" err="1">
                <a:solidFill>
                  <a:srgbClr val="545454"/>
                </a:solidFill>
                <a:latin typeface="Open Sans 2 Bold"/>
                <a:ea typeface="Open Sans 2 Bold"/>
                <a:cs typeface="Open Sans 2 Bold"/>
                <a:sym typeface="Open Sans 2 Bold"/>
              </a:rPr>
              <a:t>ATTIVIT</a:t>
            </a:r>
            <a:r>
              <a:rPr lang="en-US" sz="3486" b="1" cap="all" dirty="0" err="1">
                <a:solidFill>
                  <a:srgbClr val="545454"/>
                </a:solidFill>
                <a:latin typeface="Open Sans 2 Bold"/>
                <a:ea typeface="Open Sans 2 Bold"/>
                <a:cs typeface="Open Sans 2 Bold"/>
                <a:sym typeface="Open Sans 2 Bold"/>
              </a:rPr>
              <a:t>à</a:t>
            </a:r>
            <a:r>
              <a:rPr lang="en-US" sz="3486" b="1" dirty="0">
                <a:solidFill>
                  <a:srgbClr val="545454"/>
                </a:solidFill>
                <a:latin typeface="Open Sans 2 Bold"/>
                <a:ea typeface="Open Sans 2 Bold"/>
                <a:cs typeface="Open Sans 2 Bold"/>
                <a:sym typeface="Open Sans 2 Bold"/>
              </a:rPr>
              <a:t> PROPOSTE </a:t>
            </a:r>
          </a:p>
          <a:p>
            <a:pPr algn="l">
              <a:lnSpc>
                <a:spcPts val="4881"/>
              </a:lnSpc>
              <a:spcBef>
                <a:spcPct val="0"/>
              </a:spcBef>
            </a:pPr>
            <a:r>
              <a:rPr lang="en-US" sz="3486" dirty="0" err="1">
                <a:solidFill>
                  <a:srgbClr val="545454"/>
                </a:solidFill>
                <a:latin typeface="Open Sans 2"/>
                <a:ea typeface="Open Sans 2"/>
                <a:cs typeface="Open Sans 2"/>
                <a:sym typeface="Open Sans 2"/>
              </a:rPr>
              <a:t>Mettiti</a:t>
            </a:r>
            <a:r>
              <a:rPr lang="en-US" sz="3486" dirty="0">
                <a:solidFill>
                  <a:srgbClr val="545454"/>
                </a:solidFill>
                <a:latin typeface="Open Sans 2"/>
                <a:ea typeface="Open Sans 2"/>
                <a:cs typeface="Open Sans 2"/>
                <a:sym typeface="Open Sans 2"/>
              </a:rPr>
              <a:t> in </a:t>
            </a:r>
            <a:r>
              <a:rPr lang="en-US" sz="3486" dirty="0" err="1">
                <a:solidFill>
                  <a:srgbClr val="545454"/>
                </a:solidFill>
                <a:latin typeface="Open Sans 2"/>
                <a:ea typeface="Open Sans 2"/>
                <a:cs typeface="Open Sans 2"/>
                <a:sym typeface="Open Sans 2"/>
              </a:rPr>
              <a:t>gioco</a:t>
            </a:r>
            <a:r>
              <a:rPr lang="en-US" sz="3486" dirty="0">
                <a:solidFill>
                  <a:srgbClr val="545454"/>
                </a:solidFill>
                <a:latin typeface="Open Sans 2"/>
                <a:ea typeface="Open Sans 2"/>
                <a:cs typeface="Open Sans 2"/>
                <a:sym typeface="Open Sans 2"/>
              </a:rPr>
              <a:t> con </a:t>
            </a:r>
            <a:r>
              <a:rPr lang="en-US" sz="3486" dirty="0" err="1">
                <a:solidFill>
                  <a:srgbClr val="545454"/>
                </a:solidFill>
                <a:latin typeface="Open Sans 2"/>
                <a:ea typeface="Open Sans 2"/>
                <a:cs typeface="Open Sans 2"/>
                <a:sym typeface="Open Sans 2"/>
              </a:rPr>
              <a:t>i</a:t>
            </a:r>
            <a:r>
              <a:rPr lang="en-US" sz="3486" dirty="0">
                <a:solidFill>
                  <a:srgbClr val="545454"/>
                </a:solidFill>
                <a:latin typeface="Open Sans 2"/>
                <a:ea typeface="Open Sans 2"/>
                <a:cs typeface="Open Sans 2"/>
                <a:sym typeface="Open Sans 2"/>
              </a:rPr>
              <a:t> </a:t>
            </a:r>
            <a:r>
              <a:rPr lang="en-US" sz="3486" dirty="0" err="1">
                <a:solidFill>
                  <a:srgbClr val="545454"/>
                </a:solidFill>
                <a:latin typeface="Open Sans 2"/>
                <a:ea typeface="Open Sans 2"/>
                <a:cs typeface="Open Sans 2"/>
                <a:sym typeface="Open Sans 2"/>
              </a:rPr>
              <a:t>nostri</a:t>
            </a:r>
            <a:r>
              <a:rPr lang="en-US" sz="3486" dirty="0">
                <a:solidFill>
                  <a:srgbClr val="545454"/>
                </a:solidFill>
                <a:latin typeface="Open Sans 2"/>
                <a:ea typeface="Open Sans 2"/>
                <a:cs typeface="Open Sans 2"/>
                <a:sym typeface="Open Sans 2"/>
              </a:rPr>
              <a:t> </a:t>
            </a:r>
            <a:r>
              <a:rPr lang="en-US" sz="3486" dirty="0" err="1">
                <a:solidFill>
                  <a:srgbClr val="545454"/>
                </a:solidFill>
                <a:latin typeface="Open Sans 2"/>
                <a:ea typeface="Open Sans 2"/>
                <a:cs typeface="Open Sans 2"/>
                <a:sym typeface="Open Sans 2"/>
              </a:rPr>
              <a:t>facilitatori</a:t>
            </a:r>
            <a:r>
              <a:rPr lang="en-US" sz="3486" dirty="0">
                <a:solidFill>
                  <a:srgbClr val="545454"/>
                </a:solidFill>
                <a:latin typeface="Open Sans 2"/>
                <a:ea typeface="Open Sans 2"/>
                <a:cs typeface="Open Sans 2"/>
                <a:sym typeface="Open Sans 2"/>
              </a:rPr>
              <a:t> e </a:t>
            </a:r>
            <a:r>
              <a:rPr lang="en-US" sz="3486" dirty="0" err="1">
                <a:solidFill>
                  <a:srgbClr val="545454"/>
                </a:solidFill>
                <a:latin typeface="Open Sans 2"/>
                <a:ea typeface="Open Sans 2"/>
                <a:cs typeface="Open Sans 2"/>
                <a:sym typeface="Open Sans 2"/>
              </a:rPr>
              <a:t>condividi</a:t>
            </a:r>
            <a:r>
              <a:rPr lang="en-US" sz="3486" dirty="0">
                <a:solidFill>
                  <a:srgbClr val="545454"/>
                </a:solidFill>
                <a:latin typeface="Open Sans 2"/>
                <a:ea typeface="Open Sans 2"/>
                <a:cs typeface="Open Sans 2"/>
                <a:sym typeface="Open Sans 2"/>
              </a:rPr>
              <a:t> </a:t>
            </a:r>
            <a:r>
              <a:rPr lang="en-US" sz="3486" dirty="0" err="1">
                <a:solidFill>
                  <a:srgbClr val="545454"/>
                </a:solidFill>
                <a:latin typeface="Open Sans 2"/>
                <a:ea typeface="Open Sans 2"/>
                <a:cs typeface="Open Sans 2"/>
                <a:sym typeface="Open Sans 2"/>
              </a:rPr>
              <a:t>esperienze</a:t>
            </a:r>
            <a:r>
              <a:rPr lang="en-US" sz="3486" dirty="0">
                <a:solidFill>
                  <a:srgbClr val="545454"/>
                </a:solidFill>
                <a:latin typeface="Open Sans 2"/>
                <a:ea typeface="Open Sans 2"/>
                <a:cs typeface="Open Sans 2"/>
                <a:sym typeface="Open Sans 2"/>
              </a:rPr>
              <a:t> con </a:t>
            </a:r>
            <a:r>
              <a:rPr lang="en-US" sz="3486" dirty="0" err="1">
                <a:solidFill>
                  <a:srgbClr val="545454"/>
                </a:solidFill>
                <a:latin typeface="Open Sans 2"/>
                <a:ea typeface="Open Sans 2"/>
                <a:cs typeface="Open Sans 2"/>
                <a:sym typeface="Open Sans 2"/>
              </a:rPr>
              <a:t>docenti</a:t>
            </a:r>
            <a:r>
              <a:rPr lang="en-US" sz="3486" dirty="0">
                <a:solidFill>
                  <a:srgbClr val="545454"/>
                </a:solidFill>
                <a:latin typeface="Open Sans 2"/>
                <a:ea typeface="Open Sans 2"/>
                <a:cs typeface="Open Sans 2"/>
                <a:sym typeface="Open Sans 2"/>
              </a:rPr>
              <a:t> </a:t>
            </a:r>
            <a:r>
              <a:rPr lang="en-US" sz="3486" dirty="0" err="1">
                <a:solidFill>
                  <a:srgbClr val="545454"/>
                </a:solidFill>
                <a:latin typeface="Open Sans 2"/>
                <a:ea typeface="Open Sans 2"/>
                <a:cs typeface="Open Sans 2"/>
                <a:sym typeface="Open Sans 2"/>
              </a:rPr>
              <a:t>esperti</a:t>
            </a:r>
            <a:r>
              <a:rPr lang="en-US" sz="3486" dirty="0">
                <a:solidFill>
                  <a:srgbClr val="545454"/>
                </a:solidFill>
                <a:latin typeface="Open Sans 2"/>
                <a:ea typeface="Open Sans 2"/>
                <a:cs typeface="Open Sans 2"/>
                <a:sym typeface="Open Sans 2"/>
              </a:rPr>
              <a:t>, </a:t>
            </a:r>
            <a:r>
              <a:rPr lang="en-US" sz="3486" dirty="0" err="1">
                <a:solidFill>
                  <a:srgbClr val="545454"/>
                </a:solidFill>
                <a:latin typeface="Open Sans 2"/>
                <a:ea typeface="Open Sans 2"/>
                <a:cs typeface="Open Sans 2"/>
                <a:sym typeface="Open Sans 2"/>
              </a:rPr>
              <a:t>altri</a:t>
            </a:r>
            <a:r>
              <a:rPr lang="en-US" sz="3486" dirty="0">
                <a:solidFill>
                  <a:srgbClr val="545454"/>
                </a:solidFill>
                <a:latin typeface="Open Sans 2"/>
                <a:ea typeface="Open Sans 2"/>
                <a:cs typeface="Open Sans 2"/>
                <a:sym typeface="Open Sans 2"/>
              </a:rPr>
              <a:t> </a:t>
            </a:r>
            <a:r>
              <a:rPr lang="en-US" sz="3486" dirty="0" err="1">
                <a:solidFill>
                  <a:srgbClr val="545454"/>
                </a:solidFill>
                <a:latin typeface="Open Sans 2"/>
                <a:ea typeface="Open Sans 2"/>
                <a:cs typeface="Open Sans 2"/>
                <a:sym typeface="Open Sans 2"/>
              </a:rPr>
              <a:t>studenti</a:t>
            </a:r>
            <a:r>
              <a:rPr lang="en-US" sz="3486" dirty="0">
                <a:solidFill>
                  <a:srgbClr val="545454"/>
                </a:solidFill>
                <a:latin typeface="Open Sans 2"/>
                <a:ea typeface="Open Sans 2"/>
                <a:cs typeface="Open Sans 2"/>
                <a:sym typeface="Open Sans 2"/>
              </a:rPr>
              <a:t> e </a:t>
            </a:r>
            <a:r>
              <a:rPr lang="en-US" sz="3486" dirty="0" err="1">
                <a:solidFill>
                  <a:srgbClr val="545454"/>
                </a:solidFill>
                <a:latin typeface="Open Sans 2"/>
                <a:ea typeface="Open Sans 2"/>
                <a:cs typeface="Open Sans 2"/>
                <a:sym typeface="Open Sans 2"/>
              </a:rPr>
              <a:t>giovani</a:t>
            </a:r>
            <a:r>
              <a:rPr lang="en-US" sz="3486" dirty="0">
                <a:solidFill>
                  <a:srgbClr val="545454"/>
                </a:solidFill>
                <a:latin typeface="Open Sans 2"/>
                <a:ea typeface="Open Sans 2"/>
                <a:cs typeface="Open Sans 2"/>
                <a:sym typeface="Open Sans 2"/>
              </a:rPr>
              <a:t> </a:t>
            </a:r>
            <a:r>
              <a:rPr lang="en-US" sz="3486" dirty="0" err="1">
                <a:solidFill>
                  <a:srgbClr val="545454"/>
                </a:solidFill>
                <a:latin typeface="Open Sans 2"/>
                <a:ea typeface="Open Sans 2"/>
                <a:cs typeface="Open Sans 2"/>
                <a:sym typeface="Open Sans 2"/>
              </a:rPr>
              <a:t>agricoltori</a:t>
            </a:r>
            <a:r>
              <a:rPr lang="en-US" sz="3486" dirty="0">
                <a:solidFill>
                  <a:srgbClr val="545454"/>
                </a:solidFill>
                <a:latin typeface="Open Sans 2"/>
                <a:ea typeface="Open Sans 2"/>
                <a:cs typeface="Open Sans 2"/>
                <a:sym typeface="Open Sans 2"/>
              </a:rPr>
              <a:t>. Il </a:t>
            </a:r>
            <a:r>
              <a:rPr lang="en-US" sz="3486" dirty="0" err="1">
                <a:solidFill>
                  <a:srgbClr val="545454"/>
                </a:solidFill>
                <a:latin typeface="Open Sans 2"/>
                <a:ea typeface="Open Sans 2"/>
                <a:cs typeface="Open Sans 2"/>
                <a:sym typeface="Open Sans 2"/>
              </a:rPr>
              <a:t>confronto</a:t>
            </a:r>
            <a:r>
              <a:rPr lang="en-US" sz="3486" dirty="0">
                <a:solidFill>
                  <a:srgbClr val="545454"/>
                </a:solidFill>
                <a:latin typeface="Open Sans 2"/>
                <a:ea typeface="Open Sans 2"/>
                <a:cs typeface="Open Sans 2"/>
                <a:sym typeface="Open Sans 2"/>
              </a:rPr>
              <a:t> e lo </a:t>
            </a:r>
            <a:r>
              <a:rPr lang="en-US" sz="3486" dirty="0" err="1">
                <a:solidFill>
                  <a:srgbClr val="545454"/>
                </a:solidFill>
                <a:latin typeface="Open Sans 2"/>
                <a:ea typeface="Open Sans 2"/>
                <a:cs typeface="Open Sans 2"/>
                <a:sym typeface="Open Sans 2"/>
              </a:rPr>
              <a:t>scambio</a:t>
            </a:r>
            <a:r>
              <a:rPr lang="en-US" sz="3486" dirty="0">
                <a:solidFill>
                  <a:srgbClr val="545454"/>
                </a:solidFill>
                <a:latin typeface="Open Sans 2"/>
                <a:ea typeface="Open Sans 2"/>
                <a:cs typeface="Open Sans 2"/>
                <a:sym typeface="Open Sans 2"/>
              </a:rPr>
              <a:t> di idee </a:t>
            </a:r>
            <a:r>
              <a:rPr lang="en-US" sz="3486" dirty="0" err="1">
                <a:solidFill>
                  <a:srgbClr val="545454"/>
                </a:solidFill>
                <a:latin typeface="Open Sans 2"/>
                <a:ea typeface="Open Sans 2"/>
                <a:cs typeface="Open Sans 2"/>
                <a:sym typeface="Open Sans 2"/>
              </a:rPr>
              <a:t>sono</a:t>
            </a:r>
            <a:r>
              <a:rPr lang="en-US" sz="3486" dirty="0">
                <a:solidFill>
                  <a:srgbClr val="545454"/>
                </a:solidFill>
                <a:latin typeface="Open Sans 2"/>
                <a:ea typeface="Open Sans 2"/>
                <a:cs typeface="Open Sans 2"/>
                <a:sym typeface="Open Sans 2"/>
              </a:rPr>
              <a:t> il </a:t>
            </a:r>
            <a:r>
              <a:rPr lang="en-US" sz="3486" dirty="0" err="1">
                <a:solidFill>
                  <a:srgbClr val="545454"/>
                </a:solidFill>
                <a:latin typeface="Open Sans 2"/>
                <a:ea typeface="Open Sans 2"/>
                <a:cs typeface="Open Sans 2"/>
                <a:sym typeface="Open Sans 2"/>
              </a:rPr>
              <a:t>cuore</a:t>
            </a:r>
            <a:r>
              <a:rPr lang="en-US" sz="3486" dirty="0">
                <a:solidFill>
                  <a:srgbClr val="545454"/>
                </a:solidFill>
                <a:latin typeface="Open Sans 2"/>
                <a:ea typeface="Open Sans 2"/>
                <a:cs typeface="Open Sans 2"/>
                <a:sym typeface="Open Sans 2"/>
              </a:rPr>
              <a:t> di </a:t>
            </a:r>
            <a:r>
              <a:rPr lang="en-US" sz="3486" dirty="0" err="1">
                <a:solidFill>
                  <a:srgbClr val="545454"/>
                </a:solidFill>
                <a:latin typeface="Open Sans 2"/>
                <a:ea typeface="Open Sans 2"/>
                <a:cs typeface="Open Sans 2"/>
                <a:sym typeface="Open Sans 2"/>
              </a:rPr>
              <a:t>questo</a:t>
            </a:r>
            <a:r>
              <a:rPr lang="en-US" sz="3486" dirty="0">
                <a:solidFill>
                  <a:srgbClr val="545454"/>
                </a:solidFill>
                <a:latin typeface="Open Sans 2"/>
                <a:ea typeface="Open Sans 2"/>
                <a:cs typeface="Open Sans 2"/>
                <a:sym typeface="Open Sans 2"/>
              </a:rPr>
              <a:t> </a:t>
            </a:r>
            <a:r>
              <a:rPr lang="en-US" sz="3486" dirty="0" err="1">
                <a:solidFill>
                  <a:srgbClr val="545454"/>
                </a:solidFill>
                <a:latin typeface="Open Sans 2"/>
                <a:ea typeface="Open Sans 2"/>
                <a:cs typeface="Open Sans 2"/>
                <a:sym typeface="Open Sans 2"/>
              </a:rPr>
              <a:t>percorso</a:t>
            </a:r>
            <a:r>
              <a:rPr lang="en-US" sz="3486" dirty="0">
                <a:solidFill>
                  <a:srgbClr val="545454"/>
                </a:solidFill>
                <a:latin typeface="Open Sans 2"/>
                <a:ea typeface="Open Sans 2"/>
                <a:cs typeface="Open Sans 2"/>
                <a:sym typeface="Open Sans 2"/>
              </a:rPr>
              <a:t> </a:t>
            </a:r>
            <a:r>
              <a:rPr lang="en-US" sz="3486" dirty="0" err="1">
                <a:solidFill>
                  <a:srgbClr val="545454"/>
                </a:solidFill>
                <a:latin typeface="Open Sans 2"/>
                <a:ea typeface="Open Sans 2"/>
                <a:cs typeface="Open Sans 2"/>
                <a:sym typeface="Open Sans 2"/>
              </a:rPr>
              <a:t>formativo</a:t>
            </a:r>
            <a:r>
              <a:rPr lang="en-US" sz="3486" dirty="0">
                <a:solidFill>
                  <a:srgbClr val="545454"/>
                </a:solidFill>
                <a:latin typeface="Open Sans 2"/>
                <a:ea typeface="Open Sans 2"/>
                <a:cs typeface="Open Sans 2"/>
                <a:sym typeface="Open Sans 2"/>
              </a:rPr>
              <a:t>.</a:t>
            </a:r>
          </a:p>
        </p:txBody>
      </p:sp>
      <p:grpSp>
        <p:nvGrpSpPr>
          <p:cNvPr id="15" name="Group 15"/>
          <p:cNvGrpSpPr/>
          <p:nvPr/>
        </p:nvGrpSpPr>
        <p:grpSpPr>
          <a:xfrm>
            <a:off x="13402799" y="3563748"/>
            <a:ext cx="7111376" cy="4789772"/>
            <a:chOff x="0" y="0"/>
            <a:chExt cx="1872955" cy="1261504"/>
          </a:xfrm>
        </p:grpSpPr>
        <p:sp>
          <p:nvSpPr>
            <p:cNvPr id="16" name="Freeform 16"/>
            <p:cNvSpPr/>
            <p:nvPr/>
          </p:nvSpPr>
          <p:spPr>
            <a:xfrm>
              <a:off x="0" y="0"/>
              <a:ext cx="1872955" cy="1261504"/>
            </a:xfrm>
            <a:custGeom>
              <a:avLst/>
              <a:gdLst/>
              <a:ahLst/>
              <a:cxnLst/>
              <a:rect l="l" t="t" r="r" b="b"/>
              <a:pathLst>
                <a:path w="1872955" h="1261504">
                  <a:moveTo>
                    <a:pt x="55522" y="0"/>
                  </a:moveTo>
                  <a:lnTo>
                    <a:pt x="1817433" y="0"/>
                  </a:lnTo>
                  <a:cubicBezTo>
                    <a:pt x="1848097" y="0"/>
                    <a:pt x="1872955" y="24858"/>
                    <a:pt x="1872955" y="55522"/>
                  </a:cubicBezTo>
                  <a:lnTo>
                    <a:pt x="1872955" y="1205982"/>
                  </a:lnTo>
                  <a:cubicBezTo>
                    <a:pt x="1872955" y="1220707"/>
                    <a:pt x="1867105" y="1234829"/>
                    <a:pt x="1856693" y="1245242"/>
                  </a:cubicBezTo>
                  <a:cubicBezTo>
                    <a:pt x="1846281" y="1255654"/>
                    <a:pt x="1832158" y="1261504"/>
                    <a:pt x="1817433" y="1261504"/>
                  </a:cubicBezTo>
                  <a:lnTo>
                    <a:pt x="55522" y="1261504"/>
                  </a:lnTo>
                  <a:cubicBezTo>
                    <a:pt x="40797" y="1261504"/>
                    <a:pt x="26674" y="1255654"/>
                    <a:pt x="16262" y="1245242"/>
                  </a:cubicBezTo>
                  <a:cubicBezTo>
                    <a:pt x="5850" y="1234829"/>
                    <a:pt x="0" y="1220707"/>
                    <a:pt x="0" y="1205982"/>
                  </a:cubicBezTo>
                  <a:lnTo>
                    <a:pt x="0" y="55522"/>
                  </a:lnTo>
                  <a:cubicBezTo>
                    <a:pt x="0" y="40797"/>
                    <a:pt x="5850" y="26674"/>
                    <a:pt x="16262" y="16262"/>
                  </a:cubicBezTo>
                  <a:cubicBezTo>
                    <a:pt x="26674" y="5850"/>
                    <a:pt x="40797" y="0"/>
                    <a:pt x="55522" y="0"/>
                  </a:cubicBezTo>
                  <a:close/>
                </a:path>
              </a:pathLst>
            </a:custGeom>
            <a:solidFill>
              <a:srgbClr val="EBDD48"/>
            </a:solidFill>
          </p:spPr>
          <p:txBody>
            <a:bodyPr/>
            <a:lstStyle/>
            <a:p>
              <a:endParaRPr lang="it-IT"/>
            </a:p>
          </p:txBody>
        </p:sp>
        <p:sp>
          <p:nvSpPr>
            <p:cNvPr id="17" name="TextBox 17"/>
            <p:cNvSpPr txBox="1"/>
            <p:nvPr/>
          </p:nvSpPr>
          <p:spPr>
            <a:xfrm>
              <a:off x="0" y="-38100"/>
              <a:ext cx="1872955" cy="1299604"/>
            </a:xfrm>
            <a:prstGeom prst="rect">
              <a:avLst/>
            </a:prstGeom>
          </p:spPr>
          <p:txBody>
            <a:bodyPr lIns="50800" tIns="50800" rIns="50800" bIns="50800" rtlCol="0" anchor="ctr"/>
            <a:lstStyle/>
            <a:p>
              <a:pPr algn="ctr">
                <a:lnSpc>
                  <a:spcPts val="2729"/>
                </a:lnSpc>
              </a:pPr>
              <a:endParaRPr/>
            </a:p>
          </p:txBody>
        </p:sp>
      </p:grpSp>
      <p:sp>
        <p:nvSpPr>
          <p:cNvPr id="18" name="TextBox 18"/>
          <p:cNvSpPr txBox="1"/>
          <p:nvPr/>
        </p:nvSpPr>
        <p:spPr>
          <a:xfrm>
            <a:off x="13637924" y="4321849"/>
            <a:ext cx="4733988" cy="2592134"/>
          </a:xfrm>
          <a:prstGeom prst="rect">
            <a:avLst/>
          </a:prstGeom>
        </p:spPr>
        <p:txBody>
          <a:bodyPr lIns="0" tIns="0" rIns="0" bIns="0" rtlCol="0" anchor="t">
            <a:spAutoFit/>
          </a:bodyPr>
          <a:lstStyle/>
          <a:p>
            <a:pPr marL="636360" lvl="1" indent="-318180" algn="l">
              <a:lnSpc>
                <a:spcPts val="4126"/>
              </a:lnSpc>
              <a:buFont typeface="Arial"/>
              <a:buChar char="•"/>
            </a:pPr>
            <a:r>
              <a:rPr lang="en-US" sz="2947">
                <a:solidFill>
                  <a:srgbClr val="DA8147"/>
                </a:solidFill>
                <a:latin typeface="DM Sans"/>
                <a:ea typeface="DM Sans"/>
                <a:cs typeface="DM Sans"/>
                <a:sym typeface="DM Sans"/>
              </a:rPr>
              <a:t>16 dicembre 2025</a:t>
            </a:r>
          </a:p>
          <a:p>
            <a:pPr marL="636360" lvl="1" indent="-318180" algn="l">
              <a:lnSpc>
                <a:spcPts val="4126"/>
              </a:lnSpc>
              <a:buFont typeface="Arial"/>
              <a:buChar char="•"/>
            </a:pPr>
            <a:r>
              <a:rPr lang="en-US" sz="2947" b="1">
                <a:solidFill>
                  <a:srgbClr val="B64C06"/>
                </a:solidFill>
                <a:latin typeface="DM Sans Bold"/>
                <a:ea typeface="DM Sans Bold"/>
                <a:cs typeface="DM Sans Bold"/>
                <a:sym typeface="DM Sans Bold"/>
              </a:rPr>
              <a:t>14 gennaio 2026</a:t>
            </a:r>
          </a:p>
          <a:p>
            <a:pPr marL="636360" lvl="1" indent="-318180" algn="l">
              <a:lnSpc>
                <a:spcPts val="4126"/>
              </a:lnSpc>
              <a:buFont typeface="Arial"/>
              <a:buChar char="•"/>
            </a:pPr>
            <a:r>
              <a:rPr lang="en-US" sz="2947" b="1">
                <a:solidFill>
                  <a:srgbClr val="B64C06"/>
                </a:solidFill>
                <a:latin typeface="DM Sans Bold"/>
                <a:ea typeface="DM Sans Bold"/>
                <a:cs typeface="DM Sans Bold"/>
                <a:sym typeface="DM Sans Bold"/>
              </a:rPr>
              <a:t>21 gennaio 2026</a:t>
            </a:r>
          </a:p>
          <a:p>
            <a:pPr marL="636360" lvl="1" indent="-318180" algn="l">
              <a:lnSpc>
                <a:spcPts val="4126"/>
              </a:lnSpc>
              <a:buFont typeface="Arial"/>
              <a:buChar char="•"/>
            </a:pPr>
            <a:r>
              <a:rPr lang="en-US" sz="2947" b="1">
                <a:solidFill>
                  <a:srgbClr val="B64C06"/>
                </a:solidFill>
                <a:latin typeface="DM Sans Bold"/>
                <a:ea typeface="DM Sans Bold"/>
                <a:cs typeface="DM Sans Bold"/>
                <a:sym typeface="DM Sans Bold"/>
              </a:rPr>
              <a:t>11 febbraio 2026</a:t>
            </a:r>
          </a:p>
          <a:p>
            <a:pPr marL="636360" lvl="1" indent="-318180" algn="l">
              <a:lnSpc>
                <a:spcPts val="4126"/>
              </a:lnSpc>
              <a:buFont typeface="Arial"/>
              <a:buChar char="•"/>
            </a:pPr>
            <a:r>
              <a:rPr lang="en-US" sz="2947" b="1">
                <a:solidFill>
                  <a:srgbClr val="B64C06"/>
                </a:solidFill>
                <a:latin typeface="DM Sans Bold"/>
                <a:ea typeface="DM Sans Bold"/>
                <a:cs typeface="DM Sans Bold"/>
                <a:sym typeface="DM Sans Bold"/>
              </a:rPr>
              <a:t>18 febbraio 2026</a:t>
            </a:r>
          </a:p>
        </p:txBody>
      </p:sp>
      <p:sp>
        <p:nvSpPr>
          <p:cNvPr id="19" name="Freeform 19"/>
          <p:cNvSpPr/>
          <p:nvPr/>
        </p:nvSpPr>
        <p:spPr>
          <a:xfrm>
            <a:off x="13637924" y="3272775"/>
            <a:ext cx="1905567" cy="697914"/>
          </a:xfrm>
          <a:custGeom>
            <a:avLst/>
            <a:gdLst/>
            <a:ahLst/>
            <a:cxnLst/>
            <a:rect l="l" t="t" r="r" b="b"/>
            <a:pathLst>
              <a:path w="1905567" h="697914">
                <a:moveTo>
                  <a:pt x="0" y="0"/>
                </a:moveTo>
                <a:lnTo>
                  <a:pt x="1905568" y="0"/>
                </a:lnTo>
                <a:lnTo>
                  <a:pt x="1905568" y="697914"/>
                </a:lnTo>
                <a:lnTo>
                  <a:pt x="0" y="6979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t-IT"/>
          </a:p>
        </p:txBody>
      </p:sp>
      <p:sp>
        <p:nvSpPr>
          <p:cNvPr id="20" name="Freeform 20"/>
          <p:cNvSpPr/>
          <p:nvPr/>
        </p:nvSpPr>
        <p:spPr>
          <a:xfrm>
            <a:off x="13637924" y="9258300"/>
            <a:ext cx="4451124" cy="919169"/>
          </a:xfrm>
          <a:custGeom>
            <a:avLst/>
            <a:gdLst/>
            <a:ahLst/>
            <a:cxnLst/>
            <a:rect l="l" t="t" r="r" b="b"/>
            <a:pathLst>
              <a:path w="4451124" h="919169">
                <a:moveTo>
                  <a:pt x="0" y="0"/>
                </a:moveTo>
                <a:lnTo>
                  <a:pt x="4451124" y="0"/>
                </a:lnTo>
                <a:lnTo>
                  <a:pt x="4451124" y="919169"/>
                </a:lnTo>
                <a:lnTo>
                  <a:pt x="0" y="919169"/>
                </a:lnTo>
                <a:lnTo>
                  <a:pt x="0" y="0"/>
                </a:lnTo>
                <a:close/>
              </a:path>
            </a:pathLst>
          </a:custGeom>
          <a:blipFill>
            <a:blip r:embed="rId8"/>
            <a:stretch>
              <a:fillRect/>
            </a:stretch>
          </a:blipFill>
        </p:spPr>
        <p:txBody>
          <a:bodyPr/>
          <a:lstStyle/>
          <a:p>
            <a:endParaRPr lang="it-IT"/>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369131" y="-216002"/>
            <a:ext cx="14924336" cy="10503002"/>
          </a:xfrm>
          <a:custGeom>
            <a:avLst/>
            <a:gdLst/>
            <a:ahLst/>
            <a:cxnLst/>
            <a:rect l="l" t="t" r="r" b="b"/>
            <a:pathLst>
              <a:path w="14924336" h="10503002">
                <a:moveTo>
                  <a:pt x="0" y="0"/>
                </a:moveTo>
                <a:lnTo>
                  <a:pt x="14924336" y="0"/>
                </a:lnTo>
                <a:lnTo>
                  <a:pt x="14924336" y="10503002"/>
                </a:lnTo>
                <a:lnTo>
                  <a:pt x="0" y="1050300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it-IT"/>
          </a:p>
        </p:txBody>
      </p:sp>
      <p:grpSp>
        <p:nvGrpSpPr>
          <p:cNvPr id="3" name="Group 3"/>
          <p:cNvGrpSpPr/>
          <p:nvPr/>
        </p:nvGrpSpPr>
        <p:grpSpPr>
          <a:xfrm>
            <a:off x="805452" y="1103990"/>
            <a:ext cx="1519410" cy="1506642"/>
            <a:chOff x="0" y="0"/>
            <a:chExt cx="717224" cy="711197"/>
          </a:xfrm>
        </p:grpSpPr>
        <p:sp>
          <p:nvSpPr>
            <p:cNvPr id="4" name="Freeform 4"/>
            <p:cNvSpPr/>
            <p:nvPr/>
          </p:nvSpPr>
          <p:spPr>
            <a:xfrm>
              <a:off x="0" y="0"/>
              <a:ext cx="717224" cy="711197"/>
            </a:xfrm>
            <a:custGeom>
              <a:avLst/>
              <a:gdLst/>
              <a:ahLst/>
              <a:cxnLst/>
              <a:rect l="l" t="t" r="r" b="b"/>
              <a:pathLst>
                <a:path w="717224" h="711197">
                  <a:moveTo>
                    <a:pt x="259863" y="0"/>
                  </a:moveTo>
                  <a:lnTo>
                    <a:pt x="457361" y="0"/>
                  </a:lnTo>
                  <a:cubicBezTo>
                    <a:pt x="526281" y="0"/>
                    <a:pt x="592378" y="27378"/>
                    <a:pt x="641112" y="76112"/>
                  </a:cubicBezTo>
                  <a:cubicBezTo>
                    <a:pt x="689846" y="124846"/>
                    <a:pt x="717224" y="190943"/>
                    <a:pt x="717224" y="259863"/>
                  </a:cubicBezTo>
                  <a:lnTo>
                    <a:pt x="717224" y="451334"/>
                  </a:lnTo>
                  <a:cubicBezTo>
                    <a:pt x="717224" y="520254"/>
                    <a:pt x="689846" y="586351"/>
                    <a:pt x="641112" y="635085"/>
                  </a:cubicBezTo>
                  <a:cubicBezTo>
                    <a:pt x="592378" y="683819"/>
                    <a:pt x="526281" y="711197"/>
                    <a:pt x="457361" y="711197"/>
                  </a:cubicBezTo>
                  <a:lnTo>
                    <a:pt x="259863" y="711197"/>
                  </a:lnTo>
                  <a:cubicBezTo>
                    <a:pt x="190943" y="711197"/>
                    <a:pt x="124846" y="683819"/>
                    <a:pt x="76112" y="635085"/>
                  </a:cubicBezTo>
                  <a:cubicBezTo>
                    <a:pt x="27378" y="586351"/>
                    <a:pt x="0" y="520254"/>
                    <a:pt x="0" y="451334"/>
                  </a:cubicBezTo>
                  <a:lnTo>
                    <a:pt x="0" y="259863"/>
                  </a:lnTo>
                  <a:cubicBezTo>
                    <a:pt x="0" y="190943"/>
                    <a:pt x="27378" y="124846"/>
                    <a:pt x="76112" y="76112"/>
                  </a:cubicBezTo>
                  <a:cubicBezTo>
                    <a:pt x="124846" y="27378"/>
                    <a:pt x="190943" y="0"/>
                    <a:pt x="259863" y="0"/>
                  </a:cubicBezTo>
                  <a:close/>
                </a:path>
              </a:pathLst>
            </a:custGeom>
            <a:solidFill>
              <a:srgbClr val="EBDD48"/>
            </a:solidFill>
          </p:spPr>
          <p:txBody>
            <a:bodyPr/>
            <a:lstStyle/>
            <a:p>
              <a:endParaRPr lang="it-IT"/>
            </a:p>
          </p:txBody>
        </p:sp>
        <p:sp>
          <p:nvSpPr>
            <p:cNvPr id="5" name="TextBox 5"/>
            <p:cNvSpPr txBox="1"/>
            <p:nvPr/>
          </p:nvSpPr>
          <p:spPr>
            <a:xfrm>
              <a:off x="0" y="-38100"/>
              <a:ext cx="717224" cy="749297"/>
            </a:xfrm>
            <a:prstGeom prst="rect">
              <a:avLst/>
            </a:prstGeom>
          </p:spPr>
          <p:txBody>
            <a:bodyPr lIns="55650" tIns="55650" rIns="55650" bIns="55650" rtlCol="0" anchor="ctr"/>
            <a:lstStyle/>
            <a:p>
              <a:pPr algn="ctr">
                <a:lnSpc>
                  <a:spcPts val="2729"/>
                </a:lnSpc>
              </a:pPr>
              <a:endParaRPr/>
            </a:p>
            <a:p>
              <a:pPr algn="ctr">
                <a:lnSpc>
                  <a:spcPts val="2729"/>
                </a:lnSpc>
              </a:pPr>
              <a:endParaRPr/>
            </a:p>
            <a:p>
              <a:pPr algn="ctr">
                <a:lnSpc>
                  <a:spcPts val="2729"/>
                </a:lnSpc>
              </a:pPr>
              <a:endParaRPr/>
            </a:p>
          </p:txBody>
        </p:sp>
      </p:grpSp>
      <p:sp>
        <p:nvSpPr>
          <p:cNvPr id="6" name="Freeform 6"/>
          <p:cNvSpPr/>
          <p:nvPr/>
        </p:nvSpPr>
        <p:spPr>
          <a:xfrm>
            <a:off x="1102809" y="1394963"/>
            <a:ext cx="924697" cy="924697"/>
          </a:xfrm>
          <a:custGeom>
            <a:avLst/>
            <a:gdLst/>
            <a:ahLst/>
            <a:cxnLst/>
            <a:rect l="l" t="t" r="r" b="b"/>
            <a:pathLst>
              <a:path w="924697" h="924697">
                <a:moveTo>
                  <a:pt x="0" y="0"/>
                </a:moveTo>
                <a:lnTo>
                  <a:pt x="924697" y="0"/>
                </a:lnTo>
                <a:lnTo>
                  <a:pt x="924697" y="924697"/>
                </a:lnTo>
                <a:lnTo>
                  <a:pt x="0" y="9246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grpSp>
        <p:nvGrpSpPr>
          <p:cNvPr id="7" name="Group 7"/>
          <p:cNvGrpSpPr/>
          <p:nvPr/>
        </p:nvGrpSpPr>
        <p:grpSpPr>
          <a:xfrm>
            <a:off x="2684758" y="1265773"/>
            <a:ext cx="10146541" cy="1183078"/>
            <a:chOff x="0" y="0"/>
            <a:chExt cx="2866145" cy="334190"/>
          </a:xfrm>
        </p:grpSpPr>
        <p:sp>
          <p:nvSpPr>
            <p:cNvPr id="8" name="Freeform 8"/>
            <p:cNvSpPr/>
            <p:nvPr/>
          </p:nvSpPr>
          <p:spPr>
            <a:xfrm>
              <a:off x="0" y="0"/>
              <a:ext cx="2866145" cy="334190"/>
            </a:xfrm>
            <a:custGeom>
              <a:avLst/>
              <a:gdLst/>
              <a:ahLst/>
              <a:cxnLst/>
              <a:rect l="l" t="t" r="r" b="b"/>
              <a:pathLst>
                <a:path w="2866145" h="334190">
                  <a:moveTo>
                    <a:pt x="11445" y="0"/>
                  </a:moveTo>
                  <a:lnTo>
                    <a:pt x="2854700" y="0"/>
                  </a:lnTo>
                  <a:cubicBezTo>
                    <a:pt x="2857735" y="0"/>
                    <a:pt x="2860646" y="1206"/>
                    <a:pt x="2862793" y="3352"/>
                  </a:cubicBezTo>
                  <a:cubicBezTo>
                    <a:pt x="2864939" y="5499"/>
                    <a:pt x="2866145" y="8410"/>
                    <a:pt x="2866145" y="11445"/>
                  </a:cubicBezTo>
                  <a:lnTo>
                    <a:pt x="2866145" y="322745"/>
                  </a:lnTo>
                  <a:cubicBezTo>
                    <a:pt x="2866145" y="329066"/>
                    <a:pt x="2861021" y="334190"/>
                    <a:pt x="2854700" y="334190"/>
                  </a:cubicBezTo>
                  <a:lnTo>
                    <a:pt x="11445" y="334190"/>
                  </a:lnTo>
                  <a:cubicBezTo>
                    <a:pt x="8410" y="334190"/>
                    <a:pt x="5499" y="332984"/>
                    <a:pt x="3352" y="330838"/>
                  </a:cubicBezTo>
                  <a:cubicBezTo>
                    <a:pt x="1206" y="328691"/>
                    <a:pt x="0" y="325780"/>
                    <a:pt x="0" y="322745"/>
                  </a:cubicBezTo>
                  <a:lnTo>
                    <a:pt x="0" y="11445"/>
                  </a:lnTo>
                  <a:cubicBezTo>
                    <a:pt x="0" y="8410"/>
                    <a:pt x="1206" y="5499"/>
                    <a:pt x="3352" y="3352"/>
                  </a:cubicBezTo>
                  <a:cubicBezTo>
                    <a:pt x="5499" y="1206"/>
                    <a:pt x="8410" y="0"/>
                    <a:pt x="11445" y="0"/>
                  </a:cubicBezTo>
                  <a:close/>
                </a:path>
              </a:pathLst>
            </a:custGeom>
            <a:solidFill>
              <a:srgbClr val="EBDD48"/>
            </a:solidFill>
          </p:spPr>
          <p:txBody>
            <a:bodyPr/>
            <a:lstStyle/>
            <a:p>
              <a:endParaRPr lang="it-IT"/>
            </a:p>
          </p:txBody>
        </p:sp>
        <p:sp>
          <p:nvSpPr>
            <p:cNvPr id="9" name="TextBox 9"/>
            <p:cNvSpPr txBox="1"/>
            <p:nvPr/>
          </p:nvSpPr>
          <p:spPr>
            <a:xfrm>
              <a:off x="0" y="85725"/>
              <a:ext cx="2866145" cy="248465"/>
            </a:xfrm>
            <a:prstGeom prst="rect">
              <a:avLst/>
            </a:prstGeom>
          </p:spPr>
          <p:txBody>
            <a:bodyPr lIns="97388" tIns="97388" rIns="97388" bIns="97388" rtlCol="0" anchor="ctr"/>
            <a:lstStyle/>
            <a:p>
              <a:pPr marL="0" lvl="0" indent="0" algn="ctr">
                <a:lnSpc>
                  <a:spcPts val="4200"/>
                </a:lnSpc>
                <a:spcBef>
                  <a:spcPct val="0"/>
                </a:spcBef>
              </a:pPr>
              <a:r>
                <a:rPr lang="en-US" sz="4243" b="1" spc="84">
                  <a:solidFill>
                    <a:srgbClr val="FFFFFF"/>
                  </a:solidFill>
                  <a:latin typeface="Montserrat Semi-Bold"/>
                  <a:ea typeface="Montserrat Semi-Bold"/>
                  <a:cs typeface="Montserrat Semi-Bold"/>
                  <a:sym typeface="Montserrat Semi-Bold"/>
                </a:rPr>
                <a:t>TEST DI VALUTAZIONE</a:t>
              </a:r>
            </a:p>
          </p:txBody>
        </p:sp>
      </p:grpSp>
      <p:grpSp>
        <p:nvGrpSpPr>
          <p:cNvPr id="10" name="Group 10"/>
          <p:cNvGrpSpPr/>
          <p:nvPr/>
        </p:nvGrpSpPr>
        <p:grpSpPr>
          <a:xfrm>
            <a:off x="-2534452" y="2825314"/>
            <a:ext cx="15365751" cy="5564907"/>
            <a:chOff x="0" y="0"/>
            <a:chExt cx="4046947" cy="1465655"/>
          </a:xfrm>
        </p:grpSpPr>
        <p:sp>
          <p:nvSpPr>
            <p:cNvPr id="11" name="Freeform 11"/>
            <p:cNvSpPr/>
            <p:nvPr/>
          </p:nvSpPr>
          <p:spPr>
            <a:xfrm>
              <a:off x="0" y="0"/>
              <a:ext cx="4046947" cy="1465655"/>
            </a:xfrm>
            <a:custGeom>
              <a:avLst/>
              <a:gdLst/>
              <a:ahLst/>
              <a:cxnLst/>
              <a:rect l="l" t="t" r="r" b="b"/>
              <a:pathLst>
                <a:path w="4046947" h="1465655">
                  <a:moveTo>
                    <a:pt x="25696" y="0"/>
                  </a:moveTo>
                  <a:lnTo>
                    <a:pt x="4021251" y="0"/>
                  </a:lnTo>
                  <a:cubicBezTo>
                    <a:pt x="4028066" y="0"/>
                    <a:pt x="4034602" y="2707"/>
                    <a:pt x="4039420" y="7526"/>
                  </a:cubicBezTo>
                  <a:cubicBezTo>
                    <a:pt x="4044240" y="12345"/>
                    <a:pt x="4046947" y="18881"/>
                    <a:pt x="4046947" y="25696"/>
                  </a:cubicBezTo>
                  <a:lnTo>
                    <a:pt x="4046947" y="1439959"/>
                  </a:lnTo>
                  <a:cubicBezTo>
                    <a:pt x="4046947" y="1446774"/>
                    <a:pt x="4044240" y="1453310"/>
                    <a:pt x="4039420" y="1458128"/>
                  </a:cubicBezTo>
                  <a:cubicBezTo>
                    <a:pt x="4034602" y="1462947"/>
                    <a:pt x="4028066" y="1465655"/>
                    <a:pt x="4021251" y="1465655"/>
                  </a:cubicBezTo>
                  <a:lnTo>
                    <a:pt x="25696" y="1465655"/>
                  </a:lnTo>
                  <a:cubicBezTo>
                    <a:pt x="18881" y="1465655"/>
                    <a:pt x="12345" y="1462947"/>
                    <a:pt x="7526" y="1458128"/>
                  </a:cubicBezTo>
                  <a:cubicBezTo>
                    <a:pt x="2707" y="1453310"/>
                    <a:pt x="0" y="1446774"/>
                    <a:pt x="0" y="1439959"/>
                  </a:cubicBezTo>
                  <a:lnTo>
                    <a:pt x="0" y="25696"/>
                  </a:lnTo>
                  <a:cubicBezTo>
                    <a:pt x="0" y="18881"/>
                    <a:pt x="2707" y="12345"/>
                    <a:pt x="7526" y="7526"/>
                  </a:cubicBezTo>
                  <a:cubicBezTo>
                    <a:pt x="12345" y="2707"/>
                    <a:pt x="18881" y="0"/>
                    <a:pt x="25696" y="0"/>
                  </a:cubicBezTo>
                  <a:close/>
                </a:path>
              </a:pathLst>
            </a:custGeom>
            <a:solidFill>
              <a:srgbClr val="EBDD48"/>
            </a:solidFill>
          </p:spPr>
          <p:txBody>
            <a:bodyPr/>
            <a:lstStyle/>
            <a:p>
              <a:endParaRPr lang="it-IT"/>
            </a:p>
          </p:txBody>
        </p:sp>
        <p:sp>
          <p:nvSpPr>
            <p:cNvPr id="12" name="TextBox 12"/>
            <p:cNvSpPr txBox="1"/>
            <p:nvPr/>
          </p:nvSpPr>
          <p:spPr>
            <a:xfrm>
              <a:off x="0" y="-38100"/>
              <a:ext cx="4046947" cy="1503755"/>
            </a:xfrm>
            <a:prstGeom prst="rect">
              <a:avLst/>
            </a:prstGeom>
          </p:spPr>
          <p:txBody>
            <a:bodyPr lIns="50800" tIns="50800" rIns="50800" bIns="50800" rtlCol="0" anchor="ctr"/>
            <a:lstStyle/>
            <a:p>
              <a:pPr algn="ctr">
                <a:lnSpc>
                  <a:spcPts val="2729"/>
                </a:lnSpc>
              </a:pPr>
              <a:endParaRPr/>
            </a:p>
          </p:txBody>
        </p:sp>
      </p:grpSp>
      <p:sp>
        <p:nvSpPr>
          <p:cNvPr id="13" name="TextBox 13"/>
          <p:cNvSpPr txBox="1"/>
          <p:nvPr/>
        </p:nvSpPr>
        <p:spPr>
          <a:xfrm>
            <a:off x="192474" y="176206"/>
            <a:ext cx="5483586" cy="423153"/>
          </a:xfrm>
          <a:prstGeom prst="rect">
            <a:avLst/>
          </a:prstGeom>
        </p:spPr>
        <p:txBody>
          <a:bodyPr lIns="0" tIns="0" rIns="0" bIns="0" rtlCol="0" anchor="t">
            <a:spAutoFit/>
          </a:bodyPr>
          <a:lstStyle/>
          <a:p>
            <a:pPr algn="l">
              <a:lnSpc>
                <a:spcPts val="3206"/>
              </a:lnSpc>
            </a:pPr>
            <a:r>
              <a:rPr lang="en-US" sz="3239" b="1">
                <a:solidFill>
                  <a:srgbClr val="467487"/>
                </a:solidFill>
                <a:latin typeface="Montserrat Bold"/>
                <a:ea typeface="Montserrat Bold"/>
                <a:cs typeface="Montserrat Bold"/>
                <a:sym typeface="Montserrat Bold"/>
              </a:rPr>
              <a:t>JOURNEY </a:t>
            </a:r>
            <a:r>
              <a:rPr lang="en-US" sz="3239">
                <a:solidFill>
                  <a:srgbClr val="467487"/>
                </a:solidFill>
                <a:latin typeface="Montserrat"/>
                <a:ea typeface="Montserrat"/>
                <a:cs typeface="Montserrat"/>
                <a:sym typeface="Montserrat"/>
              </a:rPr>
              <a:t>dello studente</a:t>
            </a:r>
          </a:p>
        </p:txBody>
      </p:sp>
      <p:sp>
        <p:nvSpPr>
          <p:cNvPr id="14" name="TextBox 14"/>
          <p:cNvSpPr txBox="1"/>
          <p:nvPr/>
        </p:nvSpPr>
        <p:spPr>
          <a:xfrm>
            <a:off x="1028700" y="3210708"/>
            <a:ext cx="11352083" cy="4875530"/>
          </a:xfrm>
          <a:prstGeom prst="rect">
            <a:avLst/>
          </a:prstGeom>
        </p:spPr>
        <p:txBody>
          <a:bodyPr lIns="0" tIns="0" rIns="0" bIns="0" rtlCol="0" anchor="t">
            <a:spAutoFit/>
          </a:bodyPr>
          <a:lstStyle/>
          <a:p>
            <a:pPr algn="l">
              <a:lnSpc>
                <a:spcPts val="4759"/>
              </a:lnSpc>
            </a:pPr>
            <a:r>
              <a:rPr lang="en-US" sz="3399" b="1">
                <a:solidFill>
                  <a:srgbClr val="545454"/>
                </a:solidFill>
                <a:latin typeface="Open Sans 2 Bold"/>
                <a:ea typeface="Open Sans 2 Bold"/>
                <a:cs typeface="Open Sans 2 Bold"/>
                <a:sym typeface="Open Sans 2 Bold"/>
              </a:rPr>
              <a:t>6) PREPARATI A VALUTARE LE TUE CONOSCENZE</a:t>
            </a:r>
          </a:p>
          <a:p>
            <a:pPr algn="l">
              <a:lnSpc>
                <a:spcPts val="3779"/>
              </a:lnSpc>
            </a:pPr>
            <a:r>
              <a:rPr lang="en-US" sz="2699">
                <a:solidFill>
                  <a:srgbClr val="545454"/>
                </a:solidFill>
                <a:latin typeface="Open Sans 2"/>
                <a:ea typeface="Open Sans 2"/>
                <a:cs typeface="Open Sans 2"/>
                <a:sym typeface="Open Sans 2"/>
              </a:rPr>
              <a:t>Studia in modo approfondito per valorizzare al massimo questa esperienza formativa. Cosa valuta il test:</a:t>
            </a:r>
          </a:p>
          <a:p>
            <a:pPr marL="582928" lvl="1" indent="-291464" algn="l">
              <a:lnSpc>
                <a:spcPts val="3779"/>
              </a:lnSpc>
              <a:buFont typeface="Arial"/>
              <a:buChar char="•"/>
            </a:pPr>
            <a:r>
              <a:rPr lang="en-US" sz="2699">
                <a:solidFill>
                  <a:srgbClr val="545454"/>
                </a:solidFill>
                <a:latin typeface="Open Sans 2"/>
                <a:ea typeface="Open Sans 2"/>
                <a:cs typeface="Open Sans 2"/>
                <a:sym typeface="Open Sans 2"/>
              </a:rPr>
              <a:t>Acquisizione delle competenze sui contenuti della PAC 2023-2027 (focus: 3 transizioni, agro-ecologica, digitale e generazionale)</a:t>
            </a:r>
          </a:p>
          <a:p>
            <a:pPr marL="582928" lvl="1" indent="-291464" algn="l">
              <a:lnSpc>
                <a:spcPts val="3779"/>
              </a:lnSpc>
              <a:buFont typeface="Arial"/>
              <a:buChar char="•"/>
            </a:pPr>
            <a:r>
              <a:rPr lang="en-US" sz="2699">
                <a:solidFill>
                  <a:srgbClr val="545454"/>
                </a:solidFill>
                <a:latin typeface="Open Sans 2"/>
                <a:ea typeface="Open Sans 2"/>
                <a:cs typeface="Open Sans 2"/>
                <a:sym typeface="Open Sans 2"/>
              </a:rPr>
              <a:t>Comprensione delle competenze strategiche per l'agricoltura del futuro</a:t>
            </a:r>
          </a:p>
          <a:p>
            <a:pPr marL="582928" lvl="1" indent="-291464" algn="l">
              <a:lnSpc>
                <a:spcPts val="3779"/>
              </a:lnSpc>
              <a:buFont typeface="Arial"/>
              <a:buChar char="•"/>
            </a:pPr>
            <a:r>
              <a:rPr lang="en-US" sz="2699">
                <a:solidFill>
                  <a:srgbClr val="545454"/>
                </a:solidFill>
                <a:latin typeface="Open Sans 2"/>
                <a:ea typeface="Open Sans 2"/>
                <a:cs typeface="Open Sans 2"/>
                <a:sym typeface="Open Sans 2"/>
              </a:rPr>
              <a:t>Capacità di rielaborazione critica dei contenuti</a:t>
            </a:r>
          </a:p>
          <a:p>
            <a:pPr algn="l">
              <a:lnSpc>
                <a:spcPts val="3779"/>
              </a:lnSpc>
            </a:pPr>
            <a:endParaRPr lang="en-US" sz="2699">
              <a:solidFill>
                <a:srgbClr val="545454"/>
              </a:solidFill>
              <a:latin typeface="Open Sans 2"/>
              <a:ea typeface="Open Sans 2"/>
              <a:cs typeface="Open Sans 2"/>
              <a:sym typeface="Open Sans 2"/>
            </a:endParaRPr>
          </a:p>
          <a:p>
            <a:pPr algn="l">
              <a:lnSpc>
                <a:spcPts val="3779"/>
              </a:lnSpc>
              <a:spcBef>
                <a:spcPct val="0"/>
              </a:spcBef>
            </a:pPr>
            <a:r>
              <a:rPr lang="en-US" sz="2699" b="1">
                <a:solidFill>
                  <a:srgbClr val="545454"/>
                </a:solidFill>
                <a:latin typeface="Open Sans 2 Bold"/>
                <a:ea typeface="Open Sans 2 Bold"/>
                <a:cs typeface="Open Sans 2 Bold"/>
                <a:sym typeface="Open Sans 2 Bold"/>
              </a:rPr>
              <a:t>Superato il test riceverai un attestato di partecipazione!</a:t>
            </a:r>
          </a:p>
        </p:txBody>
      </p:sp>
      <p:grpSp>
        <p:nvGrpSpPr>
          <p:cNvPr id="15" name="Group 15"/>
          <p:cNvGrpSpPr/>
          <p:nvPr/>
        </p:nvGrpSpPr>
        <p:grpSpPr>
          <a:xfrm>
            <a:off x="13402799" y="3563748"/>
            <a:ext cx="7111376" cy="4789772"/>
            <a:chOff x="0" y="0"/>
            <a:chExt cx="1872955" cy="1261504"/>
          </a:xfrm>
        </p:grpSpPr>
        <p:sp>
          <p:nvSpPr>
            <p:cNvPr id="16" name="Freeform 16"/>
            <p:cNvSpPr/>
            <p:nvPr/>
          </p:nvSpPr>
          <p:spPr>
            <a:xfrm>
              <a:off x="0" y="0"/>
              <a:ext cx="1872955" cy="1261504"/>
            </a:xfrm>
            <a:custGeom>
              <a:avLst/>
              <a:gdLst/>
              <a:ahLst/>
              <a:cxnLst/>
              <a:rect l="l" t="t" r="r" b="b"/>
              <a:pathLst>
                <a:path w="1872955" h="1261504">
                  <a:moveTo>
                    <a:pt x="55522" y="0"/>
                  </a:moveTo>
                  <a:lnTo>
                    <a:pt x="1817433" y="0"/>
                  </a:lnTo>
                  <a:cubicBezTo>
                    <a:pt x="1848097" y="0"/>
                    <a:pt x="1872955" y="24858"/>
                    <a:pt x="1872955" y="55522"/>
                  </a:cubicBezTo>
                  <a:lnTo>
                    <a:pt x="1872955" y="1205982"/>
                  </a:lnTo>
                  <a:cubicBezTo>
                    <a:pt x="1872955" y="1220707"/>
                    <a:pt x="1867105" y="1234829"/>
                    <a:pt x="1856693" y="1245242"/>
                  </a:cubicBezTo>
                  <a:cubicBezTo>
                    <a:pt x="1846281" y="1255654"/>
                    <a:pt x="1832158" y="1261504"/>
                    <a:pt x="1817433" y="1261504"/>
                  </a:cubicBezTo>
                  <a:lnTo>
                    <a:pt x="55522" y="1261504"/>
                  </a:lnTo>
                  <a:cubicBezTo>
                    <a:pt x="40797" y="1261504"/>
                    <a:pt x="26674" y="1255654"/>
                    <a:pt x="16262" y="1245242"/>
                  </a:cubicBezTo>
                  <a:cubicBezTo>
                    <a:pt x="5850" y="1234829"/>
                    <a:pt x="0" y="1220707"/>
                    <a:pt x="0" y="1205982"/>
                  </a:cubicBezTo>
                  <a:lnTo>
                    <a:pt x="0" y="55522"/>
                  </a:lnTo>
                  <a:cubicBezTo>
                    <a:pt x="0" y="40797"/>
                    <a:pt x="5850" y="26674"/>
                    <a:pt x="16262" y="16262"/>
                  </a:cubicBezTo>
                  <a:cubicBezTo>
                    <a:pt x="26674" y="5850"/>
                    <a:pt x="40797" y="0"/>
                    <a:pt x="55522" y="0"/>
                  </a:cubicBezTo>
                  <a:close/>
                </a:path>
              </a:pathLst>
            </a:custGeom>
            <a:solidFill>
              <a:srgbClr val="EBDD48"/>
            </a:solidFill>
          </p:spPr>
          <p:txBody>
            <a:bodyPr/>
            <a:lstStyle/>
            <a:p>
              <a:endParaRPr lang="it-IT"/>
            </a:p>
          </p:txBody>
        </p:sp>
        <p:sp>
          <p:nvSpPr>
            <p:cNvPr id="17" name="TextBox 17"/>
            <p:cNvSpPr txBox="1"/>
            <p:nvPr/>
          </p:nvSpPr>
          <p:spPr>
            <a:xfrm>
              <a:off x="0" y="-38100"/>
              <a:ext cx="1872955" cy="1299604"/>
            </a:xfrm>
            <a:prstGeom prst="rect">
              <a:avLst/>
            </a:prstGeom>
          </p:spPr>
          <p:txBody>
            <a:bodyPr lIns="50800" tIns="50800" rIns="50800" bIns="50800" rtlCol="0" anchor="ctr"/>
            <a:lstStyle/>
            <a:p>
              <a:pPr algn="ctr">
                <a:lnSpc>
                  <a:spcPts val="2729"/>
                </a:lnSpc>
              </a:pPr>
              <a:endParaRPr/>
            </a:p>
          </p:txBody>
        </p:sp>
      </p:grpSp>
      <p:sp>
        <p:nvSpPr>
          <p:cNvPr id="18" name="Freeform 18"/>
          <p:cNvSpPr/>
          <p:nvPr/>
        </p:nvSpPr>
        <p:spPr>
          <a:xfrm>
            <a:off x="13857975" y="4525068"/>
            <a:ext cx="3821764" cy="3022668"/>
          </a:xfrm>
          <a:custGeom>
            <a:avLst/>
            <a:gdLst/>
            <a:ahLst/>
            <a:cxnLst/>
            <a:rect l="l" t="t" r="r" b="b"/>
            <a:pathLst>
              <a:path w="3821764" h="3022668">
                <a:moveTo>
                  <a:pt x="0" y="0"/>
                </a:moveTo>
                <a:lnTo>
                  <a:pt x="3821764" y="0"/>
                </a:lnTo>
                <a:lnTo>
                  <a:pt x="3821764" y="3022668"/>
                </a:lnTo>
                <a:lnTo>
                  <a:pt x="0" y="30226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t-IT"/>
          </a:p>
        </p:txBody>
      </p:sp>
      <p:sp>
        <p:nvSpPr>
          <p:cNvPr id="19" name="Freeform 19"/>
          <p:cNvSpPr/>
          <p:nvPr/>
        </p:nvSpPr>
        <p:spPr>
          <a:xfrm>
            <a:off x="13637924" y="9258300"/>
            <a:ext cx="4451124" cy="919169"/>
          </a:xfrm>
          <a:custGeom>
            <a:avLst/>
            <a:gdLst/>
            <a:ahLst/>
            <a:cxnLst/>
            <a:rect l="l" t="t" r="r" b="b"/>
            <a:pathLst>
              <a:path w="4451124" h="919169">
                <a:moveTo>
                  <a:pt x="0" y="0"/>
                </a:moveTo>
                <a:lnTo>
                  <a:pt x="4451124" y="0"/>
                </a:lnTo>
                <a:lnTo>
                  <a:pt x="4451124" y="919169"/>
                </a:lnTo>
                <a:lnTo>
                  <a:pt x="0" y="919169"/>
                </a:lnTo>
                <a:lnTo>
                  <a:pt x="0" y="0"/>
                </a:lnTo>
                <a:close/>
              </a:path>
            </a:pathLst>
          </a:custGeom>
          <a:blipFill>
            <a:blip r:embed="rId8"/>
            <a:stretch>
              <a:fillRect/>
            </a:stretch>
          </a:blipFill>
        </p:spPr>
        <p:txBody>
          <a:bodyPr/>
          <a:lstStyle/>
          <a:p>
            <a:endParaRPr lang="it-IT"/>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369131" y="-216002"/>
            <a:ext cx="14924336" cy="10503002"/>
          </a:xfrm>
          <a:custGeom>
            <a:avLst/>
            <a:gdLst/>
            <a:ahLst/>
            <a:cxnLst/>
            <a:rect l="l" t="t" r="r" b="b"/>
            <a:pathLst>
              <a:path w="14924336" h="10503002">
                <a:moveTo>
                  <a:pt x="0" y="0"/>
                </a:moveTo>
                <a:lnTo>
                  <a:pt x="14924336" y="0"/>
                </a:lnTo>
                <a:lnTo>
                  <a:pt x="14924336" y="10503002"/>
                </a:lnTo>
                <a:lnTo>
                  <a:pt x="0" y="1050300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it-IT"/>
          </a:p>
        </p:txBody>
      </p:sp>
      <p:grpSp>
        <p:nvGrpSpPr>
          <p:cNvPr id="3" name="Group 3"/>
          <p:cNvGrpSpPr/>
          <p:nvPr/>
        </p:nvGrpSpPr>
        <p:grpSpPr>
          <a:xfrm>
            <a:off x="805452" y="1103990"/>
            <a:ext cx="1519410" cy="1506642"/>
            <a:chOff x="0" y="0"/>
            <a:chExt cx="717224" cy="711197"/>
          </a:xfrm>
        </p:grpSpPr>
        <p:sp>
          <p:nvSpPr>
            <p:cNvPr id="4" name="Freeform 4"/>
            <p:cNvSpPr/>
            <p:nvPr/>
          </p:nvSpPr>
          <p:spPr>
            <a:xfrm>
              <a:off x="0" y="0"/>
              <a:ext cx="717224" cy="711197"/>
            </a:xfrm>
            <a:custGeom>
              <a:avLst/>
              <a:gdLst/>
              <a:ahLst/>
              <a:cxnLst/>
              <a:rect l="l" t="t" r="r" b="b"/>
              <a:pathLst>
                <a:path w="717224" h="711197">
                  <a:moveTo>
                    <a:pt x="259863" y="0"/>
                  </a:moveTo>
                  <a:lnTo>
                    <a:pt x="457361" y="0"/>
                  </a:lnTo>
                  <a:cubicBezTo>
                    <a:pt x="526281" y="0"/>
                    <a:pt x="592378" y="27378"/>
                    <a:pt x="641112" y="76112"/>
                  </a:cubicBezTo>
                  <a:cubicBezTo>
                    <a:pt x="689846" y="124846"/>
                    <a:pt x="717224" y="190943"/>
                    <a:pt x="717224" y="259863"/>
                  </a:cubicBezTo>
                  <a:lnTo>
                    <a:pt x="717224" y="451334"/>
                  </a:lnTo>
                  <a:cubicBezTo>
                    <a:pt x="717224" y="520254"/>
                    <a:pt x="689846" y="586351"/>
                    <a:pt x="641112" y="635085"/>
                  </a:cubicBezTo>
                  <a:cubicBezTo>
                    <a:pt x="592378" y="683819"/>
                    <a:pt x="526281" y="711197"/>
                    <a:pt x="457361" y="711197"/>
                  </a:cubicBezTo>
                  <a:lnTo>
                    <a:pt x="259863" y="711197"/>
                  </a:lnTo>
                  <a:cubicBezTo>
                    <a:pt x="190943" y="711197"/>
                    <a:pt x="124846" y="683819"/>
                    <a:pt x="76112" y="635085"/>
                  </a:cubicBezTo>
                  <a:cubicBezTo>
                    <a:pt x="27378" y="586351"/>
                    <a:pt x="0" y="520254"/>
                    <a:pt x="0" y="451334"/>
                  </a:cubicBezTo>
                  <a:lnTo>
                    <a:pt x="0" y="259863"/>
                  </a:lnTo>
                  <a:cubicBezTo>
                    <a:pt x="0" y="190943"/>
                    <a:pt x="27378" y="124846"/>
                    <a:pt x="76112" y="76112"/>
                  </a:cubicBezTo>
                  <a:cubicBezTo>
                    <a:pt x="124846" y="27378"/>
                    <a:pt x="190943" y="0"/>
                    <a:pt x="259863" y="0"/>
                  </a:cubicBezTo>
                  <a:close/>
                </a:path>
              </a:pathLst>
            </a:custGeom>
            <a:solidFill>
              <a:srgbClr val="EBDD48"/>
            </a:solidFill>
          </p:spPr>
          <p:txBody>
            <a:bodyPr/>
            <a:lstStyle/>
            <a:p>
              <a:endParaRPr lang="it-IT"/>
            </a:p>
          </p:txBody>
        </p:sp>
        <p:sp>
          <p:nvSpPr>
            <p:cNvPr id="5" name="TextBox 5"/>
            <p:cNvSpPr txBox="1"/>
            <p:nvPr/>
          </p:nvSpPr>
          <p:spPr>
            <a:xfrm>
              <a:off x="0" y="-38100"/>
              <a:ext cx="717224" cy="749297"/>
            </a:xfrm>
            <a:prstGeom prst="rect">
              <a:avLst/>
            </a:prstGeom>
          </p:spPr>
          <p:txBody>
            <a:bodyPr lIns="55650" tIns="55650" rIns="55650" bIns="55650" rtlCol="0" anchor="ctr"/>
            <a:lstStyle/>
            <a:p>
              <a:pPr algn="ctr">
                <a:lnSpc>
                  <a:spcPts val="2729"/>
                </a:lnSpc>
              </a:pPr>
              <a:endParaRPr/>
            </a:p>
            <a:p>
              <a:pPr algn="ctr">
                <a:lnSpc>
                  <a:spcPts val="2729"/>
                </a:lnSpc>
              </a:pPr>
              <a:endParaRPr/>
            </a:p>
            <a:p>
              <a:pPr algn="ctr">
                <a:lnSpc>
                  <a:spcPts val="2729"/>
                </a:lnSpc>
              </a:pPr>
              <a:endParaRPr/>
            </a:p>
          </p:txBody>
        </p:sp>
      </p:grpSp>
      <p:sp>
        <p:nvSpPr>
          <p:cNvPr id="6" name="Freeform 6"/>
          <p:cNvSpPr/>
          <p:nvPr/>
        </p:nvSpPr>
        <p:spPr>
          <a:xfrm>
            <a:off x="1102809" y="1394963"/>
            <a:ext cx="924697" cy="924697"/>
          </a:xfrm>
          <a:custGeom>
            <a:avLst/>
            <a:gdLst/>
            <a:ahLst/>
            <a:cxnLst/>
            <a:rect l="l" t="t" r="r" b="b"/>
            <a:pathLst>
              <a:path w="924697" h="924697">
                <a:moveTo>
                  <a:pt x="0" y="0"/>
                </a:moveTo>
                <a:lnTo>
                  <a:pt x="924697" y="0"/>
                </a:lnTo>
                <a:lnTo>
                  <a:pt x="924697" y="924697"/>
                </a:lnTo>
                <a:lnTo>
                  <a:pt x="0" y="9246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grpSp>
        <p:nvGrpSpPr>
          <p:cNvPr id="7" name="Group 7"/>
          <p:cNvGrpSpPr/>
          <p:nvPr/>
        </p:nvGrpSpPr>
        <p:grpSpPr>
          <a:xfrm>
            <a:off x="2684758" y="1265773"/>
            <a:ext cx="10146541" cy="1183078"/>
            <a:chOff x="0" y="0"/>
            <a:chExt cx="2866145" cy="334190"/>
          </a:xfrm>
        </p:grpSpPr>
        <p:sp>
          <p:nvSpPr>
            <p:cNvPr id="8" name="Freeform 8"/>
            <p:cNvSpPr/>
            <p:nvPr/>
          </p:nvSpPr>
          <p:spPr>
            <a:xfrm>
              <a:off x="0" y="0"/>
              <a:ext cx="2866145" cy="334190"/>
            </a:xfrm>
            <a:custGeom>
              <a:avLst/>
              <a:gdLst/>
              <a:ahLst/>
              <a:cxnLst/>
              <a:rect l="l" t="t" r="r" b="b"/>
              <a:pathLst>
                <a:path w="2866145" h="334190">
                  <a:moveTo>
                    <a:pt x="11445" y="0"/>
                  </a:moveTo>
                  <a:lnTo>
                    <a:pt x="2854700" y="0"/>
                  </a:lnTo>
                  <a:cubicBezTo>
                    <a:pt x="2857735" y="0"/>
                    <a:pt x="2860646" y="1206"/>
                    <a:pt x="2862793" y="3352"/>
                  </a:cubicBezTo>
                  <a:cubicBezTo>
                    <a:pt x="2864939" y="5499"/>
                    <a:pt x="2866145" y="8410"/>
                    <a:pt x="2866145" y="11445"/>
                  </a:cubicBezTo>
                  <a:lnTo>
                    <a:pt x="2866145" y="322745"/>
                  </a:lnTo>
                  <a:cubicBezTo>
                    <a:pt x="2866145" y="329066"/>
                    <a:pt x="2861021" y="334190"/>
                    <a:pt x="2854700" y="334190"/>
                  </a:cubicBezTo>
                  <a:lnTo>
                    <a:pt x="11445" y="334190"/>
                  </a:lnTo>
                  <a:cubicBezTo>
                    <a:pt x="8410" y="334190"/>
                    <a:pt x="5499" y="332984"/>
                    <a:pt x="3352" y="330838"/>
                  </a:cubicBezTo>
                  <a:cubicBezTo>
                    <a:pt x="1206" y="328691"/>
                    <a:pt x="0" y="325780"/>
                    <a:pt x="0" y="322745"/>
                  </a:cubicBezTo>
                  <a:lnTo>
                    <a:pt x="0" y="11445"/>
                  </a:lnTo>
                  <a:cubicBezTo>
                    <a:pt x="0" y="8410"/>
                    <a:pt x="1206" y="5499"/>
                    <a:pt x="3352" y="3352"/>
                  </a:cubicBezTo>
                  <a:cubicBezTo>
                    <a:pt x="5499" y="1206"/>
                    <a:pt x="8410" y="0"/>
                    <a:pt x="11445" y="0"/>
                  </a:cubicBezTo>
                  <a:close/>
                </a:path>
              </a:pathLst>
            </a:custGeom>
            <a:solidFill>
              <a:srgbClr val="EBDD48"/>
            </a:solidFill>
          </p:spPr>
          <p:txBody>
            <a:bodyPr/>
            <a:lstStyle/>
            <a:p>
              <a:endParaRPr lang="it-IT"/>
            </a:p>
          </p:txBody>
        </p:sp>
        <p:sp>
          <p:nvSpPr>
            <p:cNvPr id="9" name="TextBox 9"/>
            <p:cNvSpPr txBox="1"/>
            <p:nvPr/>
          </p:nvSpPr>
          <p:spPr>
            <a:xfrm>
              <a:off x="0" y="85725"/>
              <a:ext cx="2866145" cy="248465"/>
            </a:xfrm>
            <a:prstGeom prst="rect">
              <a:avLst/>
            </a:prstGeom>
          </p:spPr>
          <p:txBody>
            <a:bodyPr lIns="97388" tIns="97388" rIns="97388" bIns="97388" rtlCol="0" anchor="ctr"/>
            <a:lstStyle/>
            <a:p>
              <a:pPr marL="0" lvl="0" indent="0" algn="ctr">
                <a:lnSpc>
                  <a:spcPts val="4200"/>
                </a:lnSpc>
                <a:spcBef>
                  <a:spcPct val="0"/>
                </a:spcBef>
              </a:pPr>
              <a:r>
                <a:rPr lang="en-US" sz="4243" b="1" spc="84">
                  <a:solidFill>
                    <a:srgbClr val="FFFFFF"/>
                  </a:solidFill>
                  <a:latin typeface="Montserrat Semi-Bold"/>
                  <a:ea typeface="Montserrat Semi-Bold"/>
                  <a:cs typeface="Montserrat Semi-Bold"/>
                  <a:sym typeface="Montserrat Semi-Bold"/>
                </a:rPr>
                <a:t>TEST DI VALUTAZIONE</a:t>
              </a:r>
            </a:p>
          </p:txBody>
        </p:sp>
      </p:grpSp>
      <p:grpSp>
        <p:nvGrpSpPr>
          <p:cNvPr id="10" name="Group 10"/>
          <p:cNvGrpSpPr/>
          <p:nvPr/>
        </p:nvGrpSpPr>
        <p:grpSpPr>
          <a:xfrm>
            <a:off x="-2534452" y="2825314"/>
            <a:ext cx="15365751" cy="5564907"/>
            <a:chOff x="0" y="0"/>
            <a:chExt cx="4046947" cy="1465655"/>
          </a:xfrm>
        </p:grpSpPr>
        <p:sp>
          <p:nvSpPr>
            <p:cNvPr id="11" name="Freeform 11"/>
            <p:cNvSpPr/>
            <p:nvPr/>
          </p:nvSpPr>
          <p:spPr>
            <a:xfrm>
              <a:off x="0" y="0"/>
              <a:ext cx="4046947" cy="1465655"/>
            </a:xfrm>
            <a:custGeom>
              <a:avLst/>
              <a:gdLst/>
              <a:ahLst/>
              <a:cxnLst/>
              <a:rect l="l" t="t" r="r" b="b"/>
              <a:pathLst>
                <a:path w="4046947" h="1465655">
                  <a:moveTo>
                    <a:pt x="25696" y="0"/>
                  </a:moveTo>
                  <a:lnTo>
                    <a:pt x="4021251" y="0"/>
                  </a:lnTo>
                  <a:cubicBezTo>
                    <a:pt x="4028066" y="0"/>
                    <a:pt x="4034602" y="2707"/>
                    <a:pt x="4039420" y="7526"/>
                  </a:cubicBezTo>
                  <a:cubicBezTo>
                    <a:pt x="4044240" y="12345"/>
                    <a:pt x="4046947" y="18881"/>
                    <a:pt x="4046947" y="25696"/>
                  </a:cubicBezTo>
                  <a:lnTo>
                    <a:pt x="4046947" y="1439959"/>
                  </a:lnTo>
                  <a:cubicBezTo>
                    <a:pt x="4046947" y="1446774"/>
                    <a:pt x="4044240" y="1453310"/>
                    <a:pt x="4039420" y="1458128"/>
                  </a:cubicBezTo>
                  <a:cubicBezTo>
                    <a:pt x="4034602" y="1462947"/>
                    <a:pt x="4028066" y="1465655"/>
                    <a:pt x="4021251" y="1465655"/>
                  </a:cubicBezTo>
                  <a:lnTo>
                    <a:pt x="25696" y="1465655"/>
                  </a:lnTo>
                  <a:cubicBezTo>
                    <a:pt x="18881" y="1465655"/>
                    <a:pt x="12345" y="1462947"/>
                    <a:pt x="7526" y="1458128"/>
                  </a:cubicBezTo>
                  <a:cubicBezTo>
                    <a:pt x="2707" y="1453310"/>
                    <a:pt x="0" y="1446774"/>
                    <a:pt x="0" y="1439959"/>
                  </a:cubicBezTo>
                  <a:lnTo>
                    <a:pt x="0" y="25696"/>
                  </a:lnTo>
                  <a:cubicBezTo>
                    <a:pt x="0" y="18881"/>
                    <a:pt x="2707" y="12345"/>
                    <a:pt x="7526" y="7526"/>
                  </a:cubicBezTo>
                  <a:cubicBezTo>
                    <a:pt x="12345" y="2707"/>
                    <a:pt x="18881" y="0"/>
                    <a:pt x="25696" y="0"/>
                  </a:cubicBezTo>
                  <a:close/>
                </a:path>
              </a:pathLst>
            </a:custGeom>
            <a:solidFill>
              <a:srgbClr val="EBDD48"/>
            </a:solidFill>
          </p:spPr>
          <p:txBody>
            <a:bodyPr/>
            <a:lstStyle/>
            <a:p>
              <a:endParaRPr lang="it-IT"/>
            </a:p>
          </p:txBody>
        </p:sp>
        <p:sp>
          <p:nvSpPr>
            <p:cNvPr id="12" name="TextBox 12"/>
            <p:cNvSpPr txBox="1"/>
            <p:nvPr/>
          </p:nvSpPr>
          <p:spPr>
            <a:xfrm>
              <a:off x="0" y="-38100"/>
              <a:ext cx="4046947" cy="1503755"/>
            </a:xfrm>
            <a:prstGeom prst="rect">
              <a:avLst/>
            </a:prstGeom>
          </p:spPr>
          <p:txBody>
            <a:bodyPr lIns="50800" tIns="50800" rIns="50800" bIns="50800" rtlCol="0" anchor="ctr"/>
            <a:lstStyle/>
            <a:p>
              <a:pPr algn="ctr">
                <a:lnSpc>
                  <a:spcPts val="2729"/>
                </a:lnSpc>
              </a:pPr>
              <a:endParaRPr/>
            </a:p>
          </p:txBody>
        </p:sp>
      </p:grpSp>
      <p:sp>
        <p:nvSpPr>
          <p:cNvPr id="13" name="TextBox 13"/>
          <p:cNvSpPr txBox="1"/>
          <p:nvPr/>
        </p:nvSpPr>
        <p:spPr>
          <a:xfrm>
            <a:off x="1028700" y="3220233"/>
            <a:ext cx="11352083" cy="5306865"/>
          </a:xfrm>
          <a:prstGeom prst="rect">
            <a:avLst/>
          </a:prstGeom>
        </p:spPr>
        <p:txBody>
          <a:bodyPr lIns="0" tIns="0" rIns="0" bIns="0" rtlCol="0" anchor="t">
            <a:spAutoFit/>
          </a:bodyPr>
          <a:lstStyle/>
          <a:p>
            <a:pPr algn="l">
              <a:lnSpc>
                <a:spcPts val="4461"/>
              </a:lnSpc>
            </a:pPr>
            <a:r>
              <a:rPr lang="en-US" sz="3186" b="1">
                <a:solidFill>
                  <a:srgbClr val="545454"/>
                </a:solidFill>
                <a:latin typeface="Open Sans 2 Bold"/>
                <a:ea typeface="Open Sans 2 Bold"/>
                <a:cs typeface="Open Sans 2 Bold"/>
                <a:sym typeface="Open Sans 2 Bold"/>
              </a:rPr>
              <a:t>7) SUPERA IL TEST E ACCEDI ALLE FASI 2 e 3</a:t>
            </a:r>
          </a:p>
          <a:p>
            <a:pPr algn="l">
              <a:lnSpc>
                <a:spcPts val="3779"/>
              </a:lnSpc>
            </a:pPr>
            <a:r>
              <a:rPr lang="en-US" sz="2700">
                <a:solidFill>
                  <a:srgbClr val="545454"/>
                </a:solidFill>
                <a:latin typeface="Open Sans 2"/>
                <a:ea typeface="Open Sans 2"/>
                <a:cs typeface="Open Sans 2"/>
                <a:sym typeface="Open Sans 2"/>
              </a:rPr>
              <a:t>Competerai con i colleghi della tua sede o della tua Regione, questo aumenta le tue possibilità di essere selezionato.</a:t>
            </a:r>
          </a:p>
          <a:p>
            <a:pPr algn="l">
              <a:lnSpc>
                <a:spcPts val="3779"/>
              </a:lnSpc>
              <a:spcBef>
                <a:spcPct val="0"/>
              </a:spcBef>
            </a:pPr>
            <a:endParaRPr lang="en-US" sz="2700">
              <a:solidFill>
                <a:srgbClr val="545454"/>
              </a:solidFill>
              <a:latin typeface="Open Sans 2"/>
              <a:ea typeface="Open Sans 2"/>
              <a:cs typeface="Open Sans 2"/>
              <a:sym typeface="Open Sans 2"/>
            </a:endParaRPr>
          </a:p>
          <a:p>
            <a:pPr algn="l">
              <a:lnSpc>
                <a:spcPts val="3779"/>
              </a:lnSpc>
              <a:spcBef>
                <a:spcPct val="0"/>
              </a:spcBef>
            </a:pPr>
            <a:r>
              <a:rPr lang="en-US" sz="2700" b="1">
                <a:solidFill>
                  <a:srgbClr val="545454"/>
                </a:solidFill>
                <a:latin typeface="Open Sans 2 Bold"/>
                <a:ea typeface="Open Sans 2 Bold"/>
                <a:cs typeface="Open Sans 2 Bold"/>
                <a:sym typeface="Open Sans 2 Bold"/>
              </a:rPr>
              <a:t>Requisiti obbligatori:</a:t>
            </a:r>
          </a:p>
          <a:p>
            <a:pPr algn="l">
              <a:lnSpc>
                <a:spcPts val="3779"/>
              </a:lnSpc>
              <a:spcBef>
                <a:spcPct val="0"/>
              </a:spcBef>
            </a:pPr>
            <a:r>
              <a:rPr lang="en-US" sz="2700">
                <a:solidFill>
                  <a:srgbClr val="545454"/>
                </a:solidFill>
                <a:latin typeface="Open Sans 2"/>
                <a:ea typeface="Open Sans 2"/>
                <a:cs typeface="Open Sans 2"/>
                <a:sym typeface="Open Sans 2"/>
              </a:rPr>
              <a:t>✓ Completamento di tutte le 16 videolezioni della Fase 1</a:t>
            </a:r>
          </a:p>
          <a:p>
            <a:pPr algn="l">
              <a:lnSpc>
                <a:spcPts val="3779"/>
              </a:lnSpc>
              <a:spcBef>
                <a:spcPct val="0"/>
              </a:spcBef>
            </a:pPr>
            <a:r>
              <a:rPr lang="en-US" sz="2700">
                <a:solidFill>
                  <a:srgbClr val="545454"/>
                </a:solidFill>
                <a:latin typeface="Open Sans 2"/>
                <a:ea typeface="Open Sans 2"/>
                <a:cs typeface="Open Sans 2"/>
                <a:sym typeface="Open Sans 2"/>
              </a:rPr>
              <a:t>✓ Superamento del test finale con buon punteggio (fino a 3 tentativi disponibili)</a:t>
            </a:r>
          </a:p>
          <a:p>
            <a:pPr algn="l">
              <a:lnSpc>
                <a:spcPts val="3779"/>
              </a:lnSpc>
              <a:spcBef>
                <a:spcPct val="0"/>
              </a:spcBef>
            </a:pPr>
            <a:r>
              <a:rPr lang="en-US" sz="2700">
                <a:solidFill>
                  <a:srgbClr val="545454"/>
                </a:solidFill>
                <a:latin typeface="Open Sans 2"/>
                <a:ea typeface="Open Sans 2"/>
                <a:cs typeface="Open Sans 2"/>
                <a:sym typeface="Open Sans 2"/>
              </a:rPr>
              <a:t>✓ Motivazione e disponibilità a partecipare alle attività in presenza</a:t>
            </a:r>
          </a:p>
          <a:p>
            <a:pPr algn="l">
              <a:lnSpc>
                <a:spcPts val="3779"/>
              </a:lnSpc>
              <a:spcBef>
                <a:spcPct val="0"/>
              </a:spcBef>
            </a:pPr>
            <a:r>
              <a:rPr lang="en-US" sz="2700">
                <a:solidFill>
                  <a:srgbClr val="545454"/>
                </a:solidFill>
                <a:latin typeface="Open Sans 2"/>
                <a:ea typeface="Open Sans 2"/>
                <a:cs typeface="Open Sans 2"/>
                <a:sym typeface="Open Sans 2"/>
              </a:rPr>
              <a:t>✓ Superamento iter selezione regionale (6-7 studenti per Regione)</a:t>
            </a:r>
          </a:p>
          <a:p>
            <a:pPr algn="l">
              <a:lnSpc>
                <a:spcPts val="3779"/>
              </a:lnSpc>
              <a:spcBef>
                <a:spcPct val="0"/>
              </a:spcBef>
            </a:pPr>
            <a:endParaRPr lang="en-US" sz="2700">
              <a:solidFill>
                <a:srgbClr val="545454"/>
              </a:solidFill>
              <a:latin typeface="Open Sans 2"/>
              <a:ea typeface="Open Sans 2"/>
              <a:cs typeface="Open Sans 2"/>
              <a:sym typeface="Open Sans 2"/>
            </a:endParaRPr>
          </a:p>
        </p:txBody>
      </p:sp>
      <p:grpSp>
        <p:nvGrpSpPr>
          <p:cNvPr id="14" name="Group 14"/>
          <p:cNvGrpSpPr/>
          <p:nvPr/>
        </p:nvGrpSpPr>
        <p:grpSpPr>
          <a:xfrm>
            <a:off x="13402799" y="3563748"/>
            <a:ext cx="7111376" cy="4789772"/>
            <a:chOff x="0" y="0"/>
            <a:chExt cx="1872955" cy="1261504"/>
          </a:xfrm>
        </p:grpSpPr>
        <p:sp>
          <p:nvSpPr>
            <p:cNvPr id="15" name="Freeform 15"/>
            <p:cNvSpPr/>
            <p:nvPr/>
          </p:nvSpPr>
          <p:spPr>
            <a:xfrm>
              <a:off x="0" y="0"/>
              <a:ext cx="1872955" cy="1261504"/>
            </a:xfrm>
            <a:custGeom>
              <a:avLst/>
              <a:gdLst/>
              <a:ahLst/>
              <a:cxnLst/>
              <a:rect l="l" t="t" r="r" b="b"/>
              <a:pathLst>
                <a:path w="1872955" h="1261504">
                  <a:moveTo>
                    <a:pt x="55522" y="0"/>
                  </a:moveTo>
                  <a:lnTo>
                    <a:pt x="1817433" y="0"/>
                  </a:lnTo>
                  <a:cubicBezTo>
                    <a:pt x="1848097" y="0"/>
                    <a:pt x="1872955" y="24858"/>
                    <a:pt x="1872955" y="55522"/>
                  </a:cubicBezTo>
                  <a:lnTo>
                    <a:pt x="1872955" y="1205982"/>
                  </a:lnTo>
                  <a:cubicBezTo>
                    <a:pt x="1872955" y="1220707"/>
                    <a:pt x="1867105" y="1234829"/>
                    <a:pt x="1856693" y="1245242"/>
                  </a:cubicBezTo>
                  <a:cubicBezTo>
                    <a:pt x="1846281" y="1255654"/>
                    <a:pt x="1832158" y="1261504"/>
                    <a:pt x="1817433" y="1261504"/>
                  </a:cubicBezTo>
                  <a:lnTo>
                    <a:pt x="55522" y="1261504"/>
                  </a:lnTo>
                  <a:cubicBezTo>
                    <a:pt x="40797" y="1261504"/>
                    <a:pt x="26674" y="1255654"/>
                    <a:pt x="16262" y="1245242"/>
                  </a:cubicBezTo>
                  <a:cubicBezTo>
                    <a:pt x="5850" y="1234829"/>
                    <a:pt x="0" y="1220707"/>
                    <a:pt x="0" y="1205982"/>
                  </a:cubicBezTo>
                  <a:lnTo>
                    <a:pt x="0" y="55522"/>
                  </a:lnTo>
                  <a:cubicBezTo>
                    <a:pt x="0" y="40797"/>
                    <a:pt x="5850" y="26674"/>
                    <a:pt x="16262" y="16262"/>
                  </a:cubicBezTo>
                  <a:cubicBezTo>
                    <a:pt x="26674" y="5850"/>
                    <a:pt x="40797" y="0"/>
                    <a:pt x="55522" y="0"/>
                  </a:cubicBezTo>
                  <a:close/>
                </a:path>
              </a:pathLst>
            </a:custGeom>
            <a:solidFill>
              <a:srgbClr val="EBDD48"/>
            </a:solidFill>
          </p:spPr>
          <p:txBody>
            <a:bodyPr/>
            <a:lstStyle/>
            <a:p>
              <a:endParaRPr lang="it-IT"/>
            </a:p>
          </p:txBody>
        </p:sp>
        <p:sp>
          <p:nvSpPr>
            <p:cNvPr id="16" name="TextBox 16"/>
            <p:cNvSpPr txBox="1"/>
            <p:nvPr/>
          </p:nvSpPr>
          <p:spPr>
            <a:xfrm>
              <a:off x="0" y="-38100"/>
              <a:ext cx="1872955" cy="1299604"/>
            </a:xfrm>
            <a:prstGeom prst="rect">
              <a:avLst/>
            </a:prstGeom>
          </p:spPr>
          <p:txBody>
            <a:bodyPr lIns="50800" tIns="50800" rIns="50800" bIns="50800" rtlCol="0" anchor="ctr"/>
            <a:lstStyle/>
            <a:p>
              <a:pPr algn="ctr">
                <a:lnSpc>
                  <a:spcPts val="2729"/>
                </a:lnSpc>
              </a:pPr>
              <a:endParaRPr/>
            </a:p>
          </p:txBody>
        </p:sp>
      </p:grpSp>
      <p:sp>
        <p:nvSpPr>
          <p:cNvPr id="17" name="Freeform 17"/>
          <p:cNvSpPr/>
          <p:nvPr/>
        </p:nvSpPr>
        <p:spPr>
          <a:xfrm>
            <a:off x="13637924" y="9258300"/>
            <a:ext cx="4451124" cy="919169"/>
          </a:xfrm>
          <a:custGeom>
            <a:avLst/>
            <a:gdLst/>
            <a:ahLst/>
            <a:cxnLst/>
            <a:rect l="l" t="t" r="r" b="b"/>
            <a:pathLst>
              <a:path w="4451124" h="919169">
                <a:moveTo>
                  <a:pt x="0" y="0"/>
                </a:moveTo>
                <a:lnTo>
                  <a:pt x="4451124" y="0"/>
                </a:lnTo>
                <a:lnTo>
                  <a:pt x="4451124" y="919169"/>
                </a:lnTo>
                <a:lnTo>
                  <a:pt x="0" y="919169"/>
                </a:lnTo>
                <a:lnTo>
                  <a:pt x="0" y="0"/>
                </a:lnTo>
                <a:close/>
              </a:path>
            </a:pathLst>
          </a:custGeom>
          <a:blipFill>
            <a:blip r:embed="rId6"/>
            <a:stretch>
              <a:fillRect/>
            </a:stretch>
          </a:blipFill>
        </p:spPr>
        <p:txBody>
          <a:bodyPr/>
          <a:lstStyle/>
          <a:p>
            <a:endParaRPr lang="it-IT"/>
          </a:p>
        </p:txBody>
      </p:sp>
      <p:sp>
        <p:nvSpPr>
          <p:cNvPr id="18" name="Freeform 18"/>
          <p:cNvSpPr/>
          <p:nvPr/>
        </p:nvSpPr>
        <p:spPr>
          <a:xfrm>
            <a:off x="12831299" y="2825314"/>
            <a:ext cx="1606289" cy="1932378"/>
          </a:xfrm>
          <a:custGeom>
            <a:avLst/>
            <a:gdLst/>
            <a:ahLst/>
            <a:cxnLst/>
            <a:rect l="l" t="t" r="r" b="b"/>
            <a:pathLst>
              <a:path w="1606289" h="1932378">
                <a:moveTo>
                  <a:pt x="0" y="0"/>
                </a:moveTo>
                <a:lnTo>
                  <a:pt x="1606289" y="0"/>
                </a:lnTo>
                <a:lnTo>
                  <a:pt x="1606289" y="1932378"/>
                </a:lnTo>
                <a:lnTo>
                  <a:pt x="0" y="19323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sp>
        <p:nvSpPr>
          <p:cNvPr id="19" name="TextBox 19"/>
          <p:cNvSpPr txBox="1"/>
          <p:nvPr/>
        </p:nvSpPr>
        <p:spPr>
          <a:xfrm>
            <a:off x="192474" y="176206"/>
            <a:ext cx="5483586" cy="423153"/>
          </a:xfrm>
          <a:prstGeom prst="rect">
            <a:avLst/>
          </a:prstGeom>
        </p:spPr>
        <p:txBody>
          <a:bodyPr lIns="0" tIns="0" rIns="0" bIns="0" rtlCol="0" anchor="t">
            <a:spAutoFit/>
          </a:bodyPr>
          <a:lstStyle/>
          <a:p>
            <a:pPr algn="l">
              <a:lnSpc>
                <a:spcPts val="3206"/>
              </a:lnSpc>
            </a:pPr>
            <a:r>
              <a:rPr lang="en-US" sz="3239" b="1">
                <a:solidFill>
                  <a:srgbClr val="467487"/>
                </a:solidFill>
                <a:latin typeface="Montserrat Bold"/>
                <a:ea typeface="Montserrat Bold"/>
                <a:cs typeface="Montserrat Bold"/>
                <a:sym typeface="Montserrat Bold"/>
              </a:rPr>
              <a:t>JOURNEY </a:t>
            </a:r>
            <a:r>
              <a:rPr lang="en-US" sz="3239">
                <a:solidFill>
                  <a:srgbClr val="467487"/>
                </a:solidFill>
                <a:latin typeface="Montserrat"/>
                <a:ea typeface="Montserrat"/>
                <a:cs typeface="Montserrat"/>
                <a:sym typeface="Montserrat"/>
              </a:rPr>
              <a:t>dello studente</a:t>
            </a:r>
          </a:p>
        </p:txBody>
      </p:sp>
      <p:sp>
        <p:nvSpPr>
          <p:cNvPr id="20" name="TextBox 20"/>
          <p:cNvSpPr txBox="1"/>
          <p:nvPr/>
        </p:nvSpPr>
        <p:spPr>
          <a:xfrm>
            <a:off x="13904825" y="4000465"/>
            <a:ext cx="3607041" cy="3148106"/>
          </a:xfrm>
          <a:prstGeom prst="rect">
            <a:avLst/>
          </a:prstGeom>
        </p:spPr>
        <p:txBody>
          <a:bodyPr lIns="0" tIns="0" rIns="0" bIns="0" rtlCol="0" anchor="t">
            <a:spAutoFit/>
          </a:bodyPr>
          <a:lstStyle/>
          <a:p>
            <a:pPr algn="l">
              <a:lnSpc>
                <a:spcPts val="4059"/>
              </a:lnSpc>
            </a:pPr>
            <a:r>
              <a:rPr lang="en-US" sz="2899" i="1" dirty="0">
                <a:solidFill>
                  <a:srgbClr val="545454"/>
                </a:solidFill>
                <a:latin typeface="Open Sans 1 Italics"/>
                <a:ea typeface="Open Sans 1 Italics"/>
                <a:cs typeface="Open Sans 1 Italics"/>
                <a:sym typeface="Open Sans 1 Italics"/>
              </a:rPr>
              <a:t>Non </a:t>
            </a:r>
            <a:r>
              <a:rPr lang="en-US" sz="2899" i="1" dirty="0" err="1">
                <a:solidFill>
                  <a:srgbClr val="545454"/>
                </a:solidFill>
                <a:latin typeface="Open Sans 1 Italics"/>
                <a:ea typeface="Open Sans 1 Italics"/>
                <a:cs typeface="Open Sans 1 Italics"/>
                <a:sym typeface="Open Sans 1 Italics"/>
              </a:rPr>
              <a:t>ti</a:t>
            </a:r>
            <a:r>
              <a:rPr lang="en-US" sz="2899" i="1" dirty="0">
                <a:solidFill>
                  <a:srgbClr val="545454"/>
                </a:solidFill>
                <a:latin typeface="Open Sans 1 Italics"/>
                <a:ea typeface="Open Sans 1 Italics"/>
                <a:cs typeface="Open Sans 1 Italics"/>
                <a:sym typeface="Open Sans 1 Italics"/>
              </a:rPr>
              <a:t> </a:t>
            </a:r>
            <a:r>
              <a:rPr lang="en-US" sz="2899" i="1" dirty="0" err="1">
                <a:solidFill>
                  <a:srgbClr val="545454"/>
                </a:solidFill>
                <a:latin typeface="Open Sans 1 Italics"/>
                <a:ea typeface="Open Sans 1 Italics"/>
                <a:cs typeface="Open Sans 1 Italics"/>
                <a:sym typeface="Open Sans 1 Italics"/>
              </a:rPr>
              <a:t>preoccupare</a:t>
            </a:r>
            <a:r>
              <a:rPr lang="en-US" sz="2899" i="1" dirty="0">
                <a:solidFill>
                  <a:srgbClr val="545454"/>
                </a:solidFill>
                <a:latin typeface="Open Sans 1 Italics"/>
                <a:ea typeface="Open Sans 1 Italics"/>
                <a:cs typeface="Open Sans 1 Italics"/>
                <a:sym typeface="Open Sans 1 Italics"/>
              </a:rPr>
              <a:t>! </a:t>
            </a:r>
            <a:r>
              <a:rPr lang="en-US" sz="2899" i="1" dirty="0" err="1">
                <a:solidFill>
                  <a:srgbClr val="545454"/>
                </a:solidFill>
                <a:latin typeface="Open Sans 1 Italics"/>
                <a:ea typeface="Open Sans 1 Italics"/>
                <a:cs typeface="Open Sans 1 Italics"/>
                <a:sym typeface="Open Sans 1 Italics"/>
              </a:rPr>
              <a:t>Potrai</a:t>
            </a:r>
            <a:r>
              <a:rPr lang="en-US" sz="2899" i="1" dirty="0">
                <a:solidFill>
                  <a:srgbClr val="545454"/>
                </a:solidFill>
                <a:latin typeface="Open Sans 1 Italics"/>
                <a:ea typeface="Open Sans 1 Italics"/>
                <a:cs typeface="Open Sans 1 Italics"/>
                <a:sym typeface="Open Sans 1 Italics"/>
              </a:rPr>
              <a:t> </a:t>
            </a:r>
            <a:r>
              <a:rPr lang="en-US" sz="2899" i="1" dirty="0" err="1">
                <a:solidFill>
                  <a:srgbClr val="545454"/>
                </a:solidFill>
                <a:latin typeface="Open Sans 1 Italics"/>
                <a:ea typeface="Open Sans 1 Italics"/>
                <a:cs typeface="Open Sans 1 Italics"/>
                <a:sym typeface="Open Sans 1 Italics"/>
              </a:rPr>
              <a:t>riprovare</a:t>
            </a:r>
            <a:r>
              <a:rPr lang="en-US" sz="2899" i="1" dirty="0">
                <a:solidFill>
                  <a:srgbClr val="545454"/>
                </a:solidFill>
                <a:latin typeface="Open Sans 1 Italics"/>
                <a:ea typeface="Open Sans 1 Italics"/>
                <a:cs typeface="Open Sans 1 Italics"/>
                <a:sym typeface="Open Sans 1 Italics"/>
              </a:rPr>
              <a:t> </a:t>
            </a:r>
            <a:r>
              <a:rPr lang="en-US" sz="2899" i="1" dirty="0" err="1">
                <a:solidFill>
                  <a:srgbClr val="545454"/>
                </a:solidFill>
                <a:latin typeface="Open Sans 1 Italics"/>
                <a:ea typeface="Open Sans 1 Italics"/>
                <a:cs typeface="Open Sans 1 Italics"/>
                <a:sym typeface="Open Sans 1 Italics"/>
              </a:rPr>
              <a:t>fino</a:t>
            </a:r>
            <a:r>
              <a:rPr lang="en-US" sz="2899" i="1" dirty="0">
                <a:solidFill>
                  <a:srgbClr val="545454"/>
                </a:solidFill>
                <a:latin typeface="Open Sans 1 Italics"/>
                <a:ea typeface="Open Sans 1 Italics"/>
                <a:cs typeface="Open Sans 1 Italics"/>
                <a:sym typeface="Open Sans 1 Italics"/>
              </a:rPr>
              <a:t> </a:t>
            </a:r>
          </a:p>
          <a:p>
            <a:pPr algn="l">
              <a:lnSpc>
                <a:spcPts val="4059"/>
              </a:lnSpc>
            </a:pPr>
            <a:r>
              <a:rPr lang="en-US" sz="2899" i="1" dirty="0">
                <a:solidFill>
                  <a:srgbClr val="545454"/>
                </a:solidFill>
                <a:latin typeface="Open Sans 1 Italics"/>
                <a:ea typeface="Open Sans 1 Italics"/>
                <a:cs typeface="Open Sans 1 Italics"/>
                <a:sym typeface="Open Sans 1 Italics"/>
              </a:rPr>
              <a:t>a </a:t>
            </a:r>
            <a:r>
              <a:rPr lang="en-US" sz="2899" b="1" i="1" dirty="0">
                <a:solidFill>
                  <a:srgbClr val="545454"/>
                </a:solidFill>
                <a:latin typeface="Open Sans 1 Bold Italics"/>
                <a:ea typeface="Open Sans 1 Bold Italics"/>
                <a:cs typeface="Open Sans 1 Bold Italics"/>
                <a:sym typeface="Open Sans 1 Bold Italics"/>
              </a:rPr>
              <a:t>3 volte</a:t>
            </a:r>
            <a:r>
              <a:rPr lang="en-US" sz="2899" i="1" dirty="0">
                <a:solidFill>
                  <a:srgbClr val="545454"/>
                </a:solidFill>
                <a:latin typeface="Open Sans 1 Italics"/>
                <a:ea typeface="Open Sans 1 Italics"/>
                <a:cs typeface="Open Sans 1 Italics"/>
                <a:sym typeface="Open Sans 1 Italics"/>
              </a:rPr>
              <a:t> per </a:t>
            </a:r>
            <a:r>
              <a:rPr lang="en-US" sz="2899" i="1" dirty="0" err="1">
                <a:solidFill>
                  <a:srgbClr val="545454"/>
                </a:solidFill>
                <a:latin typeface="Open Sans 1 Italics"/>
                <a:ea typeface="Open Sans 1 Italics"/>
                <a:cs typeface="Open Sans 1 Italics"/>
                <a:sym typeface="Open Sans 1 Italics"/>
              </a:rPr>
              <a:t>raggiungere</a:t>
            </a:r>
            <a:r>
              <a:rPr lang="en-US" sz="2899" i="1" dirty="0">
                <a:solidFill>
                  <a:srgbClr val="545454"/>
                </a:solidFill>
                <a:latin typeface="Open Sans 1 Italics"/>
                <a:ea typeface="Open Sans 1 Italics"/>
                <a:cs typeface="Open Sans 1 Italics"/>
                <a:sym typeface="Open Sans 1 Italics"/>
              </a:rPr>
              <a:t> il </a:t>
            </a:r>
            <a:r>
              <a:rPr lang="en-US" sz="2899" i="1" dirty="0" err="1">
                <a:solidFill>
                  <a:srgbClr val="545454"/>
                </a:solidFill>
                <a:latin typeface="Open Sans 1 Italics"/>
                <a:ea typeface="Open Sans 1 Italics"/>
                <a:cs typeface="Open Sans 1 Italics"/>
                <a:sym typeface="Open Sans 1 Italics"/>
              </a:rPr>
              <a:t>punteggio</a:t>
            </a:r>
            <a:r>
              <a:rPr lang="en-US" sz="2899" i="1" dirty="0">
                <a:solidFill>
                  <a:srgbClr val="545454"/>
                </a:solidFill>
                <a:latin typeface="Open Sans 1 Italics"/>
                <a:ea typeface="Open Sans 1 Italics"/>
                <a:cs typeface="Open Sans 1 Italics"/>
                <a:sym typeface="Open Sans 1 Italics"/>
              </a:rPr>
              <a:t> </a:t>
            </a:r>
            <a:r>
              <a:rPr lang="en-US" sz="2899" i="1" dirty="0" err="1">
                <a:solidFill>
                  <a:srgbClr val="545454"/>
                </a:solidFill>
                <a:latin typeface="Open Sans 1 Italics"/>
                <a:ea typeface="Open Sans 1 Italics"/>
                <a:cs typeface="Open Sans 1 Italics"/>
                <a:sym typeface="Open Sans 1 Italics"/>
              </a:rPr>
              <a:t>necessario</a:t>
            </a:r>
            <a:r>
              <a:rPr lang="en-US" sz="2899" i="1" dirty="0">
                <a:solidFill>
                  <a:srgbClr val="545454"/>
                </a:solidFill>
                <a:latin typeface="Open Sans 1 Italics"/>
                <a:ea typeface="Open Sans 1 Italics"/>
                <a:cs typeface="Open Sans 1 Italics"/>
                <a:sym typeface="Open Sans 1 Italics"/>
              </a:rPr>
              <a:t>. </a:t>
            </a:r>
          </a:p>
          <a:p>
            <a:pPr algn="l">
              <a:lnSpc>
                <a:spcPts val="4402"/>
              </a:lnSpc>
            </a:pPr>
            <a:endParaRPr lang="en-US" sz="2899" i="1" dirty="0">
              <a:solidFill>
                <a:srgbClr val="545454"/>
              </a:solidFill>
              <a:latin typeface="Open Sans 1 Italics"/>
              <a:ea typeface="Open Sans 1 Italics"/>
              <a:cs typeface="Open Sans 1 Italics"/>
              <a:sym typeface="Open Sans 1 Itali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369131" y="-325533"/>
            <a:ext cx="14924336" cy="10503002"/>
          </a:xfrm>
          <a:custGeom>
            <a:avLst/>
            <a:gdLst/>
            <a:ahLst/>
            <a:cxnLst/>
            <a:rect l="l" t="t" r="r" b="b"/>
            <a:pathLst>
              <a:path w="14924336" h="10503002">
                <a:moveTo>
                  <a:pt x="0" y="0"/>
                </a:moveTo>
                <a:lnTo>
                  <a:pt x="14924336" y="0"/>
                </a:lnTo>
                <a:lnTo>
                  <a:pt x="14924336" y="10503002"/>
                </a:lnTo>
                <a:lnTo>
                  <a:pt x="0" y="1050300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it-IT"/>
          </a:p>
        </p:txBody>
      </p:sp>
      <p:grpSp>
        <p:nvGrpSpPr>
          <p:cNvPr id="3" name="Group 3"/>
          <p:cNvGrpSpPr/>
          <p:nvPr/>
        </p:nvGrpSpPr>
        <p:grpSpPr>
          <a:xfrm>
            <a:off x="-2534452" y="2963967"/>
            <a:ext cx="15365751" cy="5426254"/>
            <a:chOff x="0" y="0"/>
            <a:chExt cx="4046947" cy="1429137"/>
          </a:xfrm>
        </p:grpSpPr>
        <p:sp>
          <p:nvSpPr>
            <p:cNvPr id="4" name="Freeform 4"/>
            <p:cNvSpPr/>
            <p:nvPr/>
          </p:nvSpPr>
          <p:spPr>
            <a:xfrm>
              <a:off x="0" y="0"/>
              <a:ext cx="4046947" cy="1429137"/>
            </a:xfrm>
            <a:custGeom>
              <a:avLst/>
              <a:gdLst/>
              <a:ahLst/>
              <a:cxnLst/>
              <a:rect l="l" t="t" r="r" b="b"/>
              <a:pathLst>
                <a:path w="4046947" h="1429137">
                  <a:moveTo>
                    <a:pt x="25696" y="0"/>
                  </a:moveTo>
                  <a:lnTo>
                    <a:pt x="4021251" y="0"/>
                  </a:lnTo>
                  <a:cubicBezTo>
                    <a:pt x="4028066" y="0"/>
                    <a:pt x="4034602" y="2707"/>
                    <a:pt x="4039420" y="7526"/>
                  </a:cubicBezTo>
                  <a:cubicBezTo>
                    <a:pt x="4044240" y="12345"/>
                    <a:pt x="4046947" y="18881"/>
                    <a:pt x="4046947" y="25696"/>
                  </a:cubicBezTo>
                  <a:lnTo>
                    <a:pt x="4046947" y="1403441"/>
                  </a:lnTo>
                  <a:cubicBezTo>
                    <a:pt x="4046947" y="1410256"/>
                    <a:pt x="4044240" y="1416792"/>
                    <a:pt x="4039420" y="1421611"/>
                  </a:cubicBezTo>
                  <a:cubicBezTo>
                    <a:pt x="4034602" y="1426430"/>
                    <a:pt x="4028066" y="1429137"/>
                    <a:pt x="4021251" y="1429137"/>
                  </a:cubicBezTo>
                  <a:lnTo>
                    <a:pt x="25696" y="1429137"/>
                  </a:lnTo>
                  <a:cubicBezTo>
                    <a:pt x="18881" y="1429137"/>
                    <a:pt x="12345" y="1426430"/>
                    <a:pt x="7526" y="1421611"/>
                  </a:cubicBezTo>
                  <a:cubicBezTo>
                    <a:pt x="2707" y="1416792"/>
                    <a:pt x="0" y="1410256"/>
                    <a:pt x="0" y="1403441"/>
                  </a:cubicBezTo>
                  <a:lnTo>
                    <a:pt x="0" y="25696"/>
                  </a:lnTo>
                  <a:cubicBezTo>
                    <a:pt x="0" y="18881"/>
                    <a:pt x="2707" y="12345"/>
                    <a:pt x="7526" y="7526"/>
                  </a:cubicBezTo>
                  <a:cubicBezTo>
                    <a:pt x="12345" y="2707"/>
                    <a:pt x="18881" y="0"/>
                    <a:pt x="25696" y="0"/>
                  </a:cubicBezTo>
                  <a:close/>
                </a:path>
              </a:pathLst>
            </a:custGeom>
            <a:solidFill>
              <a:srgbClr val="83B2C4"/>
            </a:solidFill>
          </p:spPr>
          <p:txBody>
            <a:bodyPr/>
            <a:lstStyle/>
            <a:p>
              <a:endParaRPr lang="it-IT"/>
            </a:p>
          </p:txBody>
        </p:sp>
        <p:sp>
          <p:nvSpPr>
            <p:cNvPr id="5" name="TextBox 5"/>
            <p:cNvSpPr txBox="1"/>
            <p:nvPr/>
          </p:nvSpPr>
          <p:spPr>
            <a:xfrm>
              <a:off x="0" y="-38100"/>
              <a:ext cx="4046947" cy="1467237"/>
            </a:xfrm>
            <a:prstGeom prst="rect">
              <a:avLst/>
            </a:prstGeom>
          </p:spPr>
          <p:txBody>
            <a:bodyPr lIns="50800" tIns="50800" rIns="50800" bIns="50800" rtlCol="0" anchor="ctr"/>
            <a:lstStyle/>
            <a:p>
              <a:pPr algn="ctr">
                <a:lnSpc>
                  <a:spcPts val="2729"/>
                </a:lnSpc>
              </a:pPr>
              <a:endParaRPr/>
            </a:p>
          </p:txBody>
        </p:sp>
      </p:grpSp>
      <p:grpSp>
        <p:nvGrpSpPr>
          <p:cNvPr id="6" name="Group 6"/>
          <p:cNvGrpSpPr/>
          <p:nvPr/>
        </p:nvGrpSpPr>
        <p:grpSpPr>
          <a:xfrm>
            <a:off x="805452" y="1028700"/>
            <a:ext cx="1519410" cy="1506642"/>
            <a:chOff x="0" y="0"/>
            <a:chExt cx="717224" cy="711197"/>
          </a:xfrm>
        </p:grpSpPr>
        <p:sp>
          <p:nvSpPr>
            <p:cNvPr id="7" name="Freeform 7"/>
            <p:cNvSpPr/>
            <p:nvPr/>
          </p:nvSpPr>
          <p:spPr>
            <a:xfrm>
              <a:off x="0" y="0"/>
              <a:ext cx="717224" cy="711197"/>
            </a:xfrm>
            <a:custGeom>
              <a:avLst/>
              <a:gdLst/>
              <a:ahLst/>
              <a:cxnLst/>
              <a:rect l="l" t="t" r="r" b="b"/>
              <a:pathLst>
                <a:path w="717224" h="711197">
                  <a:moveTo>
                    <a:pt x="259863" y="0"/>
                  </a:moveTo>
                  <a:lnTo>
                    <a:pt x="457361" y="0"/>
                  </a:lnTo>
                  <a:cubicBezTo>
                    <a:pt x="526281" y="0"/>
                    <a:pt x="592378" y="27378"/>
                    <a:pt x="641112" y="76112"/>
                  </a:cubicBezTo>
                  <a:cubicBezTo>
                    <a:pt x="689846" y="124846"/>
                    <a:pt x="717224" y="190943"/>
                    <a:pt x="717224" y="259863"/>
                  </a:cubicBezTo>
                  <a:lnTo>
                    <a:pt x="717224" y="451334"/>
                  </a:lnTo>
                  <a:cubicBezTo>
                    <a:pt x="717224" y="520254"/>
                    <a:pt x="689846" y="586351"/>
                    <a:pt x="641112" y="635085"/>
                  </a:cubicBezTo>
                  <a:cubicBezTo>
                    <a:pt x="592378" y="683819"/>
                    <a:pt x="526281" y="711197"/>
                    <a:pt x="457361" y="711197"/>
                  </a:cubicBezTo>
                  <a:lnTo>
                    <a:pt x="259863" y="711197"/>
                  </a:lnTo>
                  <a:cubicBezTo>
                    <a:pt x="190943" y="711197"/>
                    <a:pt x="124846" y="683819"/>
                    <a:pt x="76112" y="635085"/>
                  </a:cubicBezTo>
                  <a:cubicBezTo>
                    <a:pt x="27378" y="586351"/>
                    <a:pt x="0" y="520254"/>
                    <a:pt x="0" y="451334"/>
                  </a:cubicBezTo>
                  <a:lnTo>
                    <a:pt x="0" y="259863"/>
                  </a:lnTo>
                  <a:cubicBezTo>
                    <a:pt x="0" y="190943"/>
                    <a:pt x="27378" y="124846"/>
                    <a:pt x="76112" y="76112"/>
                  </a:cubicBezTo>
                  <a:cubicBezTo>
                    <a:pt x="124846" y="27378"/>
                    <a:pt x="190943" y="0"/>
                    <a:pt x="259863" y="0"/>
                  </a:cubicBezTo>
                  <a:close/>
                </a:path>
              </a:pathLst>
            </a:custGeom>
            <a:solidFill>
              <a:srgbClr val="83B2C4"/>
            </a:solidFill>
          </p:spPr>
          <p:txBody>
            <a:bodyPr/>
            <a:lstStyle/>
            <a:p>
              <a:endParaRPr lang="it-IT"/>
            </a:p>
          </p:txBody>
        </p:sp>
        <p:sp>
          <p:nvSpPr>
            <p:cNvPr id="8" name="TextBox 8"/>
            <p:cNvSpPr txBox="1"/>
            <p:nvPr/>
          </p:nvSpPr>
          <p:spPr>
            <a:xfrm>
              <a:off x="0" y="-38100"/>
              <a:ext cx="717224" cy="749297"/>
            </a:xfrm>
            <a:prstGeom prst="rect">
              <a:avLst/>
            </a:prstGeom>
          </p:spPr>
          <p:txBody>
            <a:bodyPr lIns="55650" tIns="55650" rIns="55650" bIns="55650" rtlCol="0" anchor="ctr"/>
            <a:lstStyle/>
            <a:p>
              <a:pPr algn="ctr">
                <a:lnSpc>
                  <a:spcPts val="2729"/>
                </a:lnSpc>
              </a:pPr>
              <a:endParaRPr/>
            </a:p>
            <a:p>
              <a:pPr algn="ctr">
                <a:lnSpc>
                  <a:spcPts val="2729"/>
                </a:lnSpc>
              </a:pPr>
              <a:endParaRPr/>
            </a:p>
            <a:p>
              <a:pPr algn="ctr">
                <a:lnSpc>
                  <a:spcPts val="2729"/>
                </a:lnSpc>
              </a:pPr>
              <a:endParaRPr/>
            </a:p>
          </p:txBody>
        </p:sp>
      </p:grpSp>
      <p:sp>
        <p:nvSpPr>
          <p:cNvPr id="9" name="Freeform 9"/>
          <p:cNvSpPr/>
          <p:nvPr/>
        </p:nvSpPr>
        <p:spPr>
          <a:xfrm>
            <a:off x="1140435" y="1357299"/>
            <a:ext cx="849444" cy="849444"/>
          </a:xfrm>
          <a:custGeom>
            <a:avLst/>
            <a:gdLst/>
            <a:ahLst/>
            <a:cxnLst/>
            <a:rect l="l" t="t" r="r" b="b"/>
            <a:pathLst>
              <a:path w="849444" h="849444">
                <a:moveTo>
                  <a:pt x="0" y="0"/>
                </a:moveTo>
                <a:lnTo>
                  <a:pt x="849444" y="0"/>
                </a:lnTo>
                <a:lnTo>
                  <a:pt x="849444" y="849444"/>
                </a:lnTo>
                <a:lnTo>
                  <a:pt x="0" y="8494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grpSp>
        <p:nvGrpSpPr>
          <p:cNvPr id="10" name="Group 10"/>
          <p:cNvGrpSpPr/>
          <p:nvPr/>
        </p:nvGrpSpPr>
        <p:grpSpPr>
          <a:xfrm>
            <a:off x="2684758" y="1168124"/>
            <a:ext cx="10146541" cy="1183078"/>
            <a:chOff x="0" y="0"/>
            <a:chExt cx="2866145" cy="334190"/>
          </a:xfrm>
        </p:grpSpPr>
        <p:sp>
          <p:nvSpPr>
            <p:cNvPr id="11" name="Freeform 11"/>
            <p:cNvSpPr/>
            <p:nvPr/>
          </p:nvSpPr>
          <p:spPr>
            <a:xfrm>
              <a:off x="0" y="0"/>
              <a:ext cx="2866145" cy="334190"/>
            </a:xfrm>
            <a:custGeom>
              <a:avLst/>
              <a:gdLst/>
              <a:ahLst/>
              <a:cxnLst/>
              <a:rect l="l" t="t" r="r" b="b"/>
              <a:pathLst>
                <a:path w="2866145" h="334190">
                  <a:moveTo>
                    <a:pt x="11445" y="0"/>
                  </a:moveTo>
                  <a:lnTo>
                    <a:pt x="2854700" y="0"/>
                  </a:lnTo>
                  <a:cubicBezTo>
                    <a:pt x="2857735" y="0"/>
                    <a:pt x="2860646" y="1206"/>
                    <a:pt x="2862793" y="3352"/>
                  </a:cubicBezTo>
                  <a:cubicBezTo>
                    <a:pt x="2864939" y="5499"/>
                    <a:pt x="2866145" y="8410"/>
                    <a:pt x="2866145" y="11445"/>
                  </a:cubicBezTo>
                  <a:lnTo>
                    <a:pt x="2866145" y="322745"/>
                  </a:lnTo>
                  <a:cubicBezTo>
                    <a:pt x="2866145" y="329066"/>
                    <a:pt x="2861021" y="334190"/>
                    <a:pt x="2854700" y="334190"/>
                  </a:cubicBezTo>
                  <a:lnTo>
                    <a:pt x="11445" y="334190"/>
                  </a:lnTo>
                  <a:cubicBezTo>
                    <a:pt x="8410" y="334190"/>
                    <a:pt x="5499" y="332984"/>
                    <a:pt x="3352" y="330838"/>
                  </a:cubicBezTo>
                  <a:cubicBezTo>
                    <a:pt x="1206" y="328691"/>
                    <a:pt x="0" y="325780"/>
                    <a:pt x="0" y="322745"/>
                  </a:cubicBezTo>
                  <a:lnTo>
                    <a:pt x="0" y="11445"/>
                  </a:lnTo>
                  <a:cubicBezTo>
                    <a:pt x="0" y="8410"/>
                    <a:pt x="1206" y="5499"/>
                    <a:pt x="3352" y="3352"/>
                  </a:cubicBezTo>
                  <a:cubicBezTo>
                    <a:pt x="5499" y="1206"/>
                    <a:pt x="8410" y="0"/>
                    <a:pt x="11445" y="0"/>
                  </a:cubicBezTo>
                  <a:close/>
                </a:path>
              </a:pathLst>
            </a:custGeom>
            <a:solidFill>
              <a:srgbClr val="83B2C4"/>
            </a:solidFill>
          </p:spPr>
          <p:txBody>
            <a:bodyPr/>
            <a:lstStyle/>
            <a:p>
              <a:endParaRPr lang="it-IT"/>
            </a:p>
          </p:txBody>
        </p:sp>
        <p:sp>
          <p:nvSpPr>
            <p:cNvPr id="12" name="TextBox 12"/>
            <p:cNvSpPr txBox="1"/>
            <p:nvPr/>
          </p:nvSpPr>
          <p:spPr>
            <a:xfrm>
              <a:off x="0" y="85725"/>
              <a:ext cx="2866145" cy="248465"/>
            </a:xfrm>
            <a:prstGeom prst="rect">
              <a:avLst/>
            </a:prstGeom>
          </p:spPr>
          <p:txBody>
            <a:bodyPr lIns="97388" tIns="97388" rIns="97388" bIns="97388" rtlCol="0" anchor="ctr"/>
            <a:lstStyle/>
            <a:p>
              <a:pPr marL="0" lvl="0" indent="0" algn="ctr">
                <a:lnSpc>
                  <a:spcPts val="4200"/>
                </a:lnSpc>
                <a:spcBef>
                  <a:spcPct val="0"/>
                </a:spcBef>
              </a:pPr>
              <a:r>
                <a:rPr lang="en-US" sz="4243" b="1" spc="84">
                  <a:solidFill>
                    <a:srgbClr val="FFFFFF"/>
                  </a:solidFill>
                  <a:latin typeface="Montserrat Semi-Bold"/>
                  <a:ea typeface="Montserrat Semi-Bold"/>
                  <a:cs typeface="Montserrat Semi-Bold"/>
                  <a:sym typeface="Montserrat Semi-Bold"/>
                </a:rPr>
                <a:t>FASE 2: RICERCA-AZIONE</a:t>
              </a:r>
            </a:p>
          </p:txBody>
        </p:sp>
      </p:grpSp>
      <p:grpSp>
        <p:nvGrpSpPr>
          <p:cNvPr id="13" name="Group 13"/>
          <p:cNvGrpSpPr/>
          <p:nvPr/>
        </p:nvGrpSpPr>
        <p:grpSpPr>
          <a:xfrm>
            <a:off x="13402799" y="3563748"/>
            <a:ext cx="7111376" cy="4789772"/>
            <a:chOff x="0" y="0"/>
            <a:chExt cx="1872955" cy="1261504"/>
          </a:xfrm>
        </p:grpSpPr>
        <p:sp>
          <p:nvSpPr>
            <p:cNvPr id="14" name="Freeform 14"/>
            <p:cNvSpPr/>
            <p:nvPr/>
          </p:nvSpPr>
          <p:spPr>
            <a:xfrm>
              <a:off x="0" y="0"/>
              <a:ext cx="1872955" cy="1261504"/>
            </a:xfrm>
            <a:custGeom>
              <a:avLst/>
              <a:gdLst/>
              <a:ahLst/>
              <a:cxnLst/>
              <a:rect l="l" t="t" r="r" b="b"/>
              <a:pathLst>
                <a:path w="1872955" h="1261504">
                  <a:moveTo>
                    <a:pt x="55522" y="0"/>
                  </a:moveTo>
                  <a:lnTo>
                    <a:pt x="1817433" y="0"/>
                  </a:lnTo>
                  <a:cubicBezTo>
                    <a:pt x="1848097" y="0"/>
                    <a:pt x="1872955" y="24858"/>
                    <a:pt x="1872955" y="55522"/>
                  </a:cubicBezTo>
                  <a:lnTo>
                    <a:pt x="1872955" y="1205982"/>
                  </a:lnTo>
                  <a:cubicBezTo>
                    <a:pt x="1872955" y="1220707"/>
                    <a:pt x="1867105" y="1234829"/>
                    <a:pt x="1856693" y="1245242"/>
                  </a:cubicBezTo>
                  <a:cubicBezTo>
                    <a:pt x="1846281" y="1255654"/>
                    <a:pt x="1832158" y="1261504"/>
                    <a:pt x="1817433" y="1261504"/>
                  </a:cubicBezTo>
                  <a:lnTo>
                    <a:pt x="55522" y="1261504"/>
                  </a:lnTo>
                  <a:cubicBezTo>
                    <a:pt x="40797" y="1261504"/>
                    <a:pt x="26674" y="1255654"/>
                    <a:pt x="16262" y="1245242"/>
                  </a:cubicBezTo>
                  <a:cubicBezTo>
                    <a:pt x="5850" y="1234829"/>
                    <a:pt x="0" y="1220707"/>
                    <a:pt x="0" y="1205982"/>
                  </a:cubicBezTo>
                  <a:lnTo>
                    <a:pt x="0" y="55522"/>
                  </a:lnTo>
                  <a:cubicBezTo>
                    <a:pt x="0" y="40797"/>
                    <a:pt x="5850" y="26674"/>
                    <a:pt x="16262" y="16262"/>
                  </a:cubicBezTo>
                  <a:cubicBezTo>
                    <a:pt x="26674" y="5850"/>
                    <a:pt x="40797" y="0"/>
                    <a:pt x="55522" y="0"/>
                  </a:cubicBezTo>
                  <a:close/>
                </a:path>
              </a:pathLst>
            </a:custGeom>
            <a:solidFill>
              <a:srgbClr val="83B2C4"/>
            </a:solidFill>
          </p:spPr>
          <p:txBody>
            <a:bodyPr/>
            <a:lstStyle/>
            <a:p>
              <a:endParaRPr lang="it-IT"/>
            </a:p>
          </p:txBody>
        </p:sp>
        <p:sp>
          <p:nvSpPr>
            <p:cNvPr id="15" name="TextBox 15"/>
            <p:cNvSpPr txBox="1"/>
            <p:nvPr/>
          </p:nvSpPr>
          <p:spPr>
            <a:xfrm>
              <a:off x="0" y="-38100"/>
              <a:ext cx="1872955" cy="1299604"/>
            </a:xfrm>
            <a:prstGeom prst="rect">
              <a:avLst/>
            </a:prstGeom>
          </p:spPr>
          <p:txBody>
            <a:bodyPr lIns="50800" tIns="50800" rIns="50800" bIns="50800" rtlCol="0" anchor="ctr"/>
            <a:lstStyle/>
            <a:p>
              <a:pPr algn="ctr">
                <a:lnSpc>
                  <a:spcPts val="2729"/>
                </a:lnSpc>
              </a:pPr>
              <a:endParaRPr/>
            </a:p>
          </p:txBody>
        </p:sp>
      </p:grpSp>
      <p:sp>
        <p:nvSpPr>
          <p:cNvPr id="16" name="Freeform 16"/>
          <p:cNvSpPr/>
          <p:nvPr/>
        </p:nvSpPr>
        <p:spPr>
          <a:xfrm>
            <a:off x="13637924" y="3272775"/>
            <a:ext cx="1905567" cy="697914"/>
          </a:xfrm>
          <a:custGeom>
            <a:avLst/>
            <a:gdLst/>
            <a:ahLst/>
            <a:cxnLst/>
            <a:rect l="l" t="t" r="r" b="b"/>
            <a:pathLst>
              <a:path w="1905567" h="697914">
                <a:moveTo>
                  <a:pt x="0" y="0"/>
                </a:moveTo>
                <a:lnTo>
                  <a:pt x="1905568" y="0"/>
                </a:lnTo>
                <a:lnTo>
                  <a:pt x="1905568" y="697914"/>
                </a:lnTo>
                <a:lnTo>
                  <a:pt x="0" y="6979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t-IT"/>
          </a:p>
        </p:txBody>
      </p:sp>
      <p:sp>
        <p:nvSpPr>
          <p:cNvPr id="17" name="TextBox 17"/>
          <p:cNvSpPr txBox="1"/>
          <p:nvPr/>
        </p:nvSpPr>
        <p:spPr>
          <a:xfrm>
            <a:off x="192474" y="176206"/>
            <a:ext cx="5483586" cy="423153"/>
          </a:xfrm>
          <a:prstGeom prst="rect">
            <a:avLst/>
          </a:prstGeom>
        </p:spPr>
        <p:txBody>
          <a:bodyPr lIns="0" tIns="0" rIns="0" bIns="0" rtlCol="0" anchor="t">
            <a:spAutoFit/>
          </a:bodyPr>
          <a:lstStyle/>
          <a:p>
            <a:pPr algn="l">
              <a:lnSpc>
                <a:spcPts val="3206"/>
              </a:lnSpc>
            </a:pPr>
            <a:r>
              <a:rPr lang="en-US" sz="3239" b="1">
                <a:solidFill>
                  <a:srgbClr val="467487"/>
                </a:solidFill>
                <a:latin typeface="Montserrat Bold"/>
                <a:ea typeface="Montserrat Bold"/>
                <a:cs typeface="Montserrat Bold"/>
                <a:sym typeface="Montserrat Bold"/>
              </a:rPr>
              <a:t>JOURNEY </a:t>
            </a:r>
            <a:r>
              <a:rPr lang="en-US" sz="3239">
                <a:solidFill>
                  <a:srgbClr val="467487"/>
                </a:solidFill>
                <a:latin typeface="Montserrat"/>
                <a:ea typeface="Montserrat"/>
                <a:cs typeface="Montserrat"/>
                <a:sym typeface="Montserrat"/>
              </a:rPr>
              <a:t>dello studente</a:t>
            </a:r>
          </a:p>
        </p:txBody>
      </p:sp>
      <p:sp>
        <p:nvSpPr>
          <p:cNvPr id="18" name="TextBox 18"/>
          <p:cNvSpPr txBox="1"/>
          <p:nvPr/>
        </p:nvSpPr>
        <p:spPr>
          <a:xfrm>
            <a:off x="1028700" y="3040167"/>
            <a:ext cx="11367966" cy="4924425"/>
          </a:xfrm>
          <a:prstGeom prst="rect">
            <a:avLst/>
          </a:prstGeom>
        </p:spPr>
        <p:txBody>
          <a:bodyPr lIns="0" tIns="0" rIns="0" bIns="0" rtlCol="0" anchor="t">
            <a:spAutoFit/>
          </a:bodyPr>
          <a:lstStyle/>
          <a:p>
            <a:pPr algn="l">
              <a:lnSpc>
                <a:spcPts val="4759"/>
              </a:lnSpc>
            </a:pPr>
            <a:endParaRPr dirty="0"/>
          </a:p>
          <a:p>
            <a:pPr marL="0" lvl="0" indent="0" algn="l">
              <a:lnSpc>
                <a:spcPts val="4759"/>
              </a:lnSpc>
              <a:spcBef>
                <a:spcPct val="0"/>
              </a:spcBef>
            </a:pPr>
            <a:r>
              <a:rPr lang="en-US" sz="3399" dirty="0">
                <a:solidFill>
                  <a:srgbClr val="FFFFFF"/>
                </a:solidFill>
                <a:latin typeface="Open Sans 2"/>
                <a:ea typeface="Open Sans 2"/>
                <a:cs typeface="Open Sans 2"/>
                <a:sym typeface="Open Sans 2"/>
              </a:rPr>
              <a:t>Questa </a:t>
            </a:r>
            <a:r>
              <a:rPr lang="en-US" sz="3399" dirty="0" err="1">
                <a:solidFill>
                  <a:srgbClr val="FFFFFF"/>
                </a:solidFill>
                <a:latin typeface="Open Sans 2"/>
                <a:ea typeface="Open Sans 2"/>
                <a:cs typeface="Open Sans 2"/>
                <a:sym typeface="Open Sans 2"/>
              </a:rPr>
              <a:t>fase</a:t>
            </a:r>
            <a:r>
              <a:rPr lang="en-US" sz="3399" dirty="0">
                <a:solidFill>
                  <a:srgbClr val="FFFFFF"/>
                </a:solidFill>
                <a:latin typeface="Open Sans 2"/>
                <a:ea typeface="Open Sans 2"/>
                <a:cs typeface="Open Sans 2"/>
                <a:sym typeface="Open Sans 2"/>
              </a:rPr>
              <a:t> </a:t>
            </a:r>
            <a:r>
              <a:rPr lang="en-US" sz="3399" dirty="0" err="1">
                <a:solidFill>
                  <a:srgbClr val="FFFFFF"/>
                </a:solidFill>
                <a:latin typeface="Open Sans 2"/>
                <a:ea typeface="Open Sans 2"/>
                <a:cs typeface="Open Sans 2"/>
                <a:sym typeface="Open Sans 2"/>
              </a:rPr>
              <a:t>si</a:t>
            </a:r>
            <a:r>
              <a:rPr lang="en-US" sz="3399" dirty="0">
                <a:solidFill>
                  <a:srgbClr val="FFFFFF"/>
                </a:solidFill>
                <a:latin typeface="Open Sans 2"/>
                <a:ea typeface="Open Sans 2"/>
                <a:cs typeface="Open Sans 2"/>
                <a:sym typeface="Open Sans 2"/>
              </a:rPr>
              <a:t> </a:t>
            </a:r>
            <a:r>
              <a:rPr lang="en-US" sz="3399" dirty="0" err="1">
                <a:solidFill>
                  <a:srgbClr val="FFFFFF"/>
                </a:solidFill>
                <a:latin typeface="Open Sans 2"/>
                <a:ea typeface="Open Sans 2"/>
                <a:cs typeface="Open Sans 2"/>
                <a:sym typeface="Open Sans 2"/>
              </a:rPr>
              <a:t>sviluppa</a:t>
            </a:r>
            <a:r>
              <a:rPr lang="en-US" sz="3399" dirty="0">
                <a:solidFill>
                  <a:srgbClr val="FFFFFF"/>
                </a:solidFill>
                <a:latin typeface="Open Sans 2"/>
                <a:ea typeface="Open Sans 2"/>
                <a:cs typeface="Open Sans 2"/>
                <a:sym typeface="Open Sans 2"/>
              </a:rPr>
              <a:t> </a:t>
            </a:r>
            <a:r>
              <a:rPr lang="en-US" sz="3399" dirty="0" err="1">
                <a:solidFill>
                  <a:srgbClr val="FFFFFF"/>
                </a:solidFill>
                <a:latin typeface="Open Sans 2"/>
                <a:ea typeface="Open Sans 2"/>
                <a:cs typeface="Open Sans 2"/>
                <a:sym typeface="Open Sans 2"/>
              </a:rPr>
              <a:t>nell’arco</a:t>
            </a:r>
            <a:r>
              <a:rPr lang="en-US" sz="3399" dirty="0">
                <a:solidFill>
                  <a:srgbClr val="FFFFFF"/>
                </a:solidFill>
                <a:latin typeface="Open Sans 2"/>
                <a:ea typeface="Open Sans 2"/>
                <a:cs typeface="Open Sans 2"/>
                <a:sym typeface="Open Sans 2"/>
              </a:rPr>
              <a:t> di 48h </a:t>
            </a:r>
            <a:r>
              <a:rPr lang="en-US" sz="3399" dirty="0" err="1">
                <a:solidFill>
                  <a:srgbClr val="FFFFFF"/>
                </a:solidFill>
                <a:latin typeface="Open Sans 2"/>
                <a:ea typeface="Open Sans 2"/>
                <a:cs typeface="Open Sans 2"/>
                <a:sym typeface="Open Sans 2"/>
              </a:rPr>
              <a:t>ed</a:t>
            </a:r>
            <a:r>
              <a:rPr lang="en-US" sz="3399" dirty="0">
                <a:solidFill>
                  <a:srgbClr val="FFFFFF"/>
                </a:solidFill>
                <a:latin typeface="Open Sans 2"/>
                <a:ea typeface="Open Sans 2"/>
                <a:cs typeface="Open Sans 2"/>
                <a:sym typeface="Open Sans 2"/>
              </a:rPr>
              <a:t> è </a:t>
            </a:r>
            <a:r>
              <a:rPr lang="en-US" sz="3399" dirty="0" err="1">
                <a:solidFill>
                  <a:srgbClr val="FFFFFF"/>
                </a:solidFill>
                <a:latin typeface="Open Sans 2"/>
                <a:ea typeface="Open Sans 2"/>
                <a:cs typeface="Open Sans 2"/>
                <a:sym typeface="Open Sans 2"/>
              </a:rPr>
              <a:t>pensata</a:t>
            </a:r>
            <a:r>
              <a:rPr lang="en-US" sz="3399" dirty="0">
                <a:solidFill>
                  <a:srgbClr val="FFFFFF"/>
                </a:solidFill>
                <a:latin typeface="Open Sans 2"/>
                <a:ea typeface="Open Sans 2"/>
                <a:cs typeface="Open Sans 2"/>
                <a:sym typeface="Open Sans 2"/>
              </a:rPr>
              <a:t> per </a:t>
            </a:r>
            <a:r>
              <a:rPr lang="en-US" sz="3399" dirty="0" err="1">
                <a:solidFill>
                  <a:srgbClr val="FFFFFF"/>
                </a:solidFill>
                <a:latin typeface="Open Sans 2"/>
                <a:ea typeface="Open Sans 2"/>
                <a:cs typeface="Open Sans 2"/>
                <a:sym typeface="Open Sans 2"/>
              </a:rPr>
              <a:t>permetterti</a:t>
            </a:r>
            <a:r>
              <a:rPr lang="en-US" sz="3399" dirty="0">
                <a:solidFill>
                  <a:srgbClr val="FFFFFF"/>
                </a:solidFill>
                <a:latin typeface="Open Sans 2"/>
                <a:ea typeface="Open Sans 2"/>
                <a:cs typeface="Open Sans 2"/>
                <a:sym typeface="Open Sans 2"/>
              </a:rPr>
              <a:t> di </a:t>
            </a:r>
            <a:r>
              <a:rPr lang="en-US" sz="3399" dirty="0" err="1">
                <a:solidFill>
                  <a:srgbClr val="FFFFFF"/>
                </a:solidFill>
                <a:latin typeface="Open Sans 2"/>
                <a:ea typeface="Open Sans 2"/>
                <a:cs typeface="Open Sans 2"/>
                <a:sym typeface="Open Sans 2"/>
              </a:rPr>
              <a:t>l</a:t>
            </a:r>
            <a:r>
              <a:rPr lang="en-US" sz="3399" u="none" strike="noStrike" dirty="0" err="1">
                <a:solidFill>
                  <a:srgbClr val="FFFFFF"/>
                </a:solidFill>
                <a:latin typeface="Open Sans 2"/>
                <a:ea typeface="Open Sans 2"/>
                <a:cs typeface="Open Sans 2"/>
                <a:sym typeface="Open Sans 2"/>
              </a:rPr>
              <a:t>eggere</a:t>
            </a:r>
            <a:r>
              <a:rPr lang="en-US" sz="3399" u="none" strike="noStrike" dirty="0">
                <a:solidFill>
                  <a:srgbClr val="FFFFFF"/>
                </a:solidFill>
                <a:latin typeface="Open Sans 2"/>
                <a:ea typeface="Open Sans 2"/>
                <a:cs typeface="Open Sans 2"/>
                <a:sym typeface="Open Sans 2"/>
              </a:rPr>
              <a:t> </a:t>
            </a:r>
            <a:r>
              <a:rPr lang="en-US" sz="3399" u="none" strike="noStrike" dirty="0" err="1">
                <a:solidFill>
                  <a:srgbClr val="FFFFFF"/>
                </a:solidFill>
                <a:latin typeface="Open Sans 2"/>
                <a:ea typeface="Open Sans 2"/>
                <a:cs typeface="Open Sans 2"/>
                <a:sym typeface="Open Sans 2"/>
              </a:rPr>
              <a:t>i</a:t>
            </a:r>
            <a:r>
              <a:rPr lang="en-US" sz="3399" u="none" strike="noStrike" dirty="0">
                <a:solidFill>
                  <a:srgbClr val="FFFFFF"/>
                </a:solidFill>
                <a:latin typeface="Open Sans 2"/>
                <a:ea typeface="Open Sans 2"/>
                <a:cs typeface="Open Sans 2"/>
                <a:sym typeface="Open Sans 2"/>
              </a:rPr>
              <a:t> </a:t>
            </a:r>
            <a:r>
              <a:rPr lang="en-US" sz="3399" u="none" strike="noStrike" dirty="0" err="1">
                <a:solidFill>
                  <a:srgbClr val="FFFFFF"/>
                </a:solidFill>
                <a:latin typeface="Open Sans 2"/>
                <a:ea typeface="Open Sans 2"/>
                <a:cs typeface="Open Sans 2"/>
                <a:sym typeface="Open Sans 2"/>
              </a:rPr>
              <a:t>contesti</a:t>
            </a:r>
            <a:r>
              <a:rPr lang="en-US" sz="3399" u="none" strike="noStrike" dirty="0">
                <a:solidFill>
                  <a:srgbClr val="FFFFFF"/>
                </a:solidFill>
                <a:latin typeface="Open Sans 2"/>
                <a:ea typeface="Open Sans 2"/>
                <a:cs typeface="Open Sans 2"/>
                <a:sym typeface="Open Sans 2"/>
              </a:rPr>
              <a:t> </a:t>
            </a:r>
            <a:r>
              <a:rPr lang="en-US" sz="3399" u="none" strike="noStrike" dirty="0" err="1">
                <a:solidFill>
                  <a:srgbClr val="FFFFFF"/>
                </a:solidFill>
                <a:latin typeface="Open Sans 2"/>
                <a:ea typeface="Open Sans 2"/>
                <a:cs typeface="Open Sans 2"/>
                <a:sym typeface="Open Sans 2"/>
              </a:rPr>
              <a:t>territoriali</a:t>
            </a:r>
            <a:r>
              <a:rPr lang="en-US" sz="3399" u="none" strike="noStrike" dirty="0">
                <a:solidFill>
                  <a:srgbClr val="FFFFFF"/>
                </a:solidFill>
                <a:latin typeface="Open Sans 2"/>
                <a:ea typeface="Open Sans 2"/>
                <a:cs typeface="Open Sans 2"/>
                <a:sym typeface="Open Sans 2"/>
              </a:rPr>
              <a:t> in </a:t>
            </a:r>
            <a:r>
              <a:rPr lang="en-US" sz="3399" u="none" strike="noStrike" dirty="0" err="1">
                <a:solidFill>
                  <a:srgbClr val="FFFFFF"/>
                </a:solidFill>
                <a:latin typeface="Open Sans 2"/>
                <a:ea typeface="Open Sans 2"/>
                <a:cs typeface="Open Sans 2"/>
                <a:sym typeface="Open Sans 2"/>
              </a:rPr>
              <a:t>modo</a:t>
            </a:r>
            <a:r>
              <a:rPr lang="en-US" sz="3399" u="none" strike="noStrike" dirty="0">
                <a:solidFill>
                  <a:srgbClr val="FFFFFF"/>
                </a:solidFill>
                <a:latin typeface="Open Sans 2"/>
                <a:ea typeface="Open Sans 2"/>
                <a:cs typeface="Open Sans 2"/>
                <a:sym typeface="Open Sans 2"/>
              </a:rPr>
              <a:t> </a:t>
            </a:r>
            <a:r>
              <a:rPr lang="en-US" sz="3399" u="none" strike="noStrike" dirty="0" err="1">
                <a:solidFill>
                  <a:srgbClr val="FFFFFF"/>
                </a:solidFill>
                <a:latin typeface="Open Sans 2"/>
                <a:ea typeface="Open Sans 2"/>
                <a:cs typeface="Open Sans 2"/>
                <a:sym typeface="Open Sans 2"/>
              </a:rPr>
              <a:t>approfondito</a:t>
            </a:r>
            <a:r>
              <a:rPr lang="en-US" sz="3399" u="none" strike="noStrike" dirty="0">
                <a:solidFill>
                  <a:srgbClr val="FFFFFF"/>
                </a:solidFill>
                <a:latin typeface="Open Sans 2"/>
                <a:ea typeface="Open Sans 2"/>
                <a:cs typeface="Open Sans 2"/>
                <a:sym typeface="Open Sans 2"/>
              </a:rPr>
              <a:t>, ad </a:t>
            </a:r>
            <a:r>
              <a:rPr lang="en-US" sz="3399" u="none" strike="noStrike" dirty="0" err="1">
                <a:solidFill>
                  <a:srgbClr val="FFFFFF"/>
                </a:solidFill>
                <a:latin typeface="Open Sans 2"/>
                <a:ea typeface="Open Sans 2"/>
                <a:cs typeface="Open Sans 2"/>
                <a:sym typeface="Open Sans 2"/>
              </a:rPr>
              <a:t>esempio</a:t>
            </a:r>
            <a:r>
              <a:rPr lang="en-US" sz="3399" u="none" strike="noStrike" dirty="0">
                <a:solidFill>
                  <a:srgbClr val="FFFFFF"/>
                </a:solidFill>
                <a:latin typeface="Open Sans 2"/>
                <a:ea typeface="Open Sans 2"/>
                <a:cs typeface="Open Sans 2"/>
                <a:sym typeface="Open Sans 2"/>
              </a:rPr>
              <a:t> grazie </a:t>
            </a:r>
            <a:r>
              <a:rPr lang="en-US" sz="3399" u="none" strike="noStrike" dirty="0" err="1">
                <a:solidFill>
                  <a:srgbClr val="FFFFFF"/>
                </a:solidFill>
                <a:latin typeface="Open Sans 2"/>
                <a:ea typeface="Open Sans 2"/>
                <a:cs typeface="Open Sans 2"/>
                <a:sym typeface="Open Sans 2"/>
              </a:rPr>
              <a:t>all’ascolto</a:t>
            </a:r>
            <a:r>
              <a:rPr lang="en-US" sz="3399" u="none" strike="noStrike" dirty="0">
                <a:solidFill>
                  <a:srgbClr val="FFFFFF"/>
                </a:solidFill>
                <a:latin typeface="Open Sans 2"/>
                <a:ea typeface="Open Sans 2"/>
                <a:cs typeface="Open Sans 2"/>
                <a:sym typeface="Open Sans 2"/>
              </a:rPr>
              <a:t> </a:t>
            </a:r>
            <a:r>
              <a:rPr lang="en-US" sz="3399" u="none" strike="noStrike" dirty="0" err="1">
                <a:solidFill>
                  <a:srgbClr val="FFFFFF"/>
                </a:solidFill>
                <a:latin typeface="Open Sans 2"/>
                <a:ea typeface="Open Sans 2"/>
                <a:cs typeface="Open Sans 2"/>
                <a:sym typeface="Open Sans 2"/>
              </a:rPr>
              <a:t>degli</a:t>
            </a:r>
            <a:r>
              <a:rPr lang="en-US" sz="3399" u="none" strike="noStrike" dirty="0">
                <a:solidFill>
                  <a:srgbClr val="FFFFFF"/>
                </a:solidFill>
                <a:latin typeface="Open Sans 2"/>
                <a:ea typeface="Open Sans 2"/>
                <a:cs typeface="Open Sans 2"/>
                <a:sym typeface="Open Sans 2"/>
              </a:rPr>
              <a:t> </a:t>
            </a:r>
            <a:r>
              <a:rPr lang="en-US" sz="3399" u="none" strike="noStrike" dirty="0" err="1">
                <a:solidFill>
                  <a:srgbClr val="FFFFFF"/>
                </a:solidFill>
                <a:latin typeface="Open Sans 2"/>
                <a:ea typeface="Open Sans 2"/>
                <a:cs typeface="Open Sans 2"/>
                <a:sym typeface="Open Sans 2"/>
              </a:rPr>
              <a:t>imprenditori</a:t>
            </a:r>
            <a:r>
              <a:rPr lang="en-US" sz="3399" u="none" strike="noStrike" dirty="0">
                <a:solidFill>
                  <a:srgbClr val="FFFFFF"/>
                </a:solidFill>
                <a:latin typeface="Open Sans 2"/>
                <a:ea typeface="Open Sans 2"/>
                <a:cs typeface="Open Sans 2"/>
                <a:sym typeface="Open Sans 2"/>
              </a:rPr>
              <a:t> </a:t>
            </a:r>
            <a:r>
              <a:rPr lang="en-US" sz="3399" u="none" strike="noStrike" dirty="0" err="1">
                <a:solidFill>
                  <a:srgbClr val="FFFFFF"/>
                </a:solidFill>
                <a:latin typeface="Open Sans 2"/>
                <a:ea typeface="Open Sans 2"/>
                <a:cs typeface="Open Sans 2"/>
                <a:sym typeface="Open Sans 2"/>
              </a:rPr>
              <a:t>dei</a:t>
            </a:r>
            <a:r>
              <a:rPr lang="en-US" sz="3399" u="none" strike="noStrike" dirty="0">
                <a:solidFill>
                  <a:srgbClr val="FFFFFF"/>
                </a:solidFill>
                <a:latin typeface="Open Sans 2"/>
                <a:ea typeface="Open Sans 2"/>
                <a:cs typeface="Open Sans 2"/>
                <a:sym typeface="Open Sans 2"/>
              </a:rPr>
              <a:t> </a:t>
            </a:r>
            <a:r>
              <a:rPr lang="en-US" sz="3399" u="none" strike="noStrike" dirty="0" err="1">
                <a:solidFill>
                  <a:srgbClr val="FFFFFF"/>
                </a:solidFill>
                <a:latin typeface="Open Sans 2"/>
                <a:ea typeface="Open Sans 2"/>
                <a:cs typeface="Open Sans 2"/>
                <a:sym typeface="Open Sans 2"/>
              </a:rPr>
              <a:t>Centri</a:t>
            </a:r>
            <a:r>
              <a:rPr lang="en-US" sz="3399" u="none" strike="noStrike" dirty="0">
                <a:solidFill>
                  <a:srgbClr val="FFFFFF"/>
                </a:solidFill>
                <a:latin typeface="Open Sans 2"/>
                <a:ea typeface="Open Sans 2"/>
                <a:cs typeface="Open Sans 2"/>
                <a:sym typeface="Open Sans 2"/>
              </a:rPr>
              <a:t> </a:t>
            </a:r>
            <a:r>
              <a:rPr lang="en-US" sz="3399" u="none" strike="noStrike" dirty="0" err="1">
                <a:solidFill>
                  <a:srgbClr val="FFFFFF"/>
                </a:solidFill>
                <a:latin typeface="Open Sans 2"/>
                <a:ea typeface="Open Sans 2"/>
                <a:cs typeface="Open Sans 2"/>
                <a:sym typeface="Open Sans 2"/>
              </a:rPr>
              <a:t>sperimentali</a:t>
            </a:r>
            <a:r>
              <a:rPr lang="en-US" sz="3399" u="none" strike="noStrike" dirty="0">
                <a:solidFill>
                  <a:srgbClr val="FFFFFF"/>
                </a:solidFill>
                <a:latin typeface="Open Sans 2"/>
                <a:ea typeface="Open Sans 2"/>
                <a:cs typeface="Open Sans 2"/>
                <a:sym typeface="Open Sans 2"/>
              </a:rPr>
              <a:t> CREA e </a:t>
            </a:r>
            <a:r>
              <a:rPr lang="en-US" sz="3399" u="none" strike="noStrike" dirty="0" err="1">
                <a:solidFill>
                  <a:srgbClr val="FFFFFF"/>
                </a:solidFill>
                <a:latin typeface="Open Sans 2"/>
                <a:ea typeface="Open Sans 2"/>
                <a:cs typeface="Open Sans 2"/>
                <a:sym typeface="Open Sans 2"/>
              </a:rPr>
              <a:t>delle</a:t>
            </a:r>
            <a:r>
              <a:rPr lang="en-US" sz="3399" u="none" strike="noStrike" dirty="0">
                <a:solidFill>
                  <a:srgbClr val="FFFFFF"/>
                </a:solidFill>
                <a:latin typeface="Open Sans 2"/>
                <a:ea typeface="Open Sans 2"/>
                <a:cs typeface="Open Sans 2"/>
                <a:sym typeface="Open Sans 2"/>
              </a:rPr>
              <a:t> “</a:t>
            </a:r>
            <a:r>
              <a:rPr lang="en-US" sz="3399" u="none" strike="noStrike" dirty="0" err="1">
                <a:solidFill>
                  <a:srgbClr val="FFFFFF"/>
                </a:solidFill>
                <a:latin typeface="Open Sans 2"/>
                <a:ea typeface="Open Sans 2"/>
                <a:cs typeface="Open Sans 2"/>
                <a:sym typeface="Open Sans 2"/>
              </a:rPr>
              <a:t>aziende</a:t>
            </a:r>
            <a:r>
              <a:rPr lang="en-US" sz="3399" u="none" strike="noStrike" dirty="0">
                <a:solidFill>
                  <a:srgbClr val="FFFFFF"/>
                </a:solidFill>
                <a:latin typeface="Open Sans 2"/>
                <a:ea typeface="Open Sans 2"/>
                <a:cs typeface="Open Sans 2"/>
                <a:sym typeface="Open Sans 2"/>
              </a:rPr>
              <a:t> faro” individuate </a:t>
            </a:r>
            <a:r>
              <a:rPr lang="en-US" sz="3399" u="none" strike="noStrike" dirty="0" err="1">
                <a:solidFill>
                  <a:srgbClr val="FFFFFF"/>
                </a:solidFill>
                <a:latin typeface="Open Sans 2"/>
                <a:ea typeface="Open Sans 2"/>
                <a:cs typeface="Open Sans 2"/>
                <a:sym typeface="Open Sans 2"/>
              </a:rPr>
              <a:t>imparerai</a:t>
            </a:r>
            <a:r>
              <a:rPr lang="en-US" sz="3399" u="none" strike="noStrike" dirty="0">
                <a:solidFill>
                  <a:srgbClr val="FFFFFF"/>
                </a:solidFill>
                <a:latin typeface="Open Sans 2"/>
                <a:ea typeface="Open Sans 2"/>
                <a:cs typeface="Open Sans 2"/>
                <a:sym typeface="Open Sans 2"/>
              </a:rPr>
              <a:t> come </a:t>
            </a:r>
            <a:r>
              <a:rPr lang="en-US" sz="3399" u="none" strike="noStrike" dirty="0" err="1">
                <a:solidFill>
                  <a:srgbClr val="FFFFFF"/>
                </a:solidFill>
                <a:latin typeface="Open Sans 2"/>
                <a:ea typeface="Open Sans 2"/>
                <a:cs typeface="Open Sans 2"/>
                <a:sym typeface="Open Sans 2"/>
              </a:rPr>
              <a:t>trasformare</a:t>
            </a:r>
            <a:r>
              <a:rPr lang="en-US" sz="3399" u="none" strike="noStrike" dirty="0">
                <a:solidFill>
                  <a:srgbClr val="FFFFFF"/>
                </a:solidFill>
                <a:latin typeface="Open Sans 2"/>
                <a:ea typeface="Open Sans 2"/>
                <a:cs typeface="Open Sans 2"/>
                <a:sym typeface="Open Sans 2"/>
              </a:rPr>
              <a:t> le </a:t>
            </a:r>
            <a:r>
              <a:rPr lang="en-US" sz="3399" u="none" strike="noStrike" dirty="0" err="1">
                <a:solidFill>
                  <a:srgbClr val="FFFFFF"/>
                </a:solidFill>
                <a:latin typeface="Open Sans 2"/>
                <a:ea typeface="Open Sans 2"/>
                <a:cs typeface="Open Sans 2"/>
                <a:sym typeface="Open Sans 2"/>
              </a:rPr>
              <a:t>tue</a:t>
            </a:r>
            <a:r>
              <a:rPr lang="en-US" sz="3399" u="none" strike="noStrike" dirty="0">
                <a:solidFill>
                  <a:srgbClr val="FFFFFF"/>
                </a:solidFill>
                <a:latin typeface="Open Sans 2"/>
                <a:ea typeface="Open Sans 2"/>
                <a:cs typeface="Open Sans 2"/>
                <a:sym typeface="Open Sans 2"/>
              </a:rPr>
              <a:t> </a:t>
            </a:r>
            <a:r>
              <a:rPr lang="en-US" sz="3399" u="none" strike="noStrike" dirty="0" err="1">
                <a:solidFill>
                  <a:srgbClr val="FFFFFF"/>
                </a:solidFill>
                <a:latin typeface="Open Sans 2"/>
                <a:ea typeface="Open Sans 2"/>
                <a:cs typeface="Open Sans 2"/>
                <a:sym typeface="Open Sans 2"/>
              </a:rPr>
              <a:t>analisi</a:t>
            </a:r>
            <a:r>
              <a:rPr lang="en-US" sz="3399" u="none" strike="noStrike" dirty="0">
                <a:solidFill>
                  <a:srgbClr val="FFFFFF"/>
                </a:solidFill>
                <a:latin typeface="Open Sans 2"/>
                <a:ea typeface="Open Sans 2"/>
                <a:cs typeface="Open Sans 2"/>
                <a:sym typeface="Open Sans 2"/>
              </a:rPr>
              <a:t> </a:t>
            </a:r>
            <a:r>
              <a:rPr lang="en-US" sz="3399" u="none" strike="noStrike" dirty="0" err="1">
                <a:solidFill>
                  <a:srgbClr val="FFFFFF"/>
                </a:solidFill>
                <a:latin typeface="Open Sans 2"/>
                <a:ea typeface="Open Sans 2"/>
                <a:cs typeface="Open Sans 2"/>
                <a:sym typeface="Open Sans 2"/>
              </a:rPr>
              <a:t>dei</a:t>
            </a:r>
            <a:r>
              <a:rPr lang="en-US" sz="3399" u="none" strike="noStrike" dirty="0">
                <a:solidFill>
                  <a:srgbClr val="FFFFFF"/>
                </a:solidFill>
                <a:latin typeface="Open Sans 2"/>
                <a:ea typeface="Open Sans 2"/>
                <a:cs typeface="Open Sans 2"/>
                <a:sym typeface="Open Sans 2"/>
              </a:rPr>
              <a:t> </a:t>
            </a:r>
            <a:r>
              <a:rPr lang="en-US" sz="3399" u="none" strike="noStrike" dirty="0" err="1">
                <a:solidFill>
                  <a:srgbClr val="FFFFFF"/>
                </a:solidFill>
                <a:latin typeface="Open Sans 2"/>
                <a:ea typeface="Open Sans 2"/>
                <a:cs typeface="Open Sans 2"/>
                <a:sym typeface="Open Sans 2"/>
              </a:rPr>
              <a:t>dati</a:t>
            </a:r>
            <a:r>
              <a:rPr lang="en-US" sz="3399" u="none" strike="noStrike" dirty="0">
                <a:solidFill>
                  <a:srgbClr val="FFFFFF"/>
                </a:solidFill>
                <a:latin typeface="Open Sans 2"/>
                <a:ea typeface="Open Sans 2"/>
                <a:cs typeface="Open Sans 2"/>
                <a:sym typeface="Open Sans 2"/>
              </a:rPr>
              <a:t> </a:t>
            </a:r>
            <a:r>
              <a:rPr lang="en-US" sz="3399" u="none" strike="noStrike" dirty="0" err="1">
                <a:solidFill>
                  <a:srgbClr val="FFFFFF"/>
                </a:solidFill>
                <a:latin typeface="Open Sans 2"/>
                <a:ea typeface="Open Sans 2"/>
                <a:cs typeface="Open Sans 2"/>
                <a:sym typeface="Open Sans 2"/>
              </a:rPr>
              <a:t>forniti</a:t>
            </a:r>
            <a:r>
              <a:rPr lang="en-US" sz="3399" u="none" strike="noStrike" dirty="0">
                <a:solidFill>
                  <a:srgbClr val="FFFFFF"/>
                </a:solidFill>
                <a:latin typeface="Open Sans 2"/>
                <a:ea typeface="Open Sans 2"/>
                <a:cs typeface="Open Sans 2"/>
                <a:sym typeface="Open Sans 2"/>
              </a:rPr>
              <a:t> in </a:t>
            </a:r>
            <a:r>
              <a:rPr lang="en-US" sz="3399" u="none" strike="noStrike" dirty="0" err="1">
                <a:solidFill>
                  <a:srgbClr val="FFFFFF"/>
                </a:solidFill>
                <a:latin typeface="Open Sans 2"/>
                <a:ea typeface="Open Sans 2"/>
                <a:cs typeface="Open Sans 2"/>
                <a:sym typeface="Open Sans 2"/>
              </a:rPr>
              <a:t>azioni</a:t>
            </a:r>
            <a:r>
              <a:rPr lang="en-US" sz="3399" u="none" strike="noStrike" dirty="0">
                <a:solidFill>
                  <a:srgbClr val="FFFFFF"/>
                </a:solidFill>
                <a:latin typeface="Open Sans 2"/>
                <a:ea typeface="Open Sans 2"/>
                <a:cs typeface="Open Sans 2"/>
                <a:sym typeface="Open Sans 2"/>
              </a:rPr>
              <a:t> concrete </a:t>
            </a:r>
            <a:r>
              <a:rPr lang="en-US" sz="3399" u="none" strike="noStrike" dirty="0" err="1">
                <a:solidFill>
                  <a:srgbClr val="FFFFFF"/>
                </a:solidFill>
                <a:latin typeface="Open Sans 2"/>
                <a:ea typeface="Open Sans 2"/>
                <a:cs typeface="Open Sans 2"/>
                <a:sym typeface="Open Sans 2"/>
              </a:rPr>
              <a:t>implementabili</a:t>
            </a:r>
            <a:r>
              <a:rPr lang="en-US" sz="3399" u="none" strike="noStrike" dirty="0">
                <a:solidFill>
                  <a:srgbClr val="FFFFFF"/>
                </a:solidFill>
                <a:latin typeface="Open Sans 2"/>
                <a:ea typeface="Open Sans 2"/>
                <a:cs typeface="Open Sans 2"/>
                <a:sym typeface="Open Sans 2"/>
              </a:rPr>
              <a:t> </a:t>
            </a:r>
            <a:r>
              <a:rPr lang="en-US" sz="3399" u="none" strike="noStrike" dirty="0" err="1">
                <a:solidFill>
                  <a:srgbClr val="FFFFFF"/>
                </a:solidFill>
                <a:latin typeface="Open Sans 2"/>
                <a:ea typeface="Open Sans 2"/>
                <a:cs typeface="Open Sans 2"/>
                <a:sym typeface="Open Sans 2"/>
              </a:rPr>
              <a:t>nel</a:t>
            </a:r>
            <a:r>
              <a:rPr lang="en-US" sz="3399" u="none" strike="noStrike" dirty="0">
                <a:solidFill>
                  <a:srgbClr val="FFFFFF"/>
                </a:solidFill>
                <a:latin typeface="Open Sans 2"/>
                <a:ea typeface="Open Sans 2"/>
                <a:cs typeface="Open Sans 2"/>
                <a:sym typeface="Open Sans 2"/>
              </a:rPr>
              <a:t> </a:t>
            </a:r>
            <a:r>
              <a:rPr lang="en-US" sz="3399" u="none" strike="noStrike" dirty="0" err="1">
                <a:solidFill>
                  <a:srgbClr val="FFFFFF"/>
                </a:solidFill>
                <a:latin typeface="Open Sans 2"/>
                <a:ea typeface="Open Sans 2"/>
                <a:cs typeface="Open Sans 2"/>
                <a:sym typeface="Open Sans 2"/>
              </a:rPr>
              <a:t>tuo</a:t>
            </a:r>
            <a:r>
              <a:rPr lang="en-US" sz="3399" u="none" strike="noStrike" dirty="0">
                <a:solidFill>
                  <a:srgbClr val="FFFFFF"/>
                </a:solidFill>
                <a:latin typeface="Open Sans 2"/>
                <a:ea typeface="Open Sans 2"/>
                <a:cs typeface="Open Sans 2"/>
                <a:sym typeface="Open Sans 2"/>
              </a:rPr>
              <a:t> </a:t>
            </a:r>
            <a:r>
              <a:rPr lang="en-US" sz="3399" u="none" strike="noStrike" dirty="0" err="1">
                <a:solidFill>
                  <a:srgbClr val="FFFFFF"/>
                </a:solidFill>
                <a:latin typeface="Open Sans 2"/>
                <a:ea typeface="Open Sans 2"/>
                <a:cs typeface="Open Sans 2"/>
                <a:sym typeface="Open Sans 2"/>
              </a:rPr>
              <a:t>territorio</a:t>
            </a:r>
            <a:r>
              <a:rPr lang="en-US" sz="3399" u="none" strike="noStrike" dirty="0">
                <a:solidFill>
                  <a:srgbClr val="FFFFFF"/>
                </a:solidFill>
                <a:latin typeface="Open Sans 2"/>
                <a:ea typeface="Open Sans 2"/>
                <a:cs typeface="Open Sans 2"/>
                <a:sym typeface="Open Sans 2"/>
              </a:rPr>
              <a:t>. </a:t>
            </a:r>
          </a:p>
        </p:txBody>
      </p:sp>
      <p:sp>
        <p:nvSpPr>
          <p:cNvPr id="19" name="TextBox 19"/>
          <p:cNvSpPr txBox="1"/>
          <p:nvPr/>
        </p:nvSpPr>
        <p:spPr>
          <a:xfrm>
            <a:off x="13637924" y="4357215"/>
            <a:ext cx="4733988" cy="2592134"/>
          </a:xfrm>
          <a:prstGeom prst="rect">
            <a:avLst/>
          </a:prstGeom>
        </p:spPr>
        <p:txBody>
          <a:bodyPr lIns="0" tIns="0" rIns="0" bIns="0" rtlCol="0" anchor="t">
            <a:spAutoFit/>
          </a:bodyPr>
          <a:lstStyle/>
          <a:p>
            <a:pPr marL="636360" lvl="1" indent="-318180" algn="l">
              <a:lnSpc>
                <a:spcPts val="4126"/>
              </a:lnSpc>
              <a:buFont typeface="Arial"/>
              <a:buChar char="•"/>
            </a:pPr>
            <a:r>
              <a:rPr lang="en-US" sz="2947" b="1">
                <a:solidFill>
                  <a:srgbClr val="FFFFFF"/>
                </a:solidFill>
                <a:latin typeface="DM Sans Bold"/>
                <a:ea typeface="DM Sans Bold"/>
                <a:cs typeface="DM Sans Bold"/>
                <a:sym typeface="DM Sans Bold"/>
              </a:rPr>
              <a:t>Laboratori on line</a:t>
            </a:r>
          </a:p>
          <a:p>
            <a:pPr marL="636360" lvl="1" indent="-318180" algn="l">
              <a:lnSpc>
                <a:spcPts val="4126"/>
              </a:lnSpc>
              <a:buFont typeface="Arial"/>
              <a:buChar char="•"/>
            </a:pPr>
            <a:r>
              <a:rPr lang="en-US" sz="2947" b="1">
                <a:solidFill>
                  <a:srgbClr val="FFFFFF"/>
                </a:solidFill>
                <a:latin typeface="DM Sans Bold"/>
                <a:ea typeface="DM Sans Bold"/>
                <a:cs typeface="DM Sans Bold"/>
                <a:sym typeface="DM Sans Bold"/>
              </a:rPr>
              <a:t>Caffè tematici con i produttori</a:t>
            </a:r>
          </a:p>
          <a:p>
            <a:pPr marL="636360" lvl="1" indent="-318180" algn="l">
              <a:lnSpc>
                <a:spcPts val="4126"/>
              </a:lnSpc>
              <a:buFont typeface="Arial"/>
              <a:buChar char="•"/>
            </a:pPr>
            <a:r>
              <a:rPr lang="en-US" sz="2947" b="1">
                <a:solidFill>
                  <a:srgbClr val="FFFFFF"/>
                </a:solidFill>
                <a:latin typeface="DM Sans Bold"/>
                <a:ea typeface="DM Sans Bold"/>
                <a:cs typeface="DM Sans Bold"/>
                <a:sym typeface="DM Sans Bold"/>
              </a:rPr>
              <a:t>Minicamp Puglia</a:t>
            </a:r>
          </a:p>
          <a:p>
            <a:pPr marL="636360" lvl="1" indent="-318180" algn="l">
              <a:lnSpc>
                <a:spcPts val="4126"/>
              </a:lnSpc>
              <a:buFont typeface="Arial"/>
              <a:buChar char="•"/>
            </a:pPr>
            <a:r>
              <a:rPr lang="en-US" sz="2947" b="1">
                <a:solidFill>
                  <a:srgbClr val="FFFFFF"/>
                </a:solidFill>
                <a:latin typeface="DM Sans Bold"/>
                <a:ea typeface="DM Sans Bold"/>
                <a:cs typeface="DM Sans Bold"/>
                <a:sym typeface="DM Sans Bold"/>
              </a:rPr>
              <a:t>Minicamp Lombardia</a:t>
            </a:r>
          </a:p>
        </p:txBody>
      </p:sp>
      <p:sp>
        <p:nvSpPr>
          <p:cNvPr id="20" name="Freeform 20"/>
          <p:cNvSpPr/>
          <p:nvPr/>
        </p:nvSpPr>
        <p:spPr>
          <a:xfrm>
            <a:off x="13637924" y="9258300"/>
            <a:ext cx="4451124" cy="919169"/>
          </a:xfrm>
          <a:custGeom>
            <a:avLst/>
            <a:gdLst/>
            <a:ahLst/>
            <a:cxnLst/>
            <a:rect l="l" t="t" r="r" b="b"/>
            <a:pathLst>
              <a:path w="4451124" h="919169">
                <a:moveTo>
                  <a:pt x="0" y="0"/>
                </a:moveTo>
                <a:lnTo>
                  <a:pt x="4451124" y="0"/>
                </a:lnTo>
                <a:lnTo>
                  <a:pt x="4451124" y="919169"/>
                </a:lnTo>
                <a:lnTo>
                  <a:pt x="0" y="919169"/>
                </a:lnTo>
                <a:lnTo>
                  <a:pt x="0" y="0"/>
                </a:lnTo>
                <a:close/>
              </a:path>
            </a:pathLst>
          </a:custGeom>
          <a:blipFill>
            <a:blip r:embed="rId8"/>
            <a:stretch>
              <a:fillRect/>
            </a:stretch>
          </a:blipFill>
        </p:spPr>
        <p:txBody>
          <a:bodyPr/>
          <a:lstStyle/>
          <a:p>
            <a:endParaRPr lang="it-IT"/>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589838" y="-216002"/>
            <a:ext cx="14924336" cy="10503002"/>
          </a:xfrm>
          <a:custGeom>
            <a:avLst/>
            <a:gdLst/>
            <a:ahLst/>
            <a:cxnLst/>
            <a:rect l="l" t="t" r="r" b="b"/>
            <a:pathLst>
              <a:path w="14924336" h="10503002">
                <a:moveTo>
                  <a:pt x="0" y="0"/>
                </a:moveTo>
                <a:lnTo>
                  <a:pt x="14924336" y="0"/>
                </a:lnTo>
                <a:lnTo>
                  <a:pt x="14924336" y="10503002"/>
                </a:lnTo>
                <a:lnTo>
                  <a:pt x="0" y="1050300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it-IT"/>
          </a:p>
        </p:txBody>
      </p:sp>
      <p:grpSp>
        <p:nvGrpSpPr>
          <p:cNvPr id="3" name="Group 3"/>
          <p:cNvGrpSpPr/>
          <p:nvPr/>
        </p:nvGrpSpPr>
        <p:grpSpPr>
          <a:xfrm>
            <a:off x="-2534452" y="2963967"/>
            <a:ext cx="15365751" cy="5426254"/>
            <a:chOff x="0" y="0"/>
            <a:chExt cx="4046947" cy="1429137"/>
          </a:xfrm>
        </p:grpSpPr>
        <p:sp>
          <p:nvSpPr>
            <p:cNvPr id="4" name="Freeform 4"/>
            <p:cNvSpPr/>
            <p:nvPr/>
          </p:nvSpPr>
          <p:spPr>
            <a:xfrm>
              <a:off x="0" y="0"/>
              <a:ext cx="4046947" cy="1429137"/>
            </a:xfrm>
            <a:custGeom>
              <a:avLst/>
              <a:gdLst/>
              <a:ahLst/>
              <a:cxnLst/>
              <a:rect l="l" t="t" r="r" b="b"/>
              <a:pathLst>
                <a:path w="4046947" h="1429137">
                  <a:moveTo>
                    <a:pt x="25696" y="0"/>
                  </a:moveTo>
                  <a:lnTo>
                    <a:pt x="4021251" y="0"/>
                  </a:lnTo>
                  <a:cubicBezTo>
                    <a:pt x="4028066" y="0"/>
                    <a:pt x="4034602" y="2707"/>
                    <a:pt x="4039420" y="7526"/>
                  </a:cubicBezTo>
                  <a:cubicBezTo>
                    <a:pt x="4044240" y="12345"/>
                    <a:pt x="4046947" y="18881"/>
                    <a:pt x="4046947" y="25696"/>
                  </a:cubicBezTo>
                  <a:lnTo>
                    <a:pt x="4046947" y="1403441"/>
                  </a:lnTo>
                  <a:cubicBezTo>
                    <a:pt x="4046947" y="1410256"/>
                    <a:pt x="4044240" y="1416792"/>
                    <a:pt x="4039420" y="1421611"/>
                  </a:cubicBezTo>
                  <a:cubicBezTo>
                    <a:pt x="4034602" y="1426430"/>
                    <a:pt x="4028066" y="1429137"/>
                    <a:pt x="4021251" y="1429137"/>
                  </a:cubicBezTo>
                  <a:lnTo>
                    <a:pt x="25696" y="1429137"/>
                  </a:lnTo>
                  <a:cubicBezTo>
                    <a:pt x="18881" y="1429137"/>
                    <a:pt x="12345" y="1426430"/>
                    <a:pt x="7526" y="1421611"/>
                  </a:cubicBezTo>
                  <a:cubicBezTo>
                    <a:pt x="2707" y="1416792"/>
                    <a:pt x="0" y="1410256"/>
                    <a:pt x="0" y="1403441"/>
                  </a:cubicBezTo>
                  <a:lnTo>
                    <a:pt x="0" y="25696"/>
                  </a:lnTo>
                  <a:cubicBezTo>
                    <a:pt x="0" y="18881"/>
                    <a:pt x="2707" y="12345"/>
                    <a:pt x="7526" y="7526"/>
                  </a:cubicBezTo>
                  <a:cubicBezTo>
                    <a:pt x="12345" y="2707"/>
                    <a:pt x="18881" y="0"/>
                    <a:pt x="25696" y="0"/>
                  </a:cubicBezTo>
                  <a:close/>
                </a:path>
              </a:pathLst>
            </a:custGeom>
            <a:solidFill>
              <a:srgbClr val="83B2C4"/>
            </a:solidFill>
          </p:spPr>
          <p:txBody>
            <a:bodyPr/>
            <a:lstStyle/>
            <a:p>
              <a:endParaRPr lang="it-IT"/>
            </a:p>
          </p:txBody>
        </p:sp>
        <p:sp>
          <p:nvSpPr>
            <p:cNvPr id="5" name="TextBox 5"/>
            <p:cNvSpPr txBox="1"/>
            <p:nvPr/>
          </p:nvSpPr>
          <p:spPr>
            <a:xfrm>
              <a:off x="0" y="-38100"/>
              <a:ext cx="4046947" cy="1467237"/>
            </a:xfrm>
            <a:prstGeom prst="rect">
              <a:avLst/>
            </a:prstGeom>
          </p:spPr>
          <p:txBody>
            <a:bodyPr lIns="50800" tIns="50800" rIns="50800" bIns="50800" rtlCol="0" anchor="ctr"/>
            <a:lstStyle/>
            <a:p>
              <a:pPr algn="ctr">
                <a:lnSpc>
                  <a:spcPts val="2729"/>
                </a:lnSpc>
              </a:pPr>
              <a:endParaRPr/>
            </a:p>
          </p:txBody>
        </p:sp>
      </p:grpSp>
      <p:grpSp>
        <p:nvGrpSpPr>
          <p:cNvPr id="6" name="Group 6"/>
          <p:cNvGrpSpPr/>
          <p:nvPr/>
        </p:nvGrpSpPr>
        <p:grpSpPr>
          <a:xfrm>
            <a:off x="805452" y="1028700"/>
            <a:ext cx="1519410" cy="1506642"/>
            <a:chOff x="0" y="0"/>
            <a:chExt cx="717224" cy="711197"/>
          </a:xfrm>
        </p:grpSpPr>
        <p:sp>
          <p:nvSpPr>
            <p:cNvPr id="7" name="Freeform 7"/>
            <p:cNvSpPr/>
            <p:nvPr/>
          </p:nvSpPr>
          <p:spPr>
            <a:xfrm>
              <a:off x="0" y="0"/>
              <a:ext cx="717224" cy="711197"/>
            </a:xfrm>
            <a:custGeom>
              <a:avLst/>
              <a:gdLst/>
              <a:ahLst/>
              <a:cxnLst/>
              <a:rect l="l" t="t" r="r" b="b"/>
              <a:pathLst>
                <a:path w="717224" h="711197">
                  <a:moveTo>
                    <a:pt x="259863" y="0"/>
                  </a:moveTo>
                  <a:lnTo>
                    <a:pt x="457361" y="0"/>
                  </a:lnTo>
                  <a:cubicBezTo>
                    <a:pt x="526281" y="0"/>
                    <a:pt x="592378" y="27378"/>
                    <a:pt x="641112" y="76112"/>
                  </a:cubicBezTo>
                  <a:cubicBezTo>
                    <a:pt x="689846" y="124846"/>
                    <a:pt x="717224" y="190943"/>
                    <a:pt x="717224" y="259863"/>
                  </a:cubicBezTo>
                  <a:lnTo>
                    <a:pt x="717224" y="451334"/>
                  </a:lnTo>
                  <a:cubicBezTo>
                    <a:pt x="717224" y="520254"/>
                    <a:pt x="689846" y="586351"/>
                    <a:pt x="641112" y="635085"/>
                  </a:cubicBezTo>
                  <a:cubicBezTo>
                    <a:pt x="592378" y="683819"/>
                    <a:pt x="526281" y="711197"/>
                    <a:pt x="457361" y="711197"/>
                  </a:cubicBezTo>
                  <a:lnTo>
                    <a:pt x="259863" y="711197"/>
                  </a:lnTo>
                  <a:cubicBezTo>
                    <a:pt x="190943" y="711197"/>
                    <a:pt x="124846" y="683819"/>
                    <a:pt x="76112" y="635085"/>
                  </a:cubicBezTo>
                  <a:cubicBezTo>
                    <a:pt x="27378" y="586351"/>
                    <a:pt x="0" y="520254"/>
                    <a:pt x="0" y="451334"/>
                  </a:cubicBezTo>
                  <a:lnTo>
                    <a:pt x="0" y="259863"/>
                  </a:lnTo>
                  <a:cubicBezTo>
                    <a:pt x="0" y="190943"/>
                    <a:pt x="27378" y="124846"/>
                    <a:pt x="76112" y="76112"/>
                  </a:cubicBezTo>
                  <a:cubicBezTo>
                    <a:pt x="124846" y="27378"/>
                    <a:pt x="190943" y="0"/>
                    <a:pt x="259863" y="0"/>
                  </a:cubicBezTo>
                  <a:close/>
                </a:path>
              </a:pathLst>
            </a:custGeom>
            <a:solidFill>
              <a:srgbClr val="83B2C4"/>
            </a:solidFill>
          </p:spPr>
          <p:txBody>
            <a:bodyPr/>
            <a:lstStyle/>
            <a:p>
              <a:endParaRPr lang="it-IT"/>
            </a:p>
          </p:txBody>
        </p:sp>
        <p:sp>
          <p:nvSpPr>
            <p:cNvPr id="8" name="TextBox 8"/>
            <p:cNvSpPr txBox="1"/>
            <p:nvPr/>
          </p:nvSpPr>
          <p:spPr>
            <a:xfrm>
              <a:off x="0" y="-38100"/>
              <a:ext cx="717224" cy="749297"/>
            </a:xfrm>
            <a:prstGeom prst="rect">
              <a:avLst/>
            </a:prstGeom>
          </p:spPr>
          <p:txBody>
            <a:bodyPr lIns="55650" tIns="55650" rIns="55650" bIns="55650" rtlCol="0" anchor="ctr"/>
            <a:lstStyle/>
            <a:p>
              <a:pPr algn="ctr">
                <a:lnSpc>
                  <a:spcPts val="2729"/>
                </a:lnSpc>
              </a:pPr>
              <a:endParaRPr/>
            </a:p>
            <a:p>
              <a:pPr algn="ctr">
                <a:lnSpc>
                  <a:spcPts val="2729"/>
                </a:lnSpc>
              </a:pPr>
              <a:endParaRPr/>
            </a:p>
            <a:p>
              <a:pPr algn="ctr">
                <a:lnSpc>
                  <a:spcPts val="2729"/>
                </a:lnSpc>
              </a:pPr>
              <a:endParaRPr/>
            </a:p>
          </p:txBody>
        </p:sp>
      </p:grpSp>
      <p:sp>
        <p:nvSpPr>
          <p:cNvPr id="9" name="Freeform 9"/>
          <p:cNvSpPr/>
          <p:nvPr/>
        </p:nvSpPr>
        <p:spPr>
          <a:xfrm>
            <a:off x="1140435" y="1357299"/>
            <a:ext cx="849444" cy="849444"/>
          </a:xfrm>
          <a:custGeom>
            <a:avLst/>
            <a:gdLst/>
            <a:ahLst/>
            <a:cxnLst/>
            <a:rect l="l" t="t" r="r" b="b"/>
            <a:pathLst>
              <a:path w="849444" h="849444">
                <a:moveTo>
                  <a:pt x="0" y="0"/>
                </a:moveTo>
                <a:lnTo>
                  <a:pt x="849444" y="0"/>
                </a:lnTo>
                <a:lnTo>
                  <a:pt x="849444" y="849444"/>
                </a:lnTo>
                <a:lnTo>
                  <a:pt x="0" y="8494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grpSp>
        <p:nvGrpSpPr>
          <p:cNvPr id="10" name="Group 10"/>
          <p:cNvGrpSpPr/>
          <p:nvPr/>
        </p:nvGrpSpPr>
        <p:grpSpPr>
          <a:xfrm>
            <a:off x="2684758" y="1168124"/>
            <a:ext cx="10146541" cy="1183078"/>
            <a:chOff x="0" y="0"/>
            <a:chExt cx="2866145" cy="334190"/>
          </a:xfrm>
        </p:grpSpPr>
        <p:sp>
          <p:nvSpPr>
            <p:cNvPr id="11" name="Freeform 11"/>
            <p:cNvSpPr/>
            <p:nvPr/>
          </p:nvSpPr>
          <p:spPr>
            <a:xfrm>
              <a:off x="0" y="0"/>
              <a:ext cx="2866145" cy="334190"/>
            </a:xfrm>
            <a:custGeom>
              <a:avLst/>
              <a:gdLst/>
              <a:ahLst/>
              <a:cxnLst/>
              <a:rect l="l" t="t" r="r" b="b"/>
              <a:pathLst>
                <a:path w="2866145" h="334190">
                  <a:moveTo>
                    <a:pt x="11445" y="0"/>
                  </a:moveTo>
                  <a:lnTo>
                    <a:pt x="2854700" y="0"/>
                  </a:lnTo>
                  <a:cubicBezTo>
                    <a:pt x="2857735" y="0"/>
                    <a:pt x="2860646" y="1206"/>
                    <a:pt x="2862793" y="3352"/>
                  </a:cubicBezTo>
                  <a:cubicBezTo>
                    <a:pt x="2864939" y="5499"/>
                    <a:pt x="2866145" y="8410"/>
                    <a:pt x="2866145" y="11445"/>
                  </a:cubicBezTo>
                  <a:lnTo>
                    <a:pt x="2866145" y="322745"/>
                  </a:lnTo>
                  <a:cubicBezTo>
                    <a:pt x="2866145" y="329066"/>
                    <a:pt x="2861021" y="334190"/>
                    <a:pt x="2854700" y="334190"/>
                  </a:cubicBezTo>
                  <a:lnTo>
                    <a:pt x="11445" y="334190"/>
                  </a:lnTo>
                  <a:cubicBezTo>
                    <a:pt x="8410" y="334190"/>
                    <a:pt x="5499" y="332984"/>
                    <a:pt x="3352" y="330838"/>
                  </a:cubicBezTo>
                  <a:cubicBezTo>
                    <a:pt x="1206" y="328691"/>
                    <a:pt x="0" y="325780"/>
                    <a:pt x="0" y="322745"/>
                  </a:cubicBezTo>
                  <a:lnTo>
                    <a:pt x="0" y="11445"/>
                  </a:lnTo>
                  <a:cubicBezTo>
                    <a:pt x="0" y="8410"/>
                    <a:pt x="1206" y="5499"/>
                    <a:pt x="3352" y="3352"/>
                  </a:cubicBezTo>
                  <a:cubicBezTo>
                    <a:pt x="5499" y="1206"/>
                    <a:pt x="8410" y="0"/>
                    <a:pt x="11445" y="0"/>
                  </a:cubicBezTo>
                  <a:close/>
                </a:path>
              </a:pathLst>
            </a:custGeom>
            <a:solidFill>
              <a:srgbClr val="83B2C4"/>
            </a:solidFill>
          </p:spPr>
          <p:txBody>
            <a:bodyPr/>
            <a:lstStyle/>
            <a:p>
              <a:endParaRPr lang="it-IT"/>
            </a:p>
          </p:txBody>
        </p:sp>
        <p:sp>
          <p:nvSpPr>
            <p:cNvPr id="12" name="TextBox 12"/>
            <p:cNvSpPr txBox="1"/>
            <p:nvPr/>
          </p:nvSpPr>
          <p:spPr>
            <a:xfrm>
              <a:off x="0" y="85725"/>
              <a:ext cx="2866145" cy="248465"/>
            </a:xfrm>
            <a:prstGeom prst="rect">
              <a:avLst/>
            </a:prstGeom>
          </p:spPr>
          <p:txBody>
            <a:bodyPr lIns="97388" tIns="97388" rIns="97388" bIns="97388" rtlCol="0" anchor="ctr"/>
            <a:lstStyle/>
            <a:p>
              <a:pPr marL="0" lvl="0" indent="0" algn="ctr">
                <a:lnSpc>
                  <a:spcPts val="4200"/>
                </a:lnSpc>
                <a:spcBef>
                  <a:spcPct val="0"/>
                </a:spcBef>
              </a:pPr>
              <a:r>
                <a:rPr lang="en-US" sz="4243" b="1" spc="84" dirty="0">
                  <a:solidFill>
                    <a:srgbClr val="FFFFFF"/>
                  </a:solidFill>
                  <a:latin typeface="Montserrat Semi-Bold"/>
                  <a:ea typeface="Montserrat Semi-Bold"/>
                  <a:cs typeface="Montserrat Semi-Bold"/>
                  <a:sym typeface="Montserrat Semi-Bold"/>
                </a:rPr>
                <a:t>LAB e </a:t>
              </a:r>
              <a:r>
                <a:rPr lang="en-US" sz="4243" b="1" spc="84" dirty="0" err="1">
                  <a:solidFill>
                    <a:srgbClr val="FFFFFF"/>
                  </a:solidFill>
                  <a:latin typeface="Montserrat Semi-Bold"/>
                  <a:ea typeface="Montserrat Semi-Bold"/>
                  <a:cs typeface="Montserrat Semi-Bold"/>
                  <a:sym typeface="Montserrat Semi-Bold"/>
                </a:rPr>
                <a:t>CAFF</a:t>
              </a:r>
              <a:r>
                <a:rPr lang="en-US" sz="4243" b="1" cap="all" spc="84" dirty="0" err="1">
                  <a:solidFill>
                    <a:srgbClr val="FFFFFF"/>
                  </a:solidFill>
                  <a:latin typeface="Montserrat Semi-Bold"/>
                  <a:ea typeface="Montserrat Semi-Bold"/>
                  <a:cs typeface="Montserrat Semi-Bold"/>
                  <a:sym typeface="Montserrat Semi-Bold"/>
                </a:rPr>
                <a:t>è</a:t>
              </a:r>
              <a:r>
                <a:rPr lang="en-US" sz="4243" b="1" spc="84" dirty="0">
                  <a:solidFill>
                    <a:srgbClr val="FFFFFF"/>
                  </a:solidFill>
                  <a:latin typeface="Montserrat Semi-Bold"/>
                  <a:ea typeface="Montserrat Semi-Bold"/>
                  <a:cs typeface="Montserrat Semi-Bold"/>
                  <a:sym typeface="Montserrat Semi-Bold"/>
                </a:rPr>
                <a:t> TEMATICI</a:t>
              </a:r>
            </a:p>
          </p:txBody>
        </p:sp>
      </p:grpSp>
      <p:grpSp>
        <p:nvGrpSpPr>
          <p:cNvPr id="13" name="Group 13"/>
          <p:cNvGrpSpPr/>
          <p:nvPr/>
        </p:nvGrpSpPr>
        <p:grpSpPr>
          <a:xfrm>
            <a:off x="13402799" y="3563748"/>
            <a:ext cx="7111376" cy="4789772"/>
            <a:chOff x="0" y="0"/>
            <a:chExt cx="1872955" cy="1261504"/>
          </a:xfrm>
        </p:grpSpPr>
        <p:sp>
          <p:nvSpPr>
            <p:cNvPr id="14" name="Freeform 14"/>
            <p:cNvSpPr/>
            <p:nvPr/>
          </p:nvSpPr>
          <p:spPr>
            <a:xfrm>
              <a:off x="0" y="0"/>
              <a:ext cx="1872955" cy="1261504"/>
            </a:xfrm>
            <a:custGeom>
              <a:avLst/>
              <a:gdLst/>
              <a:ahLst/>
              <a:cxnLst/>
              <a:rect l="l" t="t" r="r" b="b"/>
              <a:pathLst>
                <a:path w="1872955" h="1261504">
                  <a:moveTo>
                    <a:pt x="55522" y="0"/>
                  </a:moveTo>
                  <a:lnTo>
                    <a:pt x="1817433" y="0"/>
                  </a:lnTo>
                  <a:cubicBezTo>
                    <a:pt x="1848097" y="0"/>
                    <a:pt x="1872955" y="24858"/>
                    <a:pt x="1872955" y="55522"/>
                  </a:cubicBezTo>
                  <a:lnTo>
                    <a:pt x="1872955" y="1205982"/>
                  </a:lnTo>
                  <a:cubicBezTo>
                    <a:pt x="1872955" y="1220707"/>
                    <a:pt x="1867105" y="1234829"/>
                    <a:pt x="1856693" y="1245242"/>
                  </a:cubicBezTo>
                  <a:cubicBezTo>
                    <a:pt x="1846281" y="1255654"/>
                    <a:pt x="1832158" y="1261504"/>
                    <a:pt x="1817433" y="1261504"/>
                  </a:cubicBezTo>
                  <a:lnTo>
                    <a:pt x="55522" y="1261504"/>
                  </a:lnTo>
                  <a:cubicBezTo>
                    <a:pt x="40797" y="1261504"/>
                    <a:pt x="26674" y="1255654"/>
                    <a:pt x="16262" y="1245242"/>
                  </a:cubicBezTo>
                  <a:cubicBezTo>
                    <a:pt x="5850" y="1234829"/>
                    <a:pt x="0" y="1220707"/>
                    <a:pt x="0" y="1205982"/>
                  </a:cubicBezTo>
                  <a:lnTo>
                    <a:pt x="0" y="55522"/>
                  </a:lnTo>
                  <a:cubicBezTo>
                    <a:pt x="0" y="40797"/>
                    <a:pt x="5850" y="26674"/>
                    <a:pt x="16262" y="16262"/>
                  </a:cubicBezTo>
                  <a:cubicBezTo>
                    <a:pt x="26674" y="5850"/>
                    <a:pt x="40797" y="0"/>
                    <a:pt x="55522" y="0"/>
                  </a:cubicBezTo>
                  <a:close/>
                </a:path>
              </a:pathLst>
            </a:custGeom>
            <a:solidFill>
              <a:srgbClr val="83B2C4"/>
            </a:solidFill>
          </p:spPr>
          <p:txBody>
            <a:bodyPr/>
            <a:lstStyle/>
            <a:p>
              <a:endParaRPr lang="it-IT"/>
            </a:p>
          </p:txBody>
        </p:sp>
        <p:sp>
          <p:nvSpPr>
            <p:cNvPr id="15" name="TextBox 15"/>
            <p:cNvSpPr txBox="1"/>
            <p:nvPr/>
          </p:nvSpPr>
          <p:spPr>
            <a:xfrm>
              <a:off x="0" y="-38100"/>
              <a:ext cx="1872955" cy="1299604"/>
            </a:xfrm>
            <a:prstGeom prst="rect">
              <a:avLst/>
            </a:prstGeom>
          </p:spPr>
          <p:txBody>
            <a:bodyPr lIns="50800" tIns="50800" rIns="50800" bIns="50800" rtlCol="0" anchor="ctr"/>
            <a:lstStyle/>
            <a:p>
              <a:pPr algn="ctr">
                <a:lnSpc>
                  <a:spcPts val="2729"/>
                </a:lnSpc>
              </a:pPr>
              <a:endParaRPr/>
            </a:p>
          </p:txBody>
        </p:sp>
      </p:grpSp>
      <p:sp>
        <p:nvSpPr>
          <p:cNvPr id="16" name="TextBox 16"/>
          <p:cNvSpPr txBox="1"/>
          <p:nvPr/>
        </p:nvSpPr>
        <p:spPr>
          <a:xfrm>
            <a:off x="192474" y="176206"/>
            <a:ext cx="5483586" cy="423153"/>
          </a:xfrm>
          <a:prstGeom prst="rect">
            <a:avLst/>
          </a:prstGeom>
        </p:spPr>
        <p:txBody>
          <a:bodyPr lIns="0" tIns="0" rIns="0" bIns="0" rtlCol="0" anchor="t">
            <a:spAutoFit/>
          </a:bodyPr>
          <a:lstStyle/>
          <a:p>
            <a:pPr algn="l">
              <a:lnSpc>
                <a:spcPts val="3206"/>
              </a:lnSpc>
            </a:pPr>
            <a:r>
              <a:rPr lang="en-US" sz="3239" b="1">
                <a:solidFill>
                  <a:srgbClr val="467487"/>
                </a:solidFill>
                <a:latin typeface="Montserrat Bold"/>
                <a:ea typeface="Montserrat Bold"/>
                <a:cs typeface="Montserrat Bold"/>
                <a:sym typeface="Montserrat Bold"/>
              </a:rPr>
              <a:t>JOURNEY </a:t>
            </a:r>
            <a:r>
              <a:rPr lang="en-US" sz="3239">
                <a:solidFill>
                  <a:srgbClr val="467487"/>
                </a:solidFill>
                <a:latin typeface="Montserrat"/>
                <a:ea typeface="Montserrat"/>
                <a:cs typeface="Montserrat"/>
                <a:sym typeface="Montserrat"/>
              </a:rPr>
              <a:t>dello studente</a:t>
            </a:r>
          </a:p>
        </p:txBody>
      </p:sp>
      <p:sp>
        <p:nvSpPr>
          <p:cNvPr id="17" name="TextBox 17"/>
          <p:cNvSpPr txBox="1"/>
          <p:nvPr/>
        </p:nvSpPr>
        <p:spPr>
          <a:xfrm>
            <a:off x="1028700" y="3355421"/>
            <a:ext cx="10376474" cy="4442460"/>
          </a:xfrm>
          <a:prstGeom prst="rect">
            <a:avLst/>
          </a:prstGeom>
        </p:spPr>
        <p:txBody>
          <a:bodyPr lIns="0" tIns="0" rIns="0" bIns="0" rtlCol="0" anchor="t">
            <a:spAutoFit/>
          </a:bodyPr>
          <a:lstStyle/>
          <a:p>
            <a:pPr algn="l">
              <a:lnSpc>
                <a:spcPts val="5040"/>
              </a:lnSpc>
            </a:pPr>
            <a:r>
              <a:rPr lang="en-US" sz="3600" b="1" dirty="0">
                <a:solidFill>
                  <a:srgbClr val="FFFFFF"/>
                </a:solidFill>
                <a:latin typeface="Open Sans 2 Bold"/>
                <a:ea typeface="Open Sans 2 Bold"/>
                <a:cs typeface="Open Sans 2 Bold"/>
                <a:sym typeface="Open Sans 2 Bold"/>
              </a:rPr>
              <a:t>8) CONTINUA IL PERCORSO ONLINE!</a:t>
            </a:r>
          </a:p>
          <a:p>
            <a:pPr marL="0" lvl="0" indent="0" algn="l">
              <a:lnSpc>
                <a:spcPts val="5040"/>
              </a:lnSpc>
              <a:spcBef>
                <a:spcPct val="0"/>
              </a:spcBef>
            </a:pPr>
            <a:r>
              <a:rPr lang="en-US" sz="3600" dirty="0" err="1">
                <a:solidFill>
                  <a:srgbClr val="FFFFFF"/>
                </a:solidFill>
                <a:latin typeface="Open Sans 2"/>
                <a:ea typeface="Open Sans 2"/>
                <a:cs typeface="Open Sans 2"/>
                <a:sym typeface="Open Sans 2"/>
              </a:rPr>
              <a:t>Spazi</a:t>
            </a:r>
            <a:r>
              <a:rPr lang="en-US" sz="3600" dirty="0">
                <a:solidFill>
                  <a:srgbClr val="FFFFFF"/>
                </a:solidFill>
                <a:latin typeface="Open Sans 2"/>
                <a:ea typeface="Open Sans 2"/>
                <a:cs typeface="Open Sans 2"/>
                <a:sym typeface="Open Sans 2"/>
              </a:rPr>
              <a:t> </a:t>
            </a:r>
            <a:r>
              <a:rPr lang="en-US" sz="3600" dirty="0" err="1">
                <a:solidFill>
                  <a:srgbClr val="FFFFFF"/>
                </a:solidFill>
                <a:latin typeface="Open Sans 2"/>
                <a:ea typeface="Open Sans 2"/>
                <a:cs typeface="Open Sans 2"/>
                <a:sym typeface="Open Sans 2"/>
              </a:rPr>
              <a:t>di</a:t>
            </a:r>
            <a:r>
              <a:rPr lang="en-US" sz="3600" u="none" strike="noStrike" dirty="0" err="1">
                <a:solidFill>
                  <a:srgbClr val="FFFFFF"/>
                </a:solidFill>
                <a:latin typeface="Open Sans 2"/>
                <a:ea typeface="Open Sans 2"/>
                <a:cs typeface="Open Sans 2"/>
                <a:sym typeface="Open Sans 2"/>
              </a:rPr>
              <a:t>gitali</a:t>
            </a:r>
            <a:r>
              <a:rPr lang="en-US" sz="3600" u="none" strike="noStrike" dirty="0">
                <a:solidFill>
                  <a:srgbClr val="FFFFFF"/>
                </a:solidFill>
                <a:latin typeface="Open Sans 2"/>
                <a:ea typeface="Open Sans 2"/>
                <a:cs typeface="Open Sans 2"/>
                <a:sym typeface="Open Sans 2"/>
              </a:rPr>
              <a:t> dove </a:t>
            </a:r>
            <a:r>
              <a:rPr lang="en-US" sz="3600" u="none" strike="noStrike" dirty="0" err="1">
                <a:solidFill>
                  <a:srgbClr val="FFFFFF"/>
                </a:solidFill>
                <a:latin typeface="Open Sans 2"/>
                <a:ea typeface="Open Sans 2"/>
                <a:cs typeface="Open Sans 2"/>
                <a:sym typeface="Open Sans 2"/>
              </a:rPr>
              <a:t>incontrare</a:t>
            </a:r>
            <a:r>
              <a:rPr lang="en-US" sz="3600" u="none" strike="noStrike" dirty="0">
                <a:solidFill>
                  <a:srgbClr val="FFFFFF"/>
                </a:solidFill>
                <a:latin typeface="Open Sans 2"/>
                <a:ea typeface="Open Sans 2"/>
                <a:cs typeface="Open Sans 2"/>
                <a:sym typeface="Open Sans 2"/>
              </a:rPr>
              <a:t> senior mentor e </a:t>
            </a:r>
            <a:r>
              <a:rPr lang="en-US" sz="3600" u="none" strike="noStrike" dirty="0" err="1">
                <a:solidFill>
                  <a:srgbClr val="FFFFFF"/>
                </a:solidFill>
                <a:latin typeface="Open Sans 2"/>
                <a:ea typeface="Open Sans 2"/>
                <a:cs typeface="Open Sans 2"/>
                <a:sym typeface="Open Sans 2"/>
              </a:rPr>
              <a:t>giovani</a:t>
            </a:r>
            <a:r>
              <a:rPr lang="en-US" sz="3600" u="none" strike="noStrike" dirty="0">
                <a:solidFill>
                  <a:srgbClr val="FFFFFF"/>
                </a:solidFill>
                <a:latin typeface="Open Sans 2"/>
                <a:ea typeface="Open Sans 2"/>
                <a:cs typeface="Open Sans 2"/>
                <a:sym typeface="Open Sans 2"/>
              </a:rPr>
              <a:t> </a:t>
            </a:r>
            <a:r>
              <a:rPr lang="en-US" sz="3600" u="none" strike="noStrike" dirty="0" err="1">
                <a:solidFill>
                  <a:srgbClr val="FFFFFF"/>
                </a:solidFill>
                <a:latin typeface="Open Sans 2"/>
                <a:ea typeface="Open Sans 2"/>
                <a:cs typeface="Open Sans 2"/>
                <a:sym typeface="Open Sans 2"/>
              </a:rPr>
              <a:t>agricoltori</a:t>
            </a:r>
            <a:r>
              <a:rPr lang="en-US" sz="3600" u="none" strike="noStrike" dirty="0">
                <a:solidFill>
                  <a:srgbClr val="FFFFFF"/>
                </a:solidFill>
                <a:latin typeface="Open Sans 2"/>
                <a:ea typeface="Open Sans 2"/>
                <a:cs typeface="Open Sans 2"/>
                <a:sym typeface="Open Sans 2"/>
              </a:rPr>
              <a:t> e </a:t>
            </a:r>
            <a:r>
              <a:rPr lang="en-US" sz="3600" u="none" strike="noStrike" dirty="0" err="1">
                <a:solidFill>
                  <a:srgbClr val="FFFFFF"/>
                </a:solidFill>
                <a:latin typeface="Open Sans 2"/>
                <a:ea typeface="Open Sans 2"/>
                <a:cs typeface="Open Sans 2"/>
                <a:sym typeface="Open Sans 2"/>
              </a:rPr>
              <a:t>ideare</a:t>
            </a:r>
            <a:r>
              <a:rPr lang="en-US" sz="3600" u="none" strike="noStrike" dirty="0">
                <a:solidFill>
                  <a:srgbClr val="FFFFFF"/>
                </a:solidFill>
                <a:latin typeface="Open Sans 2"/>
                <a:ea typeface="Open Sans 2"/>
                <a:cs typeface="Open Sans 2"/>
                <a:sym typeface="Open Sans 2"/>
              </a:rPr>
              <a:t> </a:t>
            </a:r>
            <a:r>
              <a:rPr lang="en-US" sz="3600" u="none" strike="noStrike" dirty="0" err="1">
                <a:solidFill>
                  <a:srgbClr val="FFFFFF"/>
                </a:solidFill>
                <a:latin typeface="Open Sans 2"/>
                <a:ea typeface="Open Sans 2"/>
                <a:cs typeface="Open Sans 2"/>
                <a:sym typeface="Open Sans 2"/>
              </a:rPr>
              <a:t>i</a:t>
            </a:r>
            <a:r>
              <a:rPr lang="en-US" sz="3600" u="none" strike="noStrike" dirty="0">
                <a:solidFill>
                  <a:srgbClr val="FFFFFF"/>
                </a:solidFill>
                <a:latin typeface="Open Sans 2"/>
                <a:ea typeface="Open Sans 2"/>
                <a:cs typeface="Open Sans 2"/>
                <a:sym typeface="Open Sans 2"/>
              </a:rPr>
              <a:t> </a:t>
            </a:r>
            <a:r>
              <a:rPr lang="en-US" sz="3600" u="none" strike="noStrike" dirty="0" err="1">
                <a:solidFill>
                  <a:srgbClr val="FFFFFF"/>
                </a:solidFill>
                <a:latin typeface="Open Sans 2"/>
                <a:ea typeface="Open Sans 2"/>
                <a:cs typeface="Open Sans 2"/>
                <a:sym typeface="Open Sans 2"/>
              </a:rPr>
              <a:t>percorsi</a:t>
            </a:r>
            <a:r>
              <a:rPr lang="en-US" sz="3600" u="none" strike="noStrike" dirty="0">
                <a:solidFill>
                  <a:srgbClr val="FFFFFF"/>
                </a:solidFill>
                <a:latin typeface="Open Sans 2"/>
                <a:ea typeface="Open Sans 2"/>
                <a:cs typeface="Open Sans 2"/>
                <a:sym typeface="Open Sans 2"/>
              </a:rPr>
              <a:t> di </a:t>
            </a:r>
            <a:r>
              <a:rPr lang="en-US" sz="3600" u="none" strike="noStrike" dirty="0" err="1">
                <a:solidFill>
                  <a:srgbClr val="FFFFFF"/>
                </a:solidFill>
                <a:latin typeface="Open Sans 2"/>
                <a:ea typeface="Open Sans 2"/>
                <a:cs typeface="Open Sans 2"/>
                <a:sym typeface="Open Sans 2"/>
              </a:rPr>
              <a:t>ricerca</a:t>
            </a:r>
            <a:r>
              <a:rPr lang="en-US" sz="3600" u="none" strike="noStrike" dirty="0">
                <a:solidFill>
                  <a:srgbClr val="FFFFFF"/>
                </a:solidFill>
                <a:latin typeface="Open Sans 2"/>
                <a:ea typeface="Open Sans 2"/>
                <a:cs typeface="Open Sans 2"/>
                <a:sym typeface="Open Sans 2"/>
              </a:rPr>
              <a:t>-azione</a:t>
            </a:r>
          </a:p>
          <a:p>
            <a:pPr marL="0" lvl="0" indent="0" algn="l">
              <a:lnSpc>
                <a:spcPts val="5040"/>
              </a:lnSpc>
              <a:spcBef>
                <a:spcPct val="0"/>
              </a:spcBef>
            </a:pPr>
            <a:endParaRPr lang="en-US" sz="3600" u="none" strike="noStrike" dirty="0">
              <a:solidFill>
                <a:srgbClr val="FFFFFF"/>
              </a:solidFill>
              <a:latin typeface="Open Sans 2"/>
              <a:ea typeface="Open Sans 2"/>
              <a:cs typeface="Open Sans 2"/>
              <a:sym typeface="Open Sans 2"/>
            </a:endParaRPr>
          </a:p>
          <a:p>
            <a:pPr marL="0" lvl="0" indent="0" algn="l">
              <a:lnSpc>
                <a:spcPts val="5040"/>
              </a:lnSpc>
              <a:spcBef>
                <a:spcPct val="0"/>
              </a:spcBef>
            </a:pPr>
            <a:r>
              <a:rPr lang="en-US" sz="3600" u="none" strike="noStrike" dirty="0">
                <a:solidFill>
                  <a:srgbClr val="FFFFFF"/>
                </a:solidFill>
                <a:latin typeface="Open Sans 2"/>
                <a:ea typeface="Open Sans 2"/>
                <a:cs typeface="Open Sans 2"/>
                <a:sym typeface="Open Sans 2"/>
              </a:rPr>
              <a:t>→ LABORATORI ON LINE</a:t>
            </a:r>
          </a:p>
          <a:p>
            <a:pPr marL="0" lvl="0" indent="0" algn="l">
              <a:lnSpc>
                <a:spcPts val="5040"/>
              </a:lnSpc>
              <a:spcBef>
                <a:spcPct val="0"/>
              </a:spcBef>
            </a:pPr>
            <a:r>
              <a:rPr lang="en-US" sz="3600" u="none" strike="noStrike" dirty="0">
                <a:solidFill>
                  <a:srgbClr val="FFFFFF"/>
                </a:solidFill>
                <a:latin typeface="Open Sans 2"/>
                <a:ea typeface="Open Sans 2"/>
                <a:cs typeface="Open Sans 2"/>
                <a:sym typeface="Open Sans 2"/>
              </a:rPr>
              <a:t>→  CAFFÈ TEMATICI CON I PRODUTTORI</a:t>
            </a:r>
          </a:p>
        </p:txBody>
      </p:sp>
      <p:sp>
        <p:nvSpPr>
          <p:cNvPr id="18" name="TextBox 18"/>
          <p:cNvSpPr txBox="1"/>
          <p:nvPr/>
        </p:nvSpPr>
        <p:spPr>
          <a:xfrm>
            <a:off x="13821538" y="5243276"/>
            <a:ext cx="4083898" cy="2068259"/>
          </a:xfrm>
          <a:prstGeom prst="rect">
            <a:avLst/>
          </a:prstGeom>
        </p:spPr>
        <p:txBody>
          <a:bodyPr lIns="0" tIns="0" rIns="0" bIns="0" rtlCol="0" anchor="t">
            <a:spAutoFit/>
          </a:bodyPr>
          <a:lstStyle/>
          <a:p>
            <a:pPr marL="636360" lvl="1" indent="-318180" algn="l">
              <a:lnSpc>
                <a:spcPts val="4126"/>
              </a:lnSpc>
              <a:buFont typeface="Arial"/>
              <a:buChar char="•"/>
            </a:pPr>
            <a:r>
              <a:rPr lang="en-US" sz="2947" b="1">
                <a:solidFill>
                  <a:srgbClr val="FFFFFF"/>
                </a:solidFill>
                <a:latin typeface="DM Sans Bold"/>
                <a:ea typeface="DM Sans Bold"/>
                <a:cs typeface="DM Sans Bold"/>
                <a:sym typeface="DM Sans Bold"/>
              </a:rPr>
              <a:t>Nel periodo compreso tra Aprile e Settembre 2026</a:t>
            </a:r>
          </a:p>
        </p:txBody>
      </p:sp>
      <p:sp>
        <p:nvSpPr>
          <p:cNvPr id="19" name="Freeform 19"/>
          <p:cNvSpPr/>
          <p:nvPr/>
        </p:nvSpPr>
        <p:spPr>
          <a:xfrm>
            <a:off x="13637924" y="9258300"/>
            <a:ext cx="4451124" cy="919169"/>
          </a:xfrm>
          <a:custGeom>
            <a:avLst/>
            <a:gdLst/>
            <a:ahLst/>
            <a:cxnLst/>
            <a:rect l="l" t="t" r="r" b="b"/>
            <a:pathLst>
              <a:path w="4451124" h="919169">
                <a:moveTo>
                  <a:pt x="0" y="0"/>
                </a:moveTo>
                <a:lnTo>
                  <a:pt x="4451124" y="0"/>
                </a:lnTo>
                <a:lnTo>
                  <a:pt x="4451124" y="919169"/>
                </a:lnTo>
                <a:lnTo>
                  <a:pt x="0" y="919169"/>
                </a:lnTo>
                <a:lnTo>
                  <a:pt x="0" y="0"/>
                </a:lnTo>
                <a:close/>
              </a:path>
            </a:pathLst>
          </a:custGeom>
          <a:blipFill>
            <a:blip r:embed="rId6"/>
            <a:stretch>
              <a:fillRect/>
            </a:stretch>
          </a:blipFill>
        </p:spPr>
        <p:txBody>
          <a:bodyPr/>
          <a:lstStyle/>
          <a:p>
            <a:endParaRPr lang="it-IT"/>
          </a:p>
        </p:txBody>
      </p:sp>
      <p:sp>
        <p:nvSpPr>
          <p:cNvPr id="20" name="Freeform 20"/>
          <p:cNvSpPr/>
          <p:nvPr/>
        </p:nvSpPr>
        <p:spPr>
          <a:xfrm>
            <a:off x="13741352" y="3877003"/>
            <a:ext cx="1158496" cy="1158496"/>
          </a:xfrm>
          <a:custGeom>
            <a:avLst/>
            <a:gdLst/>
            <a:ahLst/>
            <a:cxnLst/>
            <a:rect l="l" t="t" r="r" b="b"/>
            <a:pathLst>
              <a:path w="1158496" h="1158496">
                <a:moveTo>
                  <a:pt x="0" y="0"/>
                </a:moveTo>
                <a:lnTo>
                  <a:pt x="1158496" y="0"/>
                </a:lnTo>
                <a:lnTo>
                  <a:pt x="1158496" y="1158496"/>
                </a:lnTo>
                <a:lnTo>
                  <a:pt x="0" y="115849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589838" y="-216002"/>
            <a:ext cx="14924336" cy="10503002"/>
          </a:xfrm>
          <a:custGeom>
            <a:avLst/>
            <a:gdLst/>
            <a:ahLst/>
            <a:cxnLst/>
            <a:rect l="l" t="t" r="r" b="b"/>
            <a:pathLst>
              <a:path w="14924336" h="10503002">
                <a:moveTo>
                  <a:pt x="0" y="0"/>
                </a:moveTo>
                <a:lnTo>
                  <a:pt x="14924336" y="0"/>
                </a:lnTo>
                <a:lnTo>
                  <a:pt x="14924336" y="10503002"/>
                </a:lnTo>
                <a:lnTo>
                  <a:pt x="0" y="1050300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it-IT"/>
          </a:p>
        </p:txBody>
      </p:sp>
      <p:grpSp>
        <p:nvGrpSpPr>
          <p:cNvPr id="3" name="Group 3"/>
          <p:cNvGrpSpPr/>
          <p:nvPr/>
        </p:nvGrpSpPr>
        <p:grpSpPr>
          <a:xfrm>
            <a:off x="-2534452" y="2963967"/>
            <a:ext cx="15365751" cy="5426254"/>
            <a:chOff x="0" y="0"/>
            <a:chExt cx="4046947" cy="1429137"/>
          </a:xfrm>
        </p:grpSpPr>
        <p:sp>
          <p:nvSpPr>
            <p:cNvPr id="4" name="Freeform 4"/>
            <p:cNvSpPr/>
            <p:nvPr/>
          </p:nvSpPr>
          <p:spPr>
            <a:xfrm>
              <a:off x="0" y="0"/>
              <a:ext cx="4046947" cy="1429137"/>
            </a:xfrm>
            <a:custGeom>
              <a:avLst/>
              <a:gdLst/>
              <a:ahLst/>
              <a:cxnLst/>
              <a:rect l="l" t="t" r="r" b="b"/>
              <a:pathLst>
                <a:path w="4046947" h="1429137">
                  <a:moveTo>
                    <a:pt x="25696" y="0"/>
                  </a:moveTo>
                  <a:lnTo>
                    <a:pt x="4021251" y="0"/>
                  </a:lnTo>
                  <a:cubicBezTo>
                    <a:pt x="4028066" y="0"/>
                    <a:pt x="4034602" y="2707"/>
                    <a:pt x="4039420" y="7526"/>
                  </a:cubicBezTo>
                  <a:cubicBezTo>
                    <a:pt x="4044240" y="12345"/>
                    <a:pt x="4046947" y="18881"/>
                    <a:pt x="4046947" y="25696"/>
                  </a:cubicBezTo>
                  <a:lnTo>
                    <a:pt x="4046947" y="1403441"/>
                  </a:lnTo>
                  <a:cubicBezTo>
                    <a:pt x="4046947" y="1410256"/>
                    <a:pt x="4044240" y="1416792"/>
                    <a:pt x="4039420" y="1421611"/>
                  </a:cubicBezTo>
                  <a:cubicBezTo>
                    <a:pt x="4034602" y="1426430"/>
                    <a:pt x="4028066" y="1429137"/>
                    <a:pt x="4021251" y="1429137"/>
                  </a:cubicBezTo>
                  <a:lnTo>
                    <a:pt x="25696" y="1429137"/>
                  </a:lnTo>
                  <a:cubicBezTo>
                    <a:pt x="18881" y="1429137"/>
                    <a:pt x="12345" y="1426430"/>
                    <a:pt x="7526" y="1421611"/>
                  </a:cubicBezTo>
                  <a:cubicBezTo>
                    <a:pt x="2707" y="1416792"/>
                    <a:pt x="0" y="1410256"/>
                    <a:pt x="0" y="1403441"/>
                  </a:cubicBezTo>
                  <a:lnTo>
                    <a:pt x="0" y="25696"/>
                  </a:lnTo>
                  <a:cubicBezTo>
                    <a:pt x="0" y="18881"/>
                    <a:pt x="2707" y="12345"/>
                    <a:pt x="7526" y="7526"/>
                  </a:cubicBezTo>
                  <a:cubicBezTo>
                    <a:pt x="12345" y="2707"/>
                    <a:pt x="18881" y="0"/>
                    <a:pt x="25696" y="0"/>
                  </a:cubicBezTo>
                  <a:close/>
                </a:path>
              </a:pathLst>
            </a:custGeom>
            <a:solidFill>
              <a:srgbClr val="83B2C4"/>
            </a:solidFill>
          </p:spPr>
          <p:txBody>
            <a:bodyPr/>
            <a:lstStyle/>
            <a:p>
              <a:endParaRPr lang="it-IT"/>
            </a:p>
          </p:txBody>
        </p:sp>
        <p:sp>
          <p:nvSpPr>
            <p:cNvPr id="5" name="TextBox 5"/>
            <p:cNvSpPr txBox="1"/>
            <p:nvPr/>
          </p:nvSpPr>
          <p:spPr>
            <a:xfrm>
              <a:off x="0" y="-38100"/>
              <a:ext cx="4046947" cy="1467237"/>
            </a:xfrm>
            <a:prstGeom prst="rect">
              <a:avLst/>
            </a:prstGeom>
          </p:spPr>
          <p:txBody>
            <a:bodyPr lIns="50800" tIns="50800" rIns="50800" bIns="50800" rtlCol="0" anchor="ctr"/>
            <a:lstStyle/>
            <a:p>
              <a:pPr algn="ctr">
                <a:lnSpc>
                  <a:spcPts val="2729"/>
                </a:lnSpc>
              </a:pPr>
              <a:endParaRPr/>
            </a:p>
          </p:txBody>
        </p:sp>
      </p:grpSp>
      <p:grpSp>
        <p:nvGrpSpPr>
          <p:cNvPr id="6" name="Group 6"/>
          <p:cNvGrpSpPr/>
          <p:nvPr/>
        </p:nvGrpSpPr>
        <p:grpSpPr>
          <a:xfrm>
            <a:off x="805452" y="1028700"/>
            <a:ext cx="1519410" cy="1506642"/>
            <a:chOff x="0" y="0"/>
            <a:chExt cx="717224" cy="711197"/>
          </a:xfrm>
        </p:grpSpPr>
        <p:sp>
          <p:nvSpPr>
            <p:cNvPr id="7" name="Freeform 7"/>
            <p:cNvSpPr/>
            <p:nvPr/>
          </p:nvSpPr>
          <p:spPr>
            <a:xfrm>
              <a:off x="0" y="0"/>
              <a:ext cx="717224" cy="711197"/>
            </a:xfrm>
            <a:custGeom>
              <a:avLst/>
              <a:gdLst/>
              <a:ahLst/>
              <a:cxnLst/>
              <a:rect l="l" t="t" r="r" b="b"/>
              <a:pathLst>
                <a:path w="717224" h="711197">
                  <a:moveTo>
                    <a:pt x="259863" y="0"/>
                  </a:moveTo>
                  <a:lnTo>
                    <a:pt x="457361" y="0"/>
                  </a:lnTo>
                  <a:cubicBezTo>
                    <a:pt x="526281" y="0"/>
                    <a:pt x="592378" y="27378"/>
                    <a:pt x="641112" y="76112"/>
                  </a:cubicBezTo>
                  <a:cubicBezTo>
                    <a:pt x="689846" y="124846"/>
                    <a:pt x="717224" y="190943"/>
                    <a:pt x="717224" y="259863"/>
                  </a:cubicBezTo>
                  <a:lnTo>
                    <a:pt x="717224" y="451334"/>
                  </a:lnTo>
                  <a:cubicBezTo>
                    <a:pt x="717224" y="520254"/>
                    <a:pt x="689846" y="586351"/>
                    <a:pt x="641112" y="635085"/>
                  </a:cubicBezTo>
                  <a:cubicBezTo>
                    <a:pt x="592378" y="683819"/>
                    <a:pt x="526281" y="711197"/>
                    <a:pt x="457361" y="711197"/>
                  </a:cubicBezTo>
                  <a:lnTo>
                    <a:pt x="259863" y="711197"/>
                  </a:lnTo>
                  <a:cubicBezTo>
                    <a:pt x="190943" y="711197"/>
                    <a:pt x="124846" y="683819"/>
                    <a:pt x="76112" y="635085"/>
                  </a:cubicBezTo>
                  <a:cubicBezTo>
                    <a:pt x="27378" y="586351"/>
                    <a:pt x="0" y="520254"/>
                    <a:pt x="0" y="451334"/>
                  </a:cubicBezTo>
                  <a:lnTo>
                    <a:pt x="0" y="259863"/>
                  </a:lnTo>
                  <a:cubicBezTo>
                    <a:pt x="0" y="190943"/>
                    <a:pt x="27378" y="124846"/>
                    <a:pt x="76112" y="76112"/>
                  </a:cubicBezTo>
                  <a:cubicBezTo>
                    <a:pt x="124846" y="27378"/>
                    <a:pt x="190943" y="0"/>
                    <a:pt x="259863" y="0"/>
                  </a:cubicBezTo>
                  <a:close/>
                </a:path>
              </a:pathLst>
            </a:custGeom>
            <a:solidFill>
              <a:srgbClr val="83B2C4"/>
            </a:solidFill>
          </p:spPr>
          <p:txBody>
            <a:bodyPr/>
            <a:lstStyle/>
            <a:p>
              <a:endParaRPr lang="it-IT"/>
            </a:p>
          </p:txBody>
        </p:sp>
        <p:sp>
          <p:nvSpPr>
            <p:cNvPr id="8" name="TextBox 8"/>
            <p:cNvSpPr txBox="1"/>
            <p:nvPr/>
          </p:nvSpPr>
          <p:spPr>
            <a:xfrm>
              <a:off x="0" y="-38100"/>
              <a:ext cx="717224" cy="749297"/>
            </a:xfrm>
            <a:prstGeom prst="rect">
              <a:avLst/>
            </a:prstGeom>
          </p:spPr>
          <p:txBody>
            <a:bodyPr lIns="55650" tIns="55650" rIns="55650" bIns="55650" rtlCol="0" anchor="ctr"/>
            <a:lstStyle/>
            <a:p>
              <a:pPr algn="ctr">
                <a:lnSpc>
                  <a:spcPts val="2729"/>
                </a:lnSpc>
              </a:pPr>
              <a:endParaRPr/>
            </a:p>
            <a:p>
              <a:pPr algn="ctr">
                <a:lnSpc>
                  <a:spcPts val="2729"/>
                </a:lnSpc>
              </a:pPr>
              <a:endParaRPr/>
            </a:p>
            <a:p>
              <a:pPr algn="ctr">
                <a:lnSpc>
                  <a:spcPts val="2729"/>
                </a:lnSpc>
              </a:pPr>
              <a:endParaRPr/>
            </a:p>
          </p:txBody>
        </p:sp>
      </p:grpSp>
      <p:sp>
        <p:nvSpPr>
          <p:cNvPr id="9" name="Freeform 9"/>
          <p:cNvSpPr/>
          <p:nvPr/>
        </p:nvSpPr>
        <p:spPr>
          <a:xfrm>
            <a:off x="1140435" y="1357299"/>
            <a:ext cx="849444" cy="849444"/>
          </a:xfrm>
          <a:custGeom>
            <a:avLst/>
            <a:gdLst/>
            <a:ahLst/>
            <a:cxnLst/>
            <a:rect l="l" t="t" r="r" b="b"/>
            <a:pathLst>
              <a:path w="849444" h="849444">
                <a:moveTo>
                  <a:pt x="0" y="0"/>
                </a:moveTo>
                <a:lnTo>
                  <a:pt x="849444" y="0"/>
                </a:lnTo>
                <a:lnTo>
                  <a:pt x="849444" y="849444"/>
                </a:lnTo>
                <a:lnTo>
                  <a:pt x="0" y="8494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grpSp>
        <p:nvGrpSpPr>
          <p:cNvPr id="10" name="Group 10"/>
          <p:cNvGrpSpPr/>
          <p:nvPr/>
        </p:nvGrpSpPr>
        <p:grpSpPr>
          <a:xfrm>
            <a:off x="2684758" y="1168124"/>
            <a:ext cx="10146541" cy="1183078"/>
            <a:chOff x="0" y="0"/>
            <a:chExt cx="2866145" cy="334190"/>
          </a:xfrm>
        </p:grpSpPr>
        <p:sp>
          <p:nvSpPr>
            <p:cNvPr id="11" name="Freeform 11"/>
            <p:cNvSpPr/>
            <p:nvPr/>
          </p:nvSpPr>
          <p:spPr>
            <a:xfrm>
              <a:off x="0" y="0"/>
              <a:ext cx="2866145" cy="334190"/>
            </a:xfrm>
            <a:custGeom>
              <a:avLst/>
              <a:gdLst/>
              <a:ahLst/>
              <a:cxnLst/>
              <a:rect l="l" t="t" r="r" b="b"/>
              <a:pathLst>
                <a:path w="2866145" h="334190">
                  <a:moveTo>
                    <a:pt x="11445" y="0"/>
                  </a:moveTo>
                  <a:lnTo>
                    <a:pt x="2854700" y="0"/>
                  </a:lnTo>
                  <a:cubicBezTo>
                    <a:pt x="2857735" y="0"/>
                    <a:pt x="2860646" y="1206"/>
                    <a:pt x="2862793" y="3352"/>
                  </a:cubicBezTo>
                  <a:cubicBezTo>
                    <a:pt x="2864939" y="5499"/>
                    <a:pt x="2866145" y="8410"/>
                    <a:pt x="2866145" y="11445"/>
                  </a:cubicBezTo>
                  <a:lnTo>
                    <a:pt x="2866145" y="322745"/>
                  </a:lnTo>
                  <a:cubicBezTo>
                    <a:pt x="2866145" y="329066"/>
                    <a:pt x="2861021" y="334190"/>
                    <a:pt x="2854700" y="334190"/>
                  </a:cubicBezTo>
                  <a:lnTo>
                    <a:pt x="11445" y="334190"/>
                  </a:lnTo>
                  <a:cubicBezTo>
                    <a:pt x="8410" y="334190"/>
                    <a:pt x="5499" y="332984"/>
                    <a:pt x="3352" y="330838"/>
                  </a:cubicBezTo>
                  <a:cubicBezTo>
                    <a:pt x="1206" y="328691"/>
                    <a:pt x="0" y="325780"/>
                    <a:pt x="0" y="322745"/>
                  </a:cubicBezTo>
                  <a:lnTo>
                    <a:pt x="0" y="11445"/>
                  </a:lnTo>
                  <a:cubicBezTo>
                    <a:pt x="0" y="8410"/>
                    <a:pt x="1206" y="5499"/>
                    <a:pt x="3352" y="3352"/>
                  </a:cubicBezTo>
                  <a:cubicBezTo>
                    <a:pt x="5499" y="1206"/>
                    <a:pt x="8410" y="0"/>
                    <a:pt x="11445" y="0"/>
                  </a:cubicBezTo>
                  <a:close/>
                </a:path>
              </a:pathLst>
            </a:custGeom>
            <a:solidFill>
              <a:srgbClr val="83B2C4"/>
            </a:solidFill>
          </p:spPr>
          <p:txBody>
            <a:bodyPr/>
            <a:lstStyle/>
            <a:p>
              <a:endParaRPr lang="it-IT"/>
            </a:p>
          </p:txBody>
        </p:sp>
        <p:sp>
          <p:nvSpPr>
            <p:cNvPr id="12" name="TextBox 12"/>
            <p:cNvSpPr txBox="1"/>
            <p:nvPr/>
          </p:nvSpPr>
          <p:spPr>
            <a:xfrm>
              <a:off x="0" y="85725"/>
              <a:ext cx="2866145" cy="248465"/>
            </a:xfrm>
            <a:prstGeom prst="rect">
              <a:avLst/>
            </a:prstGeom>
          </p:spPr>
          <p:txBody>
            <a:bodyPr lIns="97388" tIns="97388" rIns="97388" bIns="97388" rtlCol="0" anchor="ctr"/>
            <a:lstStyle/>
            <a:p>
              <a:pPr marL="0" lvl="0" indent="0" algn="ctr">
                <a:lnSpc>
                  <a:spcPts val="4200"/>
                </a:lnSpc>
                <a:spcBef>
                  <a:spcPct val="0"/>
                </a:spcBef>
              </a:pPr>
              <a:r>
                <a:rPr lang="en-US" sz="4243" b="1" spc="84">
                  <a:solidFill>
                    <a:srgbClr val="FFFFFF"/>
                  </a:solidFill>
                  <a:latin typeface="Montserrat Semi-Bold"/>
                  <a:ea typeface="Montserrat Semi-Bold"/>
                  <a:cs typeface="Montserrat Semi-Bold"/>
                  <a:sym typeface="Montserrat Semi-Bold"/>
                </a:rPr>
                <a:t>MINI CAMP</a:t>
              </a:r>
            </a:p>
          </p:txBody>
        </p:sp>
      </p:grpSp>
      <p:grpSp>
        <p:nvGrpSpPr>
          <p:cNvPr id="13" name="Group 13"/>
          <p:cNvGrpSpPr/>
          <p:nvPr/>
        </p:nvGrpSpPr>
        <p:grpSpPr>
          <a:xfrm>
            <a:off x="13402799" y="3563748"/>
            <a:ext cx="7111376" cy="4789772"/>
            <a:chOff x="0" y="0"/>
            <a:chExt cx="1872955" cy="1261504"/>
          </a:xfrm>
        </p:grpSpPr>
        <p:sp>
          <p:nvSpPr>
            <p:cNvPr id="14" name="Freeform 14"/>
            <p:cNvSpPr/>
            <p:nvPr/>
          </p:nvSpPr>
          <p:spPr>
            <a:xfrm>
              <a:off x="0" y="0"/>
              <a:ext cx="1872955" cy="1261504"/>
            </a:xfrm>
            <a:custGeom>
              <a:avLst/>
              <a:gdLst/>
              <a:ahLst/>
              <a:cxnLst/>
              <a:rect l="l" t="t" r="r" b="b"/>
              <a:pathLst>
                <a:path w="1872955" h="1261504">
                  <a:moveTo>
                    <a:pt x="55522" y="0"/>
                  </a:moveTo>
                  <a:lnTo>
                    <a:pt x="1817433" y="0"/>
                  </a:lnTo>
                  <a:cubicBezTo>
                    <a:pt x="1848097" y="0"/>
                    <a:pt x="1872955" y="24858"/>
                    <a:pt x="1872955" y="55522"/>
                  </a:cubicBezTo>
                  <a:lnTo>
                    <a:pt x="1872955" y="1205982"/>
                  </a:lnTo>
                  <a:cubicBezTo>
                    <a:pt x="1872955" y="1220707"/>
                    <a:pt x="1867105" y="1234829"/>
                    <a:pt x="1856693" y="1245242"/>
                  </a:cubicBezTo>
                  <a:cubicBezTo>
                    <a:pt x="1846281" y="1255654"/>
                    <a:pt x="1832158" y="1261504"/>
                    <a:pt x="1817433" y="1261504"/>
                  </a:cubicBezTo>
                  <a:lnTo>
                    <a:pt x="55522" y="1261504"/>
                  </a:lnTo>
                  <a:cubicBezTo>
                    <a:pt x="40797" y="1261504"/>
                    <a:pt x="26674" y="1255654"/>
                    <a:pt x="16262" y="1245242"/>
                  </a:cubicBezTo>
                  <a:cubicBezTo>
                    <a:pt x="5850" y="1234829"/>
                    <a:pt x="0" y="1220707"/>
                    <a:pt x="0" y="1205982"/>
                  </a:cubicBezTo>
                  <a:lnTo>
                    <a:pt x="0" y="55522"/>
                  </a:lnTo>
                  <a:cubicBezTo>
                    <a:pt x="0" y="40797"/>
                    <a:pt x="5850" y="26674"/>
                    <a:pt x="16262" y="16262"/>
                  </a:cubicBezTo>
                  <a:cubicBezTo>
                    <a:pt x="26674" y="5850"/>
                    <a:pt x="40797" y="0"/>
                    <a:pt x="55522" y="0"/>
                  </a:cubicBezTo>
                  <a:close/>
                </a:path>
              </a:pathLst>
            </a:custGeom>
            <a:solidFill>
              <a:srgbClr val="83B2C4"/>
            </a:solidFill>
          </p:spPr>
          <p:txBody>
            <a:bodyPr/>
            <a:lstStyle/>
            <a:p>
              <a:endParaRPr lang="it-IT"/>
            </a:p>
          </p:txBody>
        </p:sp>
        <p:sp>
          <p:nvSpPr>
            <p:cNvPr id="15" name="TextBox 15"/>
            <p:cNvSpPr txBox="1"/>
            <p:nvPr/>
          </p:nvSpPr>
          <p:spPr>
            <a:xfrm>
              <a:off x="0" y="-38100"/>
              <a:ext cx="1872955" cy="1299604"/>
            </a:xfrm>
            <a:prstGeom prst="rect">
              <a:avLst/>
            </a:prstGeom>
          </p:spPr>
          <p:txBody>
            <a:bodyPr lIns="50800" tIns="50800" rIns="50800" bIns="50800" rtlCol="0" anchor="ctr"/>
            <a:lstStyle/>
            <a:p>
              <a:pPr algn="ctr">
                <a:lnSpc>
                  <a:spcPts val="2729"/>
                </a:lnSpc>
              </a:pPr>
              <a:endParaRPr/>
            </a:p>
          </p:txBody>
        </p:sp>
      </p:grpSp>
      <p:sp>
        <p:nvSpPr>
          <p:cNvPr id="16" name="TextBox 16"/>
          <p:cNvSpPr txBox="1"/>
          <p:nvPr/>
        </p:nvSpPr>
        <p:spPr>
          <a:xfrm>
            <a:off x="192474" y="176206"/>
            <a:ext cx="5483586" cy="423153"/>
          </a:xfrm>
          <a:prstGeom prst="rect">
            <a:avLst/>
          </a:prstGeom>
        </p:spPr>
        <p:txBody>
          <a:bodyPr lIns="0" tIns="0" rIns="0" bIns="0" rtlCol="0" anchor="t">
            <a:spAutoFit/>
          </a:bodyPr>
          <a:lstStyle/>
          <a:p>
            <a:pPr algn="l">
              <a:lnSpc>
                <a:spcPts val="3206"/>
              </a:lnSpc>
            </a:pPr>
            <a:r>
              <a:rPr lang="en-US" sz="3239" b="1">
                <a:solidFill>
                  <a:srgbClr val="467487"/>
                </a:solidFill>
                <a:latin typeface="Montserrat Bold"/>
                <a:ea typeface="Montserrat Bold"/>
                <a:cs typeface="Montserrat Bold"/>
                <a:sym typeface="Montserrat Bold"/>
              </a:rPr>
              <a:t>JOURNEY </a:t>
            </a:r>
            <a:r>
              <a:rPr lang="en-US" sz="3239">
                <a:solidFill>
                  <a:srgbClr val="467487"/>
                </a:solidFill>
                <a:latin typeface="Montserrat"/>
                <a:ea typeface="Montserrat"/>
                <a:cs typeface="Montserrat"/>
                <a:sym typeface="Montserrat"/>
              </a:rPr>
              <a:t>dello studente</a:t>
            </a:r>
          </a:p>
        </p:txBody>
      </p:sp>
      <p:sp>
        <p:nvSpPr>
          <p:cNvPr id="17" name="TextBox 17"/>
          <p:cNvSpPr txBox="1"/>
          <p:nvPr/>
        </p:nvSpPr>
        <p:spPr>
          <a:xfrm>
            <a:off x="1028700" y="3355421"/>
            <a:ext cx="10376474" cy="4442460"/>
          </a:xfrm>
          <a:prstGeom prst="rect">
            <a:avLst/>
          </a:prstGeom>
        </p:spPr>
        <p:txBody>
          <a:bodyPr lIns="0" tIns="0" rIns="0" bIns="0" rtlCol="0" anchor="t">
            <a:spAutoFit/>
          </a:bodyPr>
          <a:lstStyle/>
          <a:p>
            <a:pPr algn="l">
              <a:lnSpc>
                <a:spcPts val="5040"/>
              </a:lnSpc>
            </a:pPr>
            <a:r>
              <a:rPr lang="en-US" sz="3600" b="1">
                <a:solidFill>
                  <a:srgbClr val="FFFFFF"/>
                </a:solidFill>
                <a:latin typeface="Open Sans 2 Bold"/>
                <a:ea typeface="Open Sans 2 Bold"/>
                <a:cs typeface="Open Sans 2 Bold"/>
                <a:sym typeface="Open Sans 2 Bold"/>
              </a:rPr>
              <a:t>9) IMPARA DALL’ESPERIENZA ALTRUI</a:t>
            </a:r>
          </a:p>
          <a:p>
            <a:pPr marL="0" lvl="0" indent="0" algn="l">
              <a:lnSpc>
                <a:spcPts val="5040"/>
              </a:lnSpc>
              <a:spcBef>
                <a:spcPct val="0"/>
              </a:spcBef>
            </a:pPr>
            <a:r>
              <a:rPr lang="en-US" sz="3600">
                <a:solidFill>
                  <a:srgbClr val="FFFFFF"/>
                </a:solidFill>
                <a:latin typeface="Open Sans 2"/>
                <a:ea typeface="Open Sans 2"/>
                <a:cs typeface="Open Sans 2"/>
                <a:sym typeface="Open Sans 2"/>
              </a:rPr>
              <a:t>Partecipa ai M</a:t>
            </a:r>
            <a:r>
              <a:rPr lang="en-US" sz="3600" u="none" strike="noStrike">
                <a:solidFill>
                  <a:srgbClr val="FFFFFF"/>
                </a:solidFill>
                <a:latin typeface="Open Sans 2"/>
                <a:ea typeface="Open Sans 2"/>
                <a:cs typeface="Open Sans 2"/>
                <a:sym typeface="Open Sans 2"/>
              </a:rPr>
              <a:t>ini Camp in presenza presso i Centri sperimentali del Crea e le aziende leader del settore.  Qui studenti e agricoltori lavorano insieme per affrontare sfide specifiche e sviluppare prototipi di soluzioni.</a:t>
            </a:r>
          </a:p>
          <a:p>
            <a:pPr marL="0" lvl="0" indent="0" algn="l">
              <a:lnSpc>
                <a:spcPts val="5040"/>
              </a:lnSpc>
              <a:spcBef>
                <a:spcPct val="0"/>
              </a:spcBef>
            </a:pPr>
            <a:endParaRPr lang="en-US" sz="3600" u="none" strike="noStrike">
              <a:solidFill>
                <a:srgbClr val="FFFFFF"/>
              </a:solidFill>
              <a:latin typeface="Open Sans 2"/>
              <a:ea typeface="Open Sans 2"/>
              <a:cs typeface="Open Sans 2"/>
              <a:sym typeface="Open Sans 2"/>
            </a:endParaRPr>
          </a:p>
        </p:txBody>
      </p:sp>
      <p:sp>
        <p:nvSpPr>
          <p:cNvPr id="18" name="TextBox 18"/>
          <p:cNvSpPr txBox="1"/>
          <p:nvPr/>
        </p:nvSpPr>
        <p:spPr>
          <a:xfrm>
            <a:off x="13833130" y="5095875"/>
            <a:ext cx="4733988" cy="2592134"/>
          </a:xfrm>
          <a:prstGeom prst="rect">
            <a:avLst/>
          </a:prstGeom>
        </p:spPr>
        <p:txBody>
          <a:bodyPr lIns="0" tIns="0" rIns="0" bIns="0" rtlCol="0" anchor="t">
            <a:spAutoFit/>
          </a:bodyPr>
          <a:lstStyle/>
          <a:p>
            <a:pPr algn="l">
              <a:lnSpc>
                <a:spcPts val="4126"/>
              </a:lnSpc>
            </a:pPr>
            <a:r>
              <a:rPr lang="en-US" sz="2947" b="1">
                <a:solidFill>
                  <a:srgbClr val="FFFFFF"/>
                </a:solidFill>
                <a:latin typeface="DM Sans Bold"/>
                <a:ea typeface="DM Sans Bold"/>
                <a:cs typeface="DM Sans Bold"/>
                <a:sym typeface="DM Sans Bold"/>
              </a:rPr>
              <a:t>MINICAMP PUGLIA</a:t>
            </a:r>
          </a:p>
          <a:p>
            <a:pPr marL="636360" lvl="1" indent="-318180" algn="l">
              <a:lnSpc>
                <a:spcPts val="4126"/>
              </a:lnSpc>
              <a:buFont typeface="Arial"/>
              <a:buChar char="•"/>
            </a:pPr>
            <a:r>
              <a:rPr lang="en-US" sz="2947">
                <a:solidFill>
                  <a:srgbClr val="FFFFFF"/>
                </a:solidFill>
                <a:latin typeface="DM Sans"/>
                <a:ea typeface="DM Sans"/>
                <a:cs typeface="DM Sans"/>
                <a:sym typeface="DM Sans"/>
              </a:rPr>
              <a:t>maggio 2026</a:t>
            </a:r>
          </a:p>
          <a:p>
            <a:pPr algn="l">
              <a:lnSpc>
                <a:spcPts val="4126"/>
              </a:lnSpc>
            </a:pPr>
            <a:endParaRPr lang="en-US" sz="2947">
              <a:solidFill>
                <a:srgbClr val="FFFFFF"/>
              </a:solidFill>
              <a:latin typeface="DM Sans"/>
              <a:ea typeface="DM Sans"/>
              <a:cs typeface="DM Sans"/>
              <a:sym typeface="DM Sans"/>
            </a:endParaRPr>
          </a:p>
          <a:p>
            <a:pPr algn="l">
              <a:lnSpc>
                <a:spcPts val="4126"/>
              </a:lnSpc>
            </a:pPr>
            <a:r>
              <a:rPr lang="en-US" sz="2947" b="1">
                <a:solidFill>
                  <a:srgbClr val="FFFFFF"/>
                </a:solidFill>
                <a:latin typeface="DM Sans Bold"/>
                <a:ea typeface="DM Sans Bold"/>
                <a:cs typeface="DM Sans Bold"/>
                <a:sym typeface="DM Sans Bold"/>
              </a:rPr>
              <a:t>MINICAMP LOMBARDIA</a:t>
            </a:r>
          </a:p>
          <a:p>
            <a:pPr marL="636360" lvl="1" indent="-318180" algn="l">
              <a:lnSpc>
                <a:spcPts val="4126"/>
              </a:lnSpc>
              <a:buFont typeface="Arial"/>
              <a:buChar char="•"/>
            </a:pPr>
            <a:r>
              <a:rPr lang="en-US" sz="2947">
                <a:solidFill>
                  <a:srgbClr val="FFFFFF"/>
                </a:solidFill>
                <a:latin typeface="DM Sans"/>
                <a:ea typeface="DM Sans"/>
                <a:cs typeface="DM Sans"/>
                <a:sym typeface="DM Sans"/>
              </a:rPr>
              <a:t>settembre 2026</a:t>
            </a:r>
          </a:p>
        </p:txBody>
      </p:sp>
      <p:sp>
        <p:nvSpPr>
          <p:cNvPr id="19" name="Freeform 19"/>
          <p:cNvSpPr/>
          <p:nvPr/>
        </p:nvSpPr>
        <p:spPr>
          <a:xfrm>
            <a:off x="13637924" y="9258300"/>
            <a:ext cx="4451124" cy="919169"/>
          </a:xfrm>
          <a:custGeom>
            <a:avLst/>
            <a:gdLst/>
            <a:ahLst/>
            <a:cxnLst/>
            <a:rect l="l" t="t" r="r" b="b"/>
            <a:pathLst>
              <a:path w="4451124" h="919169">
                <a:moveTo>
                  <a:pt x="0" y="0"/>
                </a:moveTo>
                <a:lnTo>
                  <a:pt x="4451124" y="0"/>
                </a:lnTo>
                <a:lnTo>
                  <a:pt x="4451124" y="919169"/>
                </a:lnTo>
                <a:lnTo>
                  <a:pt x="0" y="919169"/>
                </a:lnTo>
                <a:lnTo>
                  <a:pt x="0" y="0"/>
                </a:lnTo>
                <a:close/>
              </a:path>
            </a:pathLst>
          </a:custGeom>
          <a:blipFill>
            <a:blip r:embed="rId6"/>
            <a:stretch>
              <a:fillRect/>
            </a:stretch>
          </a:blipFill>
        </p:spPr>
        <p:txBody>
          <a:bodyPr/>
          <a:lstStyle/>
          <a:p>
            <a:endParaRPr lang="it-IT"/>
          </a:p>
        </p:txBody>
      </p:sp>
      <p:sp>
        <p:nvSpPr>
          <p:cNvPr id="20" name="Freeform 20"/>
          <p:cNvSpPr/>
          <p:nvPr/>
        </p:nvSpPr>
        <p:spPr>
          <a:xfrm>
            <a:off x="13741352" y="3877003"/>
            <a:ext cx="1158496" cy="1158496"/>
          </a:xfrm>
          <a:custGeom>
            <a:avLst/>
            <a:gdLst/>
            <a:ahLst/>
            <a:cxnLst/>
            <a:rect l="l" t="t" r="r" b="b"/>
            <a:pathLst>
              <a:path w="1158496" h="1158496">
                <a:moveTo>
                  <a:pt x="0" y="0"/>
                </a:moveTo>
                <a:lnTo>
                  <a:pt x="1158496" y="0"/>
                </a:lnTo>
                <a:lnTo>
                  <a:pt x="1158496" y="1158496"/>
                </a:lnTo>
                <a:lnTo>
                  <a:pt x="0" y="115849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589838" y="-216002"/>
            <a:ext cx="14924336" cy="10503002"/>
          </a:xfrm>
          <a:custGeom>
            <a:avLst/>
            <a:gdLst/>
            <a:ahLst/>
            <a:cxnLst/>
            <a:rect l="l" t="t" r="r" b="b"/>
            <a:pathLst>
              <a:path w="14924336" h="10503002">
                <a:moveTo>
                  <a:pt x="0" y="0"/>
                </a:moveTo>
                <a:lnTo>
                  <a:pt x="14924336" y="0"/>
                </a:lnTo>
                <a:lnTo>
                  <a:pt x="14924336" y="10503002"/>
                </a:lnTo>
                <a:lnTo>
                  <a:pt x="0" y="1050300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it-IT"/>
          </a:p>
        </p:txBody>
      </p:sp>
      <p:grpSp>
        <p:nvGrpSpPr>
          <p:cNvPr id="3" name="Group 3"/>
          <p:cNvGrpSpPr/>
          <p:nvPr/>
        </p:nvGrpSpPr>
        <p:grpSpPr>
          <a:xfrm>
            <a:off x="-2534452" y="2963967"/>
            <a:ext cx="15365751" cy="5426254"/>
            <a:chOff x="0" y="0"/>
            <a:chExt cx="4046947" cy="1429137"/>
          </a:xfrm>
        </p:grpSpPr>
        <p:sp>
          <p:nvSpPr>
            <p:cNvPr id="4" name="Freeform 4"/>
            <p:cNvSpPr/>
            <p:nvPr/>
          </p:nvSpPr>
          <p:spPr>
            <a:xfrm>
              <a:off x="0" y="0"/>
              <a:ext cx="4046947" cy="1429137"/>
            </a:xfrm>
            <a:custGeom>
              <a:avLst/>
              <a:gdLst/>
              <a:ahLst/>
              <a:cxnLst/>
              <a:rect l="l" t="t" r="r" b="b"/>
              <a:pathLst>
                <a:path w="4046947" h="1429137">
                  <a:moveTo>
                    <a:pt x="25696" y="0"/>
                  </a:moveTo>
                  <a:lnTo>
                    <a:pt x="4021251" y="0"/>
                  </a:lnTo>
                  <a:cubicBezTo>
                    <a:pt x="4028066" y="0"/>
                    <a:pt x="4034602" y="2707"/>
                    <a:pt x="4039420" y="7526"/>
                  </a:cubicBezTo>
                  <a:cubicBezTo>
                    <a:pt x="4044240" y="12345"/>
                    <a:pt x="4046947" y="18881"/>
                    <a:pt x="4046947" y="25696"/>
                  </a:cubicBezTo>
                  <a:lnTo>
                    <a:pt x="4046947" y="1403441"/>
                  </a:lnTo>
                  <a:cubicBezTo>
                    <a:pt x="4046947" y="1410256"/>
                    <a:pt x="4044240" y="1416792"/>
                    <a:pt x="4039420" y="1421611"/>
                  </a:cubicBezTo>
                  <a:cubicBezTo>
                    <a:pt x="4034602" y="1426430"/>
                    <a:pt x="4028066" y="1429137"/>
                    <a:pt x="4021251" y="1429137"/>
                  </a:cubicBezTo>
                  <a:lnTo>
                    <a:pt x="25696" y="1429137"/>
                  </a:lnTo>
                  <a:cubicBezTo>
                    <a:pt x="18881" y="1429137"/>
                    <a:pt x="12345" y="1426430"/>
                    <a:pt x="7526" y="1421611"/>
                  </a:cubicBezTo>
                  <a:cubicBezTo>
                    <a:pt x="2707" y="1416792"/>
                    <a:pt x="0" y="1410256"/>
                    <a:pt x="0" y="1403441"/>
                  </a:cubicBezTo>
                  <a:lnTo>
                    <a:pt x="0" y="25696"/>
                  </a:lnTo>
                  <a:cubicBezTo>
                    <a:pt x="0" y="18881"/>
                    <a:pt x="2707" y="12345"/>
                    <a:pt x="7526" y="7526"/>
                  </a:cubicBezTo>
                  <a:cubicBezTo>
                    <a:pt x="12345" y="2707"/>
                    <a:pt x="18881" y="0"/>
                    <a:pt x="25696" y="0"/>
                  </a:cubicBezTo>
                  <a:close/>
                </a:path>
              </a:pathLst>
            </a:custGeom>
            <a:solidFill>
              <a:srgbClr val="83B2C4"/>
            </a:solidFill>
          </p:spPr>
          <p:txBody>
            <a:bodyPr/>
            <a:lstStyle/>
            <a:p>
              <a:endParaRPr lang="it-IT"/>
            </a:p>
          </p:txBody>
        </p:sp>
        <p:sp>
          <p:nvSpPr>
            <p:cNvPr id="5" name="TextBox 5"/>
            <p:cNvSpPr txBox="1"/>
            <p:nvPr/>
          </p:nvSpPr>
          <p:spPr>
            <a:xfrm>
              <a:off x="0" y="-38100"/>
              <a:ext cx="4046947" cy="1467237"/>
            </a:xfrm>
            <a:prstGeom prst="rect">
              <a:avLst/>
            </a:prstGeom>
          </p:spPr>
          <p:txBody>
            <a:bodyPr lIns="50800" tIns="50800" rIns="50800" bIns="50800" rtlCol="0" anchor="ctr"/>
            <a:lstStyle/>
            <a:p>
              <a:pPr algn="ctr">
                <a:lnSpc>
                  <a:spcPts val="2729"/>
                </a:lnSpc>
              </a:pPr>
              <a:endParaRPr/>
            </a:p>
          </p:txBody>
        </p:sp>
      </p:grpSp>
      <p:grpSp>
        <p:nvGrpSpPr>
          <p:cNvPr id="6" name="Group 6"/>
          <p:cNvGrpSpPr/>
          <p:nvPr/>
        </p:nvGrpSpPr>
        <p:grpSpPr>
          <a:xfrm>
            <a:off x="805452" y="1028700"/>
            <a:ext cx="1519410" cy="1506642"/>
            <a:chOff x="0" y="0"/>
            <a:chExt cx="717224" cy="711197"/>
          </a:xfrm>
        </p:grpSpPr>
        <p:sp>
          <p:nvSpPr>
            <p:cNvPr id="7" name="Freeform 7"/>
            <p:cNvSpPr/>
            <p:nvPr/>
          </p:nvSpPr>
          <p:spPr>
            <a:xfrm>
              <a:off x="0" y="0"/>
              <a:ext cx="717224" cy="711197"/>
            </a:xfrm>
            <a:custGeom>
              <a:avLst/>
              <a:gdLst/>
              <a:ahLst/>
              <a:cxnLst/>
              <a:rect l="l" t="t" r="r" b="b"/>
              <a:pathLst>
                <a:path w="717224" h="711197">
                  <a:moveTo>
                    <a:pt x="259863" y="0"/>
                  </a:moveTo>
                  <a:lnTo>
                    <a:pt x="457361" y="0"/>
                  </a:lnTo>
                  <a:cubicBezTo>
                    <a:pt x="526281" y="0"/>
                    <a:pt x="592378" y="27378"/>
                    <a:pt x="641112" y="76112"/>
                  </a:cubicBezTo>
                  <a:cubicBezTo>
                    <a:pt x="689846" y="124846"/>
                    <a:pt x="717224" y="190943"/>
                    <a:pt x="717224" y="259863"/>
                  </a:cubicBezTo>
                  <a:lnTo>
                    <a:pt x="717224" y="451334"/>
                  </a:lnTo>
                  <a:cubicBezTo>
                    <a:pt x="717224" y="520254"/>
                    <a:pt x="689846" y="586351"/>
                    <a:pt x="641112" y="635085"/>
                  </a:cubicBezTo>
                  <a:cubicBezTo>
                    <a:pt x="592378" y="683819"/>
                    <a:pt x="526281" y="711197"/>
                    <a:pt x="457361" y="711197"/>
                  </a:cubicBezTo>
                  <a:lnTo>
                    <a:pt x="259863" y="711197"/>
                  </a:lnTo>
                  <a:cubicBezTo>
                    <a:pt x="190943" y="711197"/>
                    <a:pt x="124846" y="683819"/>
                    <a:pt x="76112" y="635085"/>
                  </a:cubicBezTo>
                  <a:cubicBezTo>
                    <a:pt x="27378" y="586351"/>
                    <a:pt x="0" y="520254"/>
                    <a:pt x="0" y="451334"/>
                  </a:cubicBezTo>
                  <a:lnTo>
                    <a:pt x="0" y="259863"/>
                  </a:lnTo>
                  <a:cubicBezTo>
                    <a:pt x="0" y="190943"/>
                    <a:pt x="27378" y="124846"/>
                    <a:pt x="76112" y="76112"/>
                  </a:cubicBezTo>
                  <a:cubicBezTo>
                    <a:pt x="124846" y="27378"/>
                    <a:pt x="190943" y="0"/>
                    <a:pt x="259863" y="0"/>
                  </a:cubicBezTo>
                  <a:close/>
                </a:path>
              </a:pathLst>
            </a:custGeom>
            <a:solidFill>
              <a:srgbClr val="83B2C4"/>
            </a:solidFill>
          </p:spPr>
          <p:txBody>
            <a:bodyPr/>
            <a:lstStyle/>
            <a:p>
              <a:endParaRPr lang="it-IT"/>
            </a:p>
          </p:txBody>
        </p:sp>
        <p:sp>
          <p:nvSpPr>
            <p:cNvPr id="8" name="TextBox 8"/>
            <p:cNvSpPr txBox="1"/>
            <p:nvPr/>
          </p:nvSpPr>
          <p:spPr>
            <a:xfrm>
              <a:off x="0" y="-38100"/>
              <a:ext cx="717224" cy="749297"/>
            </a:xfrm>
            <a:prstGeom prst="rect">
              <a:avLst/>
            </a:prstGeom>
          </p:spPr>
          <p:txBody>
            <a:bodyPr lIns="55650" tIns="55650" rIns="55650" bIns="55650" rtlCol="0" anchor="ctr"/>
            <a:lstStyle/>
            <a:p>
              <a:pPr algn="ctr">
                <a:lnSpc>
                  <a:spcPts val="2729"/>
                </a:lnSpc>
              </a:pPr>
              <a:endParaRPr/>
            </a:p>
            <a:p>
              <a:pPr algn="ctr">
                <a:lnSpc>
                  <a:spcPts val="2729"/>
                </a:lnSpc>
              </a:pPr>
              <a:endParaRPr/>
            </a:p>
            <a:p>
              <a:pPr algn="ctr">
                <a:lnSpc>
                  <a:spcPts val="2729"/>
                </a:lnSpc>
              </a:pPr>
              <a:endParaRPr/>
            </a:p>
          </p:txBody>
        </p:sp>
      </p:grpSp>
      <p:sp>
        <p:nvSpPr>
          <p:cNvPr id="9" name="Freeform 9"/>
          <p:cNvSpPr/>
          <p:nvPr/>
        </p:nvSpPr>
        <p:spPr>
          <a:xfrm>
            <a:off x="1140435" y="1357299"/>
            <a:ext cx="849444" cy="849444"/>
          </a:xfrm>
          <a:custGeom>
            <a:avLst/>
            <a:gdLst/>
            <a:ahLst/>
            <a:cxnLst/>
            <a:rect l="l" t="t" r="r" b="b"/>
            <a:pathLst>
              <a:path w="849444" h="849444">
                <a:moveTo>
                  <a:pt x="0" y="0"/>
                </a:moveTo>
                <a:lnTo>
                  <a:pt x="849444" y="0"/>
                </a:lnTo>
                <a:lnTo>
                  <a:pt x="849444" y="849444"/>
                </a:lnTo>
                <a:lnTo>
                  <a:pt x="0" y="8494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grpSp>
        <p:nvGrpSpPr>
          <p:cNvPr id="10" name="Group 10"/>
          <p:cNvGrpSpPr/>
          <p:nvPr/>
        </p:nvGrpSpPr>
        <p:grpSpPr>
          <a:xfrm>
            <a:off x="2684758" y="1168124"/>
            <a:ext cx="10146541" cy="1183078"/>
            <a:chOff x="0" y="0"/>
            <a:chExt cx="2866145" cy="334190"/>
          </a:xfrm>
        </p:grpSpPr>
        <p:sp>
          <p:nvSpPr>
            <p:cNvPr id="11" name="Freeform 11"/>
            <p:cNvSpPr/>
            <p:nvPr/>
          </p:nvSpPr>
          <p:spPr>
            <a:xfrm>
              <a:off x="0" y="0"/>
              <a:ext cx="2866145" cy="334190"/>
            </a:xfrm>
            <a:custGeom>
              <a:avLst/>
              <a:gdLst/>
              <a:ahLst/>
              <a:cxnLst/>
              <a:rect l="l" t="t" r="r" b="b"/>
              <a:pathLst>
                <a:path w="2866145" h="334190">
                  <a:moveTo>
                    <a:pt x="11445" y="0"/>
                  </a:moveTo>
                  <a:lnTo>
                    <a:pt x="2854700" y="0"/>
                  </a:lnTo>
                  <a:cubicBezTo>
                    <a:pt x="2857735" y="0"/>
                    <a:pt x="2860646" y="1206"/>
                    <a:pt x="2862793" y="3352"/>
                  </a:cubicBezTo>
                  <a:cubicBezTo>
                    <a:pt x="2864939" y="5499"/>
                    <a:pt x="2866145" y="8410"/>
                    <a:pt x="2866145" y="11445"/>
                  </a:cubicBezTo>
                  <a:lnTo>
                    <a:pt x="2866145" y="322745"/>
                  </a:lnTo>
                  <a:cubicBezTo>
                    <a:pt x="2866145" y="329066"/>
                    <a:pt x="2861021" y="334190"/>
                    <a:pt x="2854700" y="334190"/>
                  </a:cubicBezTo>
                  <a:lnTo>
                    <a:pt x="11445" y="334190"/>
                  </a:lnTo>
                  <a:cubicBezTo>
                    <a:pt x="8410" y="334190"/>
                    <a:pt x="5499" y="332984"/>
                    <a:pt x="3352" y="330838"/>
                  </a:cubicBezTo>
                  <a:cubicBezTo>
                    <a:pt x="1206" y="328691"/>
                    <a:pt x="0" y="325780"/>
                    <a:pt x="0" y="322745"/>
                  </a:cubicBezTo>
                  <a:lnTo>
                    <a:pt x="0" y="11445"/>
                  </a:lnTo>
                  <a:cubicBezTo>
                    <a:pt x="0" y="8410"/>
                    <a:pt x="1206" y="5499"/>
                    <a:pt x="3352" y="3352"/>
                  </a:cubicBezTo>
                  <a:cubicBezTo>
                    <a:pt x="5499" y="1206"/>
                    <a:pt x="8410" y="0"/>
                    <a:pt x="11445" y="0"/>
                  </a:cubicBezTo>
                  <a:close/>
                </a:path>
              </a:pathLst>
            </a:custGeom>
            <a:solidFill>
              <a:srgbClr val="83B2C4"/>
            </a:solidFill>
          </p:spPr>
          <p:txBody>
            <a:bodyPr/>
            <a:lstStyle/>
            <a:p>
              <a:endParaRPr lang="it-IT"/>
            </a:p>
          </p:txBody>
        </p:sp>
        <p:sp>
          <p:nvSpPr>
            <p:cNvPr id="12" name="TextBox 12"/>
            <p:cNvSpPr txBox="1"/>
            <p:nvPr/>
          </p:nvSpPr>
          <p:spPr>
            <a:xfrm>
              <a:off x="0" y="85725"/>
              <a:ext cx="2866145" cy="248465"/>
            </a:xfrm>
            <a:prstGeom prst="rect">
              <a:avLst/>
            </a:prstGeom>
          </p:spPr>
          <p:txBody>
            <a:bodyPr lIns="97388" tIns="97388" rIns="97388" bIns="97388" rtlCol="0" anchor="ctr"/>
            <a:lstStyle/>
            <a:p>
              <a:pPr marL="0" lvl="0" indent="0" algn="ctr">
                <a:lnSpc>
                  <a:spcPts val="4200"/>
                </a:lnSpc>
                <a:spcBef>
                  <a:spcPct val="0"/>
                </a:spcBef>
              </a:pPr>
              <a:r>
                <a:rPr lang="en-US" sz="4243" b="1" spc="84">
                  <a:solidFill>
                    <a:srgbClr val="FFFFFF"/>
                  </a:solidFill>
                  <a:latin typeface="Montserrat Semi-Bold"/>
                  <a:ea typeface="Montserrat Semi-Bold"/>
                  <a:cs typeface="Montserrat Semi-Bold"/>
                  <a:sym typeface="Montserrat Semi-Bold"/>
                </a:rPr>
                <a:t>MINI CAMP</a:t>
              </a:r>
            </a:p>
          </p:txBody>
        </p:sp>
      </p:grpSp>
      <p:grpSp>
        <p:nvGrpSpPr>
          <p:cNvPr id="13" name="Group 13"/>
          <p:cNvGrpSpPr/>
          <p:nvPr/>
        </p:nvGrpSpPr>
        <p:grpSpPr>
          <a:xfrm>
            <a:off x="13402799" y="3563748"/>
            <a:ext cx="7111376" cy="4789772"/>
            <a:chOff x="0" y="0"/>
            <a:chExt cx="1872955" cy="1261504"/>
          </a:xfrm>
        </p:grpSpPr>
        <p:sp>
          <p:nvSpPr>
            <p:cNvPr id="14" name="Freeform 14"/>
            <p:cNvSpPr/>
            <p:nvPr/>
          </p:nvSpPr>
          <p:spPr>
            <a:xfrm>
              <a:off x="0" y="0"/>
              <a:ext cx="1872955" cy="1261504"/>
            </a:xfrm>
            <a:custGeom>
              <a:avLst/>
              <a:gdLst/>
              <a:ahLst/>
              <a:cxnLst/>
              <a:rect l="l" t="t" r="r" b="b"/>
              <a:pathLst>
                <a:path w="1872955" h="1261504">
                  <a:moveTo>
                    <a:pt x="55522" y="0"/>
                  </a:moveTo>
                  <a:lnTo>
                    <a:pt x="1817433" y="0"/>
                  </a:lnTo>
                  <a:cubicBezTo>
                    <a:pt x="1848097" y="0"/>
                    <a:pt x="1872955" y="24858"/>
                    <a:pt x="1872955" y="55522"/>
                  </a:cubicBezTo>
                  <a:lnTo>
                    <a:pt x="1872955" y="1205982"/>
                  </a:lnTo>
                  <a:cubicBezTo>
                    <a:pt x="1872955" y="1220707"/>
                    <a:pt x="1867105" y="1234829"/>
                    <a:pt x="1856693" y="1245242"/>
                  </a:cubicBezTo>
                  <a:cubicBezTo>
                    <a:pt x="1846281" y="1255654"/>
                    <a:pt x="1832158" y="1261504"/>
                    <a:pt x="1817433" y="1261504"/>
                  </a:cubicBezTo>
                  <a:lnTo>
                    <a:pt x="55522" y="1261504"/>
                  </a:lnTo>
                  <a:cubicBezTo>
                    <a:pt x="40797" y="1261504"/>
                    <a:pt x="26674" y="1255654"/>
                    <a:pt x="16262" y="1245242"/>
                  </a:cubicBezTo>
                  <a:cubicBezTo>
                    <a:pt x="5850" y="1234829"/>
                    <a:pt x="0" y="1220707"/>
                    <a:pt x="0" y="1205982"/>
                  </a:cubicBezTo>
                  <a:lnTo>
                    <a:pt x="0" y="55522"/>
                  </a:lnTo>
                  <a:cubicBezTo>
                    <a:pt x="0" y="40797"/>
                    <a:pt x="5850" y="26674"/>
                    <a:pt x="16262" y="16262"/>
                  </a:cubicBezTo>
                  <a:cubicBezTo>
                    <a:pt x="26674" y="5850"/>
                    <a:pt x="40797" y="0"/>
                    <a:pt x="55522" y="0"/>
                  </a:cubicBezTo>
                  <a:close/>
                </a:path>
              </a:pathLst>
            </a:custGeom>
            <a:solidFill>
              <a:srgbClr val="83B2C4"/>
            </a:solidFill>
          </p:spPr>
          <p:txBody>
            <a:bodyPr/>
            <a:lstStyle/>
            <a:p>
              <a:endParaRPr lang="it-IT"/>
            </a:p>
          </p:txBody>
        </p:sp>
        <p:sp>
          <p:nvSpPr>
            <p:cNvPr id="15" name="TextBox 15"/>
            <p:cNvSpPr txBox="1"/>
            <p:nvPr/>
          </p:nvSpPr>
          <p:spPr>
            <a:xfrm>
              <a:off x="0" y="-38100"/>
              <a:ext cx="1872955" cy="1299604"/>
            </a:xfrm>
            <a:prstGeom prst="rect">
              <a:avLst/>
            </a:prstGeom>
          </p:spPr>
          <p:txBody>
            <a:bodyPr lIns="50800" tIns="50800" rIns="50800" bIns="50800" rtlCol="0" anchor="ctr"/>
            <a:lstStyle/>
            <a:p>
              <a:pPr algn="ctr">
                <a:lnSpc>
                  <a:spcPts val="2729"/>
                </a:lnSpc>
              </a:pPr>
              <a:endParaRPr/>
            </a:p>
          </p:txBody>
        </p:sp>
      </p:grpSp>
      <p:sp>
        <p:nvSpPr>
          <p:cNvPr id="16" name="TextBox 16"/>
          <p:cNvSpPr txBox="1"/>
          <p:nvPr/>
        </p:nvSpPr>
        <p:spPr>
          <a:xfrm>
            <a:off x="192474" y="176206"/>
            <a:ext cx="5483586" cy="423153"/>
          </a:xfrm>
          <a:prstGeom prst="rect">
            <a:avLst/>
          </a:prstGeom>
        </p:spPr>
        <p:txBody>
          <a:bodyPr lIns="0" tIns="0" rIns="0" bIns="0" rtlCol="0" anchor="t">
            <a:spAutoFit/>
          </a:bodyPr>
          <a:lstStyle/>
          <a:p>
            <a:pPr algn="l">
              <a:lnSpc>
                <a:spcPts val="3206"/>
              </a:lnSpc>
            </a:pPr>
            <a:r>
              <a:rPr lang="en-US" sz="3239" b="1">
                <a:solidFill>
                  <a:srgbClr val="467487"/>
                </a:solidFill>
                <a:latin typeface="Montserrat Bold"/>
                <a:ea typeface="Montserrat Bold"/>
                <a:cs typeface="Montserrat Bold"/>
                <a:sym typeface="Montserrat Bold"/>
              </a:rPr>
              <a:t>JOURNEY </a:t>
            </a:r>
            <a:r>
              <a:rPr lang="en-US" sz="3239">
                <a:solidFill>
                  <a:srgbClr val="467487"/>
                </a:solidFill>
                <a:latin typeface="Montserrat"/>
                <a:ea typeface="Montserrat"/>
                <a:cs typeface="Montserrat"/>
                <a:sym typeface="Montserrat"/>
              </a:rPr>
              <a:t>dello studente</a:t>
            </a:r>
          </a:p>
        </p:txBody>
      </p:sp>
      <p:sp>
        <p:nvSpPr>
          <p:cNvPr id="17" name="TextBox 17"/>
          <p:cNvSpPr txBox="1"/>
          <p:nvPr/>
        </p:nvSpPr>
        <p:spPr>
          <a:xfrm>
            <a:off x="1028700" y="3215625"/>
            <a:ext cx="11802599" cy="4871720"/>
          </a:xfrm>
          <a:prstGeom prst="rect">
            <a:avLst/>
          </a:prstGeom>
        </p:spPr>
        <p:txBody>
          <a:bodyPr lIns="0" tIns="0" rIns="0" bIns="0" rtlCol="0" anchor="t">
            <a:spAutoFit/>
          </a:bodyPr>
          <a:lstStyle/>
          <a:p>
            <a:pPr algn="l">
              <a:lnSpc>
                <a:spcPts val="4480"/>
              </a:lnSpc>
            </a:pPr>
            <a:r>
              <a:rPr lang="en-US" sz="3200" b="1">
                <a:solidFill>
                  <a:srgbClr val="FFFFFF"/>
                </a:solidFill>
                <a:latin typeface="Open Sans 2 Bold"/>
                <a:ea typeface="Open Sans 2 Bold"/>
                <a:cs typeface="Open Sans 2 Bold"/>
                <a:sym typeface="Open Sans 2 Bold"/>
              </a:rPr>
              <a:t>10) SVILUPPA SOLUZIONI CONCRETE</a:t>
            </a:r>
          </a:p>
          <a:p>
            <a:pPr algn="l">
              <a:lnSpc>
                <a:spcPts val="4480"/>
              </a:lnSpc>
            </a:pPr>
            <a:r>
              <a:rPr lang="en-US" sz="3200">
                <a:solidFill>
                  <a:srgbClr val="FFFFFF"/>
                </a:solidFill>
                <a:latin typeface="Open Sans 2"/>
                <a:ea typeface="Open Sans 2"/>
                <a:cs typeface="Open Sans 2"/>
                <a:sym typeface="Open Sans 2"/>
              </a:rPr>
              <a:t>✓ Visite aziendali guidate e osservazione strutturata</a:t>
            </a:r>
          </a:p>
          <a:p>
            <a:pPr algn="l">
              <a:lnSpc>
                <a:spcPts val="4480"/>
              </a:lnSpc>
            </a:pPr>
            <a:r>
              <a:rPr lang="en-US" sz="3200">
                <a:solidFill>
                  <a:srgbClr val="FFFFFF"/>
                </a:solidFill>
                <a:latin typeface="Open Sans 2"/>
                <a:ea typeface="Open Sans 2"/>
                <a:cs typeface="Open Sans 2"/>
                <a:sym typeface="Open Sans 2"/>
              </a:rPr>
              <a:t>✓ Esercitazioni pratiche su tecniche innovative</a:t>
            </a:r>
          </a:p>
          <a:p>
            <a:pPr algn="l">
              <a:lnSpc>
                <a:spcPts val="4480"/>
              </a:lnSpc>
            </a:pPr>
            <a:r>
              <a:rPr lang="en-US" sz="3200">
                <a:solidFill>
                  <a:srgbClr val="FFFFFF"/>
                </a:solidFill>
                <a:latin typeface="Open Sans 2"/>
                <a:ea typeface="Open Sans 2"/>
                <a:cs typeface="Open Sans 2"/>
                <a:sym typeface="Open Sans 2"/>
              </a:rPr>
              <a:t>✓ Brainstorming con Senior Mentor</a:t>
            </a:r>
          </a:p>
          <a:p>
            <a:pPr algn="l">
              <a:lnSpc>
                <a:spcPts val="4480"/>
              </a:lnSpc>
            </a:pPr>
            <a:r>
              <a:rPr lang="en-US" sz="3200">
                <a:solidFill>
                  <a:srgbClr val="FFFFFF"/>
                </a:solidFill>
                <a:latin typeface="Open Sans 2"/>
                <a:ea typeface="Open Sans 2"/>
                <a:cs typeface="Open Sans 2"/>
                <a:sym typeface="Open Sans 2"/>
              </a:rPr>
              <a:t>✓ Raccolta e analisi dati (qualitativi e quantitativi)</a:t>
            </a:r>
          </a:p>
          <a:p>
            <a:pPr algn="l">
              <a:lnSpc>
                <a:spcPts val="4480"/>
              </a:lnSpc>
            </a:pPr>
            <a:r>
              <a:rPr lang="en-US" sz="3200">
                <a:solidFill>
                  <a:srgbClr val="FFFFFF"/>
                </a:solidFill>
                <a:latin typeface="Open Sans 2"/>
                <a:ea typeface="Open Sans 2"/>
                <a:cs typeface="Open Sans 2"/>
                <a:sym typeface="Open Sans 2"/>
              </a:rPr>
              <a:t>✓ Co-progettazione di soluzioni innovative per l'azienda</a:t>
            </a:r>
          </a:p>
          <a:p>
            <a:pPr algn="l">
              <a:lnSpc>
                <a:spcPts val="3220"/>
              </a:lnSpc>
            </a:pPr>
            <a:endParaRPr lang="en-US" sz="3200">
              <a:solidFill>
                <a:srgbClr val="FFFFFF"/>
              </a:solidFill>
              <a:latin typeface="Open Sans 2"/>
              <a:ea typeface="Open Sans 2"/>
              <a:cs typeface="Open Sans 2"/>
              <a:sym typeface="Open Sans 2"/>
            </a:endParaRPr>
          </a:p>
          <a:p>
            <a:pPr marL="0" lvl="0" indent="0" algn="l">
              <a:lnSpc>
                <a:spcPts val="4480"/>
              </a:lnSpc>
              <a:spcBef>
                <a:spcPct val="0"/>
              </a:spcBef>
            </a:pPr>
            <a:r>
              <a:rPr lang="en-US" sz="3200" b="1">
                <a:solidFill>
                  <a:srgbClr val="FFFFFF"/>
                </a:solidFill>
                <a:latin typeface="Open Sans 2 Bold"/>
                <a:ea typeface="Open Sans 2 Bold"/>
                <a:cs typeface="Open Sans 2 Bold"/>
                <a:sym typeface="Open Sans 2 Bold"/>
              </a:rPr>
              <a:t>Output:</a:t>
            </a:r>
            <a:r>
              <a:rPr lang="en-US" sz="3200">
                <a:solidFill>
                  <a:srgbClr val="FFFFFF"/>
                </a:solidFill>
                <a:latin typeface="Open Sans 2"/>
                <a:ea typeface="Open Sans 2"/>
                <a:cs typeface="Open Sans 2"/>
                <a:sym typeface="Open Sans 2"/>
              </a:rPr>
              <a:t> Caso studio aziendale multimediale da presentare e implementare</a:t>
            </a:r>
          </a:p>
        </p:txBody>
      </p:sp>
      <p:sp>
        <p:nvSpPr>
          <p:cNvPr id="18" name="Freeform 18"/>
          <p:cNvSpPr/>
          <p:nvPr/>
        </p:nvSpPr>
        <p:spPr>
          <a:xfrm>
            <a:off x="13637924" y="9258300"/>
            <a:ext cx="4451124" cy="919169"/>
          </a:xfrm>
          <a:custGeom>
            <a:avLst/>
            <a:gdLst/>
            <a:ahLst/>
            <a:cxnLst/>
            <a:rect l="l" t="t" r="r" b="b"/>
            <a:pathLst>
              <a:path w="4451124" h="919169">
                <a:moveTo>
                  <a:pt x="0" y="0"/>
                </a:moveTo>
                <a:lnTo>
                  <a:pt x="4451124" y="0"/>
                </a:lnTo>
                <a:lnTo>
                  <a:pt x="4451124" y="919169"/>
                </a:lnTo>
                <a:lnTo>
                  <a:pt x="0" y="919169"/>
                </a:lnTo>
                <a:lnTo>
                  <a:pt x="0" y="0"/>
                </a:lnTo>
                <a:close/>
              </a:path>
            </a:pathLst>
          </a:custGeom>
          <a:blipFill>
            <a:blip r:embed="rId6"/>
            <a:stretch>
              <a:fillRect/>
            </a:stretch>
          </a:blipFill>
        </p:spPr>
        <p:txBody>
          <a:bodyPr/>
          <a:lstStyle/>
          <a:p>
            <a:endParaRPr lang="it-IT"/>
          </a:p>
        </p:txBody>
      </p:sp>
      <p:sp>
        <p:nvSpPr>
          <p:cNvPr id="19" name="Freeform 19"/>
          <p:cNvSpPr/>
          <p:nvPr/>
        </p:nvSpPr>
        <p:spPr>
          <a:xfrm>
            <a:off x="13741352" y="3877003"/>
            <a:ext cx="1158496" cy="1158496"/>
          </a:xfrm>
          <a:custGeom>
            <a:avLst/>
            <a:gdLst/>
            <a:ahLst/>
            <a:cxnLst/>
            <a:rect l="l" t="t" r="r" b="b"/>
            <a:pathLst>
              <a:path w="1158496" h="1158496">
                <a:moveTo>
                  <a:pt x="0" y="0"/>
                </a:moveTo>
                <a:lnTo>
                  <a:pt x="1158496" y="0"/>
                </a:lnTo>
                <a:lnTo>
                  <a:pt x="1158496" y="1158496"/>
                </a:lnTo>
                <a:lnTo>
                  <a:pt x="0" y="115849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sp>
        <p:nvSpPr>
          <p:cNvPr id="20" name="TextBox 20"/>
          <p:cNvSpPr txBox="1"/>
          <p:nvPr/>
        </p:nvSpPr>
        <p:spPr>
          <a:xfrm>
            <a:off x="13741352" y="5233778"/>
            <a:ext cx="4733988" cy="2592134"/>
          </a:xfrm>
          <a:prstGeom prst="rect">
            <a:avLst/>
          </a:prstGeom>
        </p:spPr>
        <p:txBody>
          <a:bodyPr lIns="0" tIns="0" rIns="0" bIns="0" rtlCol="0" anchor="t">
            <a:spAutoFit/>
          </a:bodyPr>
          <a:lstStyle/>
          <a:p>
            <a:pPr algn="l">
              <a:lnSpc>
                <a:spcPts val="4126"/>
              </a:lnSpc>
            </a:pPr>
            <a:r>
              <a:rPr lang="en-US" sz="2947" b="1">
                <a:solidFill>
                  <a:srgbClr val="FFFFFF"/>
                </a:solidFill>
                <a:latin typeface="DM Sans Bold"/>
                <a:ea typeface="DM Sans Bold"/>
                <a:cs typeface="DM Sans Bold"/>
                <a:sym typeface="DM Sans Bold"/>
              </a:rPr>
              <a:t>MINICAMP PUGLIA</a:t>
            </a:r>
          </a:p>
          <a:p>
            <a:pPr marL="636360" lvl="1" indent="-318180" algn="l">
              <a:lnSpc>
                <a:spcPts val="4126"/>
              </a:lnSpc>
              <a:buFont typeface="Arial"/>
              <a:buChar char="•"/>
            </a:pPr>
            <a:r>
              <a:rPr lang="en-US" sz="2947">
                <a:solidFill>
                  <a:srgbClr val="FFFFFF"/>
                </a:solidFill>
                <a:latin typeface="DM Sans"/>
                <a:ea typeface="DM Sans"/>
                <a:cs typeface="DM Sans"/>
                <a:sym typeface="DM Sans"/>
              </a:rPr>
              <a:t>maggio 2026</a:t>
            </a:r>
          </a:p>
          <a:p>
            <a:pPr algn="l">
              <a:lnSpc>
                <a:spcPts val="4126"/>
              </a:lnSpc>
            </a:pPr>
            <a:endParaRPr lang="en-US" sz="2947">
              <a:solidFill>
                <a:srgbClr val="FFFFFF"/>
              </a:solidFill>
              <a:latin typeface="DM Sans"/>
              <a:ea typeface="DM Sans"/>
              <a:cs typeface="DM Sans"/>
              <a:sym typeface="DM Sans"/>
            </a:endParaRPr>
          </a:p>
          <a:p>
            <a:pPr algn="l">
              <a:lnSpc>
                <a:spcPts val="4126"/>
              </a:lnSpc>
            </a:pPr>
            <a:r>
              <a:rPr lang="en-US" sz="2947" b="1">
                <a:solidFill>
                  <a:srgbClr val="FFFFFF"/>
                </a:solidFill>
                <a:latin typeface="DM Sans Bold"/>
                <a:ea typeface="DM Sans Bold"/>
                <a:cs typeface="DM Sans Bold"/>
                <a:sym typeface="DM Sans Bold"/>
              </a:rPr>
              <a:t>MINICAMP LOMBARDIA</a:t>
            </a:r>
          </a:p>
          <a:p>
            <a:pPr marL="636360" lvl="1" indent="-318180" algn="l">
              <a:lnSpc>
                <a:spcPts val="4126"/>
              </a:lnSpc>
              <a:buFont typeface="Arial"/>
              <a:buChar char="•"/>
            </a:pPr>
            <a:r>
              <a:rPr lang="en-US" sz="2947">
                <a:solidFill>
                  <a:srgbClr val="FFFFFF"/>
                </a:solidFill>
                <a:latin typeface="DM Sans"/>
                <a:ea typeface="DM Sans"/>
                <a:cs typeface="DM Sans"/>
                <a:sym typeface="DM Sans"/>
              </a:rPr>
              <a:t>settembre 2026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369131" y="-216002"/>
            <a:ext cx="14924336" cy="10503002"/>
          </a:xfrm>
          <a:custGeom>
            <a:avLst/>
            <a:gdLst/>
            <a:ahLst/>
            <a:cxnLst/>
            <a:rect l="l" t="t" r="r" b="b"/>
            <a:pathLst>
              <a:path w="14924336" h="10503002">
                <a:moveTo>
                  <a:pt x="0" y="0"/>
                </a:moveTo>
                <a:lnTo>
                  <a:pt x="14924336" y="0"/>
                </a:lnTo>
                <a:lnTo>
                  <a:pt x="14924336" y="10503002"/>
                </a:lnTo>
                <a:lnTo>
                  <a:pt x="0" y="105030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grpSp>
        <p:nvGrpSpPr>
          <p:cNvPr id="3" name="Group 3"/>
          <p:cNvGrpSpPr/>
          <p:nvPr/>
        </p:nvGrpSpPr>
        <p:grpSpPr>
          <a:xfrm>
            <a:off x="-2534452" y="2963967"/>
            <a:ext cx="15365751" cy="5426254"/>
            <a:chOff x="0" y="0"/>
            <a:chExt cx="4046947" cy="1429137"/>
          </a:xfrm>
        </p:grpSpPr>
        <p:sp>
          <p:nvSpPr>
            <p:cNvPr id="4" name="Freeform 4"/>
            <p:cNvSpPr/>
            <p:nvPr/>
          </p:nvSpPr>
          <p:spPr>
            <a:xfrm>
              <a:off x="0" y="0"/>
              <a:ext cx="4046947" cy="1429137"/>
            </a:xfrm>
            <a:custGeom>
              <a:avLst/>
              <a:gdLst/>
              <a:ahLst/>
              <a:cxnLst/>
              <a:rect l="l" t="t" r="r" b="b"/>
              <a:pathLst>
                <a:path w="4046947" h="1429137">
                  <a:moveTo>
                    <a:pt x="25696" y="0"/>
                  </a:moveTo>
                  <a:lnTo>
                    <a:pt x="4021251" y="0"/>
                  </a:lnTo>
                  <a:cubicBezTo>
                    <a:pt x="4028066" y="0"/>
                    <a:pt x="4034602" y="2707"/>
                    <a:pt x="4039420" y="7526"/>
                  </a:cubicBezTo>
                  <a:cubicBezTo>
                    <a:pt x="4044240" y="12345"/>
                    <a:pt x="4046947" y="18881"/>
                    <a:pt x="4046947" y="25696"/>
                  </a:cubicBezTo>
                  <a:lnTo>
                    <a:pt x="4046947" y="1403441"/>
                  </a:lnTo>
                  <a:cubicBezTo>
                    <a:pt x="4046947" y="1410256"/>
                    <a:pt x="4044240" y="1416792"/>
                    <a:pt x="4039420" y="1421611"/>
                  </a:cubicBezTo>
                  <a:cubicBezTo>
                    <a:pt x="4034602" y="1426430"/>
                    <a:pt x="4028066" y="1429137"/>
                    <a:pt x="4021251" y="1429137"/>
                  </a:cubicBezTo>
                  <a:lnTo>
                    <a:pt x="25696" y="1429137"/>
                  </a:lnTo>
                  <a:cubicBezTo>
                    <a:pt x="18881" y="1429137"/>
                    <a:pt x="12345" y="1426430"/>
                    <a:pt x="7526" y="1421611"/>
                  </a:cubicBezTo>
                  <a:cubicBezTo>
                    <a:pt x="2707" y="1416792"/>
                    <a:pt x="0" y="1410256"/>
                    <a:pt x="0" y="1403441"/>
                  </a:cubicBezTo>
                  <a:lnTo>
                    <a:pt x="0" y="25696"/>
                  </a:lnTo>
                  <a:cubicBezTo>
                    <a:pt x="0" y="18881"/>
                    <a:pt x="2707" y="12345"/>
                    <a:pt x="7526" y="7526"/>
                  </a:cubicBezTo>
                  <a:cubicBezTo>
                    <a:pt x="12345" y="2707"/>
                    <a:pt x="18881" y="0"/>
                    <a:pt x="25696" y="0"/>
                  </a:cubicBezTo>
                  <a:close/>
                </a:path>
              </a:pathLst>
            </a:custGeom>
            <a:solidFill>
              <a:srgbClr val="897F65"/>
            </a:solidFill>
          </p:spPr>
          <p:txBody>
            <a:bodyPr/>
            <a:lstStyle/>
            <a:p>
              <a:endParaRPr lang="it-IT"/>
            </a:p>
          </p:txBody>
        </p:sp>
        <p:sp>
          <p:nvSpPr>
            <p:cNvPr id="5" name="TextBox 5"/>
            <p:cNvSpPr txBox="1"/>
            <p:nvPr/>
          </p:nvSpPr>
          <p:spPr>
            <a:xfrm>
              <a:off x="0" y="-38100"/>
              <a:ext cx="4046947" cy="1467237"/>
            </a:xfrm>
            <a:prstGeom prst="rect">
              <a:avLst/>
            </a:prstGeom>
          </p:spPr>
          <p:txBody>
            <a:bodyPr lIns="50800" tIns="50800" rIns="50800" bIns="50800" rtlCol="0" anchor="ctr"/>
            <a:lstStyle/>
            <a:p>
              <a:pPr algn="ctr">
                <a:lnSpc>
                  <a:spcPts val="2729"/>
                </a:lnSpc>
              </a:pPr>
              <a:endParaRPr/>
            </a:p>
          </p:txBody>
        </p:sp>
      </p:grpSp>
      <p:sp>
        <p:nvSpPr>
          <p:cNvPr id="6" name="TextBox 6"/>
          <p:cNvSpPr txBox="1"/>
          <p:nvPr/>
        </p:nvSpPr>
        <p:spPr>
          <a:xfrm>
            <a:off x="192474" y="176206"/>
            <a:ext cx="5483586" cy="423153"/>
          </a:xfrm>
          <a:prstGeom prst="rect">
            <a:avLst/>
          </a:prstGeom>
        </p:spPr>
        <p:txBody>
          <a:bodyPr lIns="0" tIns="0" rIns="0" bIns="0" rtlCol="0" anchor="t">
            <a:spAutoFit/>
          </a:bodyPr>
          <a:lstStyle/>
          <a:p>
            <a:pPr algn="l">
              <a:lnSpc>
                <a:spcPts val="3206"/>
              </a:lnSpc>
            </a:pPr>
            <a:r>
              <a:rPr lang="en-US" sz="3239" b="1">
                <a:solidFill>
                  <a:srgbClr val="467487"/>
                </a:solidFill>
                <a:latin typeface="Montserrat Bold"/>
                <a:ea typeface="Montserrat Bold"/>
                <a:cs typeface="Montserrat Bold"/>
                <a:sym typeface="Montserrat Bold"/>
              </a:rPr>
              <a:t>JOURNEY </a:t>
            </a:r>
            <a:r>
              <a:rPr lang="en-US" sz="3239">
                <a:solidFill>
                  <a:srgbClr val="467487"/>
                </a:solidFill>
                <a:latin typeface="Montserrat"/>
                <a:ea typeface="Montserrat"/>
                <a:cs typeface="Montserrat"/>
                <a:sym typeface="Montserrat"/>
              </a:rPr>
              <a:t>dello studente</a:t>
            </a:r>
          </a:p>
        </p:txBody>
      </p:sp>
      <p:grpSp>
        <p:nvGrpSpPr>
          <p:cNvPr id="7" name="Group 7"/>
          <p:cNvGrpSpPr/>
          <p:nvPr/>
        </p:nvGrpSpPr>
        <p:grpSpPr>
          <a:xfrm>
            <a:off x="805452" y="1028700"/>
            <a:ext cx="1519410" cy="1506642"/>
            <a:chOff x="0" y="0"/>
            <a:chExt cx="717224" cy="711197"/>
          </a:xfrm>
        </p:grpSpPr>
        <p:sp>
          <p:nvSpPr>
            <p:cNvPr id="8" name="Freeform 8"/>
            <p:cNvSpPr/>
            <p:nvPr/>
          </p:nvSpPr>
          <p:spPr>
            <a:xfrm>
              <a:off x="0" y="0"/>
              <a:ext cx="717224" cy="711197"/>
            </a:xfrm>
            <a:custGeom>
              <a:avLst/>
              <a:gdLst/>
              <a:ahLst/>
              <a:cxnLst/>
              <a:rect l="l" t="t" r="r" b="b"/>
              <a:pathLst>
                <a:path w="717224" h="711197">
                  <a:moveTo>
                    <a:pt x="259863" y="0"/>
                  </a:moveTo>
                  <a:lnTo>
                    <a:pt x="457361" y="0"/>
                  </a:lnTo>
                  <a:cubicBezTo>
                    <a:pt x="526281" y="0"/>
                    <a:pt x="592378" y="27378"/>
                    <a:pt x="641112" y="76112"/>
                  </a:cubicBezTo>
                  <a:cubicBezTo>
                    <a:pt x="689846" y="124846"/>
                    <a:pt x="717224" y="190943"/>
                    <a:pt x="717224" y="259863"/>
                  </a:cubicBezTo>
                  <a:lnTo>
                    <a:pt x="717224" y="451334"/>
                  </a:lnTo>
                  <a:cubicBezTo>
                    <a:pt x="717224" y="520254"/>
                    <a:pt x="689846" y="586351"/>
                    <a:pt x="641112" y="635085"/>
                  </a:cubicBezTo>
                  <a:cubicBezTo>
                    <a:pt x="592378" y="683819"/>
                    <a:pt x="526281" y="711197"/>
                    <a:pt x="457361" y="711197"/>
                  </a:cubicBezTo>
                  <a:lnTo>
                    <a:pt x="259863" y="711197"/>
                  </a:lnTo>
                  <a:cubicBezTo>
                    <a:pt x="190943" y="711197"/>
                    <a:pt x="124846" y="683819"/>
                    <a:pt x="76112" y="635085"/>
                  </a:cubicBezTo>
                  <a:cubicBezTo>
                    <a:pt x="27378" y="586351"/>
                    <a:pt x="0" y="520254"/>
                    <a:pt x="0" y="451334"/>
                  </a:cubicBezTo>
                  <a:lnTo>
                    <a:pt x="0" y="259863"/>
                  </a:lnTo>
                  <a:cubicBezTo>
                    <a:pt x="0" y="190943"/>
                    <a:pt x="27378" y="124846"/>
                    <a:pt x="76112" y="76112"/>
                  </a:cubicBezTo>
                  <a:cubicBezTo>
                    <a:pt x="124846" y="27378"/>
                    <a:pt x="190943" y="0"/>
                    <a:pt x="259863" y="0"/>
                  </a:cubicBezTo>
                  <a:close/>
                </a:path>
              </a:pathLst>
            </a:custGeom>
            <a:solidFill>
              <a:srgbClr val="897F65"/>
            </a:solidFill>
          </p:spPr>
          <p:txBody>
            <a:bodyPr/>
            <a:lstStyle/>
            <a:p>
              <a:endParaRPr lang="it-IT"/>
            </a:p>
          </p:txBody>
        </p:sp>
        <p:sp>
          <p:nvSpPr>
            <p:cNvPr id="9" name="TextBox 9"/>
            <p:cNvSpPr txBox="1"/>
            <p:nvPr/>
          </p:nvSpPr>
          <p:spPr>
            <a:xfrm>
              <a:off x="0" y="-38100"/>
              <a:ext cx="717224" cy="749297"/>
            </a:xfrm>
            <a:prstGeom prst="rect">
              <a:avLst/>
            </a:prstGeom>
          </p:spPr>
          <p:txBody>
            <a:bodyPr lIns="55650" tIns="55650" rIns="55650" bIns="55650" rtlCol="0" anchor="ctr"/>
            <a:lstStyle/>
            <a:p>
              <a:pPr algn="ctr">
                <a:lnSpc>
                  <a:spcPts val="2729"/>
                </a:lnSpc>
              </a:pPr>
              <a:endParaRPr/>
            </a:p>
            <a:p>
              <a:pPr algn="ctr">
                <a:lnSpc>
                  <a:spcPts val="2729"/>
                </a:lnSpc>
              </a:pPr>
              <a:endParaRPr/>
            </a:p>
            <a:p>
              <a:pPr algn="ctr">
                <a:lnSpc>
                  <a:spcPts val="2729"/>
                </a:lnSpc>
              </a:pPr>
              <a:endParaRPr/>
            </a:p>
          </p:txBody>
        </p:sp>
      </p:grpSp>
      <p:sp>
        <p:nvSpPr>
          <p:cNvPr id="10" name="Freeform 10"/>
          <p:cNvSpPr/>
          <p:nvPr/>
        </p:nvSpPr>
        <p:spPr>
          <a:xfrm>
            <a:off x="1040044" y="1419549"/>
            <a:ext cx="1119840" cy="671904"/>
          </a:xfrm>
          <a:custGeom>
            <a:avLst/>
            <a:gdLst/>
            <a:ahLst/>
            <a:cxnLst/>
            <a:rect l="l" t="t" r="r" b="b"/>
            <a:pathLst>
              <a:path w="1119840" h="671904">
                <a:moveTo>
                  <a:pt x="0" y="0"/>
                </a:moveTo>
                <a:lnTo>
                  <a:pt x="1119840" y="0"/>
                </a:lnTo>
                <a:lnTo>
                  <a:pt x="1119840" y="671905"/>
                </a:lnTo>
                <a:lnTo>
                  <a:pt x="0" y="67190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grpSp>
        <p:nvGrpSpPr>
          <p:cNvPr id="11" name="Group 11"/>
          <p:cNvGrpSpPr/>
          <p:nvPr/>
        </p:nvGrpSpPr>
        <p:grpSpPr>
          <a:xfrm>
            <a:off x="2684758" y="1163963"/>
            <a:ext cx="10146541" cy="1183078"/>
            <a:chOff x="0" y="0"/>
            <a:chExt cx="2866145" cy="334190"/>
          </a:xfrm>
        </p:grpSpPr>
        <p:sp>
          <p:nvSpPr>
            <p:cNvPr id="12" name="Freeform 12"/>
            <p:cNvSpPr/>
            <p:nvPr/>
          </p:nvSpPr>
          <p:spPr>
            <a:xfrm>
              <a:off x="0" y="0"/>
              <a:ext cx="2866145" cy="334190"/>
            </a:xfrm>
            <a:custGeom>
              <a:avLst/>
              <a:gdLst/>
              <a:ahLst/>
              <a:cxnLst/>
              <a:rect l="l" t="t" r="r" b="b"/>
              <a:pathLst>
                <a:path w="2866145" h="334190">
                  <a:moveTo>
                    <a:pt x="11445" y="0"/>
                  </a:moveTo>
                  <a:lnTo>
                    <a:pt x="2854700" y="0"/>
                  </a:lnTo>
                  <a:cubicBezTo>
                    <a:pt x="2857735" y="0"/>
                    <a:pt x="2860646" y="1206"/>
                    <a:pt x="2862793" y="3352"/>
                  </a:cubicBezTo>
                  <a:cubicBezTo>
                    <a:pt x="2864939" y="5499"/>
                    <a:pt x="2866145" y="8410"/>
                    <a:pt x="2866145" y="11445"/>
                  </a:cubicBezTo>
                  <a:lnTo>
                    <a:pt x="2866145" y="322745"/>
                  </a:lnTo>
                  <a:cubicBezTo>
                    <a:pt x="2866145" y="329066"/>
                    <a:pt x="2861021" y="334190"/>
                    <a:pt x="2854700" y="334190"/>
                  </a:cubicBezTo>
                  <a:lnTo>
                    <a:pt x="11445" y="334190"/>
                  </a:lnTo>
                  <a:cubicBezTo>
                    <a:pt x="8410" y="334190"/>
                    <a:pt x="5499" y="332984"/>
                    <a:pt x="3352" y="330838"/>
                  </a:cubicBezTo>
                  <a:cubicBezTo>
                    <a:pt x="1206" y="328691"/>
                    <a:pt x="0" y="325780"/>
                    <a:pt x="0" y="322745"/>
                  </a:cubicBezTo>
                  <a:lnTo>
                    <a:pt x="0" y="11445"/>
                  </a:lnTo>
                  <a:cubicBezTo>
                    <a:pt x="0" y="8410"/>
                    <a:pt x="1206" y="5499"/>
                    <a:pt x="3352" y="3352"/>
                  </a:cubicBezTo>
                  <a:cubicBezTo>
                    <a:pt x="5499" y="1206"/>
                    <a:pt x="8410" y="0"/>
                    <a:pt x="11445" y="0"/>
                  </a:cubicBezTo>
                  <a:close/>
                </a:path>
              </a:pathLst>
            </a:custGeom>
            <a:solidFill>
              <a:srgbClr val="8E816E"/>
            </a:solidFill>
          </p:spPr>
          <p:txBody>
            <a:bodyPr/>
            <a:lstStyle/>
            <a:p>
              <a:endParaRPr lang="it-IT"/>
            </a:p>
          </p:txBody>
        </p:sp>
        <p:sp>
          <p:nvSpPr>
            <p:cNvPr id="13" name="TextBox 13"/>
            <p:cNvSpPr txBox="1"/>
            <p:nvPr/>
          </p:nvSpPr>
          <p:spPr>
            <a:xfrm>
              <a:off x="0" y="85725"/>
              <a:ext cx="2866145" cy="248465"/>
            </a:xfrm>
            <a:prstGeom prst="rect">
              <a:avLst/>
            </a:prstGeom>
          </p:spPr>
          <p:txBody>
            <a:bodyPr lIns="97388" tIns="97388" rIns="97388" bIns="97388" rtlCol="0" anchor="ctr"/>
            <a:lstStyle/>
            <a:p>
              <a:pPr marL="0" lvl="0" indent="0" algn="ctr">
                <a:lnSpc>
                  <a:spcPts val="4200"/>
                </a:lnSpc>
                <a:spcBef>
                  <a:spcPct val="0"/>
                </a:spcBef>
              </a:pPr>
              <a:r>
                <a:rPr lang="en-US" sz="4243" b="1" spc="458">
                  <a:solidFill>
                    <a:srgbClr val="FFFFFF"/>
                  </a:solidFill>
                  <a:latin typeface="Montserrat Semi-Bold"/>
                  <a:ea typeface="Montserrat Semi-Bold"/>
                  <a:cs typeface="Montserrat Semi-Bold"/>
                  <a:sym typeface="Montserrat Semi-Bold"/>
                </a:rPr>
                <a:t>FASE 3: DIVULGAZIONE</a:t>
              </a:r>
            </a:p>
          </p:txBody>
        </p:sp>
      </p:grpSp>
      <p:grpSp>
        <p:nvGrpSpPr>
          <p:cNvPr id="14" name="Group 14"/>
          <p:cNvGrpSpPr/>
          <p:nvPr/>
        </p:nvGrpSpPr>
        <p:grpSpPr>
          <a:xfrm>
            <a:off x="13402799" y="3563748"/>
            <a:ext cx="7111376" cy="4789772"/>
            <a:chOff x="0" y="0"/>
            <a:chExt cx="1872955" cy="1261504"/>
          </a:xfrm>
        </p:grpSpPr>
        <p:sp>
          <p:nvSpPr>
            <p:cNvPr id="15" name="Freeform 15"/>
            <p:cNvSpPr/>
            <p:nvPr/>
          </p:nvSpPr>
          <p:spPr>
            <a:xfrm>
              <a:off x="0" y="0"/>
              <a:ext cx="1872955" cy="1261504"/>
            </a:xfrm>
            <a:custGeom>
              <a:avLst/>
              <a:gdLst/>
              <a:ahLst/>
              <a:cxnLst/>
              <a:rect l="l" t="t" r="r" b="b"/>
              <a:pathLst>
                <a:path w="1872955" h="1261504">
                  <a:moveTo>
                    <a:pt x="55522" y="0"/>
                  </a:moveTo>
                  <a:lnTo>
                    <a:pt x="1817433" y="0"/>
                  </a:lnTo>
                  <a:cubicBezTo>
                    <a:pt x="1848097" y="0"/>
                    <a:pt x="1872955" y="24858"/>
                    <a:pt x="1872955" y="55522"/>
                  </a:cubicBezTo>
                  <a:lnTo>
                    <a:pt x="1872955" y="1205982"/>
                  </a:lnTo>
                  <a:cubicBezTo>
                    <a:pt x="1872955" y="1220707"/>
                    <a:pt x="1867105" y="1234829"/>
                    <a:pt x="1856693" y="1245242"/>
                  </a:cubicBezTo>
                  <a:cubicBezTo>
                    <a:pt x="1846281" y="1255654"/>
                    <a:pt x="1832158" y="1261504"/>
                    <a:pt x="1817433" y="1261504"/>
                  </a:cubicBezTo>
                  <a:lnTo>
                    <a:pt x="55522" y="1261504"/>
                  </a:lnTo>
                  <a:cubicBezTo>
                    <a:pt x="40797" y="1261504"/>
                    <a:pt x="26674" y="1255654"/>
                    <a:pt x="16262" y="1245242"/>
                  </a:cubicBezTo>
                  <a:cubicBezTo>
                    <a:pt x="5850" y="1234829"/>
                    <a:pt x="0" y="1220707"/>
                    <a:pt x="0" y="1205982"/>
                  </a:cubicBezTo>
                  <a:lnTo>
                    <a:pt x="0" y="55522"/>
                  </a:lnTo>
                  <a:cubicBezTo>
                    <a:pt x="0" y="40797"/>
                    <a:pt x="5850" y="26674"/>
                    <a:pt x="16262" y="16262"/>
                  </a:cubicBezTo>
                  <a:cubicBezTo>
                    <a:pt x="26674" y="5850"/>
                    <a:pt x="40797" y="0"/>
                    <a:pt x="55522" y="0"/>
                  </a:cubicBezTo>
                  <a:close/>
                </a:path>
              </a:pathLst>
            </a:custGeom>
            <a:solidFill>
              <a:srgbClr val="897F65"/>
            </a:solidFill>
          </p:spPr>
          <p:txBody>
            <a:bodyPr/>
            <a:lstStyle/>
            <a:p>
              <a:endParaRPr lang="it-IT"/>
            </a:p>
          </p:txBody>
        </p:sp>
        <p:sp>
          <p:nvSpPr>
            <p:cNvPr id="16" name="TextBox 16"/>
            <p:cNvSpPr txBox="1"/>
            <p:nvPr/>
          </p:nvSpPr>
          <p:spPr>
            <a:xfrm>
              <a:off x="0" y="-38100"/>
              <a:ext cx="1872955" cy="1299604"/>
            </a:xfrm>
            <a:prstGeom prst="rect">
              <a:avLst/>
            </a:prstGeom>
          </p:spPr>
          <p:txBody>
            <a:bodyPr lIns="50800" tIns="50800" rIns="50800" bIns="50800" rtlCol="0" anchor="ctr"/>
            <a:lstStyle/>
            <a:p>
              <a:pPr algn="ctr">
                <a:lnSpc>
                  <a:spcPts val="2729"/>
                </a:lnSpc>
              </a:pPr>
              <a:endParaRPr/>
            </a:p>
          </p:txBody>
        </p:sp>
      </p:grpSp>
      <p:sp>
        <p:nvSpPr>
          <p:cNvPr id="17" name="TextBox 17"/>
          <p:cNvSpPr txBox="1"/>
          <p:nvPr/>
        </p:nvSpPr>
        <p:spPr>
          <a:xfrm>
            <a:off x="1040044" y="3287817"/>
            <a:ext cx="11427987" cy="4780915"/>
          </a:xfrm>
          <a:prstGeom prst="rect">
            <a:avLst/>
          </a:prstGeom>
        </p:spPr>
        <p:txBody>
          <a:bodyPr lIns="0" tIns="0" rIns="0" bIns="0" rtlCol="0" anchor="t">
            <a:spAutoFit/>
          </a:bodyPr>
          <a:lstStyle/>
          <a:p>
            <a:pPr marL="0" lvl="0" indent="0" algn="l">
              <a:lnSpc>
                <a:spcPts val="4759"/>
              </a:lnSpc>
              <a:spcBef>
                <a:spcPct val="0"/>
              </a:spcBef>
            </a:pPr>
            <a:r>
              <a:rPr lang="en-US" sz="3399" b="1">
                <a:solidFill>
                  <a:srgbClr val="FFFFFF"/>
                </a:solidFill>
                <a:latin typeface="Open Sans 2 Bold"/>
                <a:ea typeface="Open Sans 2 Bold"/>
                <a:cs typeface="Open Sans 2 Bold"/>
                <a:sym typeface="Open Sans 2 Bold"/>
              </a:rPr>
              <a:t>Questa fase conclude il percorso cr</a:t>
            </a:r>
            <a:r>
              <a:rPr lang="en-US" sz="3399" b="1" u="none" strike="noStrike">
                <a:solidFill>
                  <a:srgbClr val="FFFFFF"/>
                </a:solidFill>
                <a:latin typeface="Open Sans 2 Bold"/>
                <a:ea typeface="Open Sans 2 Bold"/>
                <a:cs typeface="Open Sans 2 Bold"/>
                <a:sym typeface="Open Sans 2 Bold"/>
              </a:rPr>
              <a:t>eando valore condiviso e impatto reale. Presenterai i tuoi risultati in incontri pubblici (in presenza e online) e produrrai contenuti multimediali in team. Acquisirai competenze in analisi aziendale, problem solving, storytelling e progettazione europea, direttamente applicabili nel contesto del progetto Connessioni Rurali di Accademia Rete PAC.</a:t>
            </a:r>
          </a:p>
        </p:txBody>
      </p:sp>
      <p:sp>
        <p:nvSpPr>
          <p:cNvPr id="18" name="Freeform 18"/>
          <p:cNvSpPr/>
          <p:nvPr/>
        </p:nvSpPr>
        <p:spPr>
          <a:xfrm>
            <a:off x="13637924" y="9258300"/>
            <a:ext cx="4451124" cy="919169"/>
          </a:xfrm>
          <a:custGeom>
            <a:avLst/>
            <a:gdLst/>
            <a:ahLst/>
            <a:cxnLst/>
            <a:rect l="l" t="t" r="r" b="b"/>
            <a:pathLst>
              <a:path w="4451124" h="919169">
                <a:moveTo>
                  <a:pt x="0" y="0"/>
                </a:moveTo>
                <a:lnTo>
                  <a:pt x="4451124" y="0"/>
                </a:lnTo>
                <a:lnTo>
                  <a:pt x="4451124" y="919169"/>
                </a:lnTo>
                <a:lnTo>
                  <a:pt x="0" y="919169"/>
                </a:lnTo>
                <a:lnTo>
                  <a:pt x="0" y="0"/>
                </a:lnTo>
                <a:close/>
              </a:path>
            </a:pathLst>
          </a:custGeom>
          <a:blipFill>
            <a:blip r:embed="rId6"/>
            <a:stretch>
              <a:fillRect/>
            </a:stretch>
          </a:blipFill>
        </p:spPr>
        <p:txBody>
          <a:bodyPr/>
          <a:lstStyle/>
          <a:p>
            <a:endParaRPr lang="it-IT"/>
          </a:p>
        </p:txBody>
      </p:sp>
      <p:sp>
        <p:nvSpPr>
          <p:cNvPr id="19" name="TextBox 19"/>
          <p:cNvSpPr txBox="1"/>
          <p:nvPr/>
        </p:nvSpPr>
        <p:spPr>
          <a:xfrm>
            <a:off x="14005151" y="5400398"/>
            <a:ext cx="4083898" cy="2068259"/>
          </a:xfrm>
          <a:prstGeom prst="rect">
            <a:avLst/>
          </a:prstGeom>
        </p:spPr>
        <p:txBody>
          <a:bodyPr lIns="0" tIns="0" rIns="0" bIns="0" rtlCol="0" anchor="t">
            <a:spAutoFit/>
          </a:bodyPr>
          <a:lstStyle/>
          <a:p>
            <a:pPr marL="636360" lvl="1" indent="-318180" algn="l">
              <a:lnSpc>
                <a:spcPts val="4126"/>
              </a:lnSpc>
              <a:buFont typeface="Arial"/>
              <a:buChar char="•"/>
            </a:pPr>
            <a:r>
              <a:rPr lang="en-US" sz="2947" b="1">
                <a:solidFill>
                  <a:srgbClr val="FFFFFF"/>
                </a:solidFill>
                <a:latin typeface="DM Sans Bold"/>
                <a:ea typeface="DM Sans Bold"/>
                <a:cs typeface="DM Sans Bold"/>
                <a:sym typeface="DM Sans Bold"/>
              </a:rPr>
              <a:t>Nel periodo compreso tra Ottobre e Dicembre 2026</a:t>
            </a:r>
          </a:p>
        </p:txBody>
      </p:sp>
      <p:sp>
        <p:nvSpPr>
          <p:cNvPr id="20" name="Freeform 20"/>
          <p:cNvSpPr/>
          <p:nvPr/>
        </p:nvSpPr>
        <p:spPr>
          <a:xfrm>
            <a:off x="13741352" y="3877003"/>
            <a:ext cx="1158496" cy="1158496"/>
          </a:xfrm>
          <a:custGeom>
            <a:avLst/>
            <a:gdLst/>
            <a:ahLst/>
            <a:cxnLst/>
            <a:rect l="l" t="t" r="r" b="b"/>
            <a:pathLst>
              <a:path w="1158496" h="1158496">
                <a:moveTo>
                  <a:pt x="0" y="0"/>
                </a:moveTo>
                <a:lnTo>
                  <a:pt x="1158496" y="0"/>
                </a:lnTo>
                <a:lnTo>
                  <a:pt x="1158496" y="1158496"/>
                </a:lnTo>
                <a:lnTo>
                  <a:pt x="0" y="115849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61535" y="4977536"/>
            <a:ext cx="18549535" cy="7537818"/>
          </a:xfrm>
          <a:custGeom>
            <a:avLst/>
            <a:gdLst/>
            <a:ahLst/>
            <a:cxnLst/>
            <a:rect l="l" t="t" r="r" b="b"/>
            <a:pathLst>
              <a:path w="18549535" h="7537818">
                <a:moveTo>
                  <a:pt x="0" y="0"/>
                </a:moveTo>
                <a:lnTo>
                  <a:pt x="18549535" y="0"/>
                </a:lnTo>
                <a:lnTo>
                  <a:pt x="18549535" y="7537817"/>
                </a:lnTo>
                <a:lnTo>
                  <a:pt x="0" y="7537817"/>
                </a:lnTo>
                <a:lnTo>
                  <a:pt x="0" y="0"/>
                </a:lnTo>
                <a:close/>
              </a:path>
            </a:pathLst>
          </a:custGeom>
          <a:blipFill>
            <a:blip r:embed="rId2">
              <a:extLst>
                <a:ext uri="{96DAC541-7B7A-43D3-8B79-37D633B846F1}">
                  <asvg:svgBlip xmlns:asvg="http://schemas.microsoft.com/office/drawing/2016/SVG/main" r:embed="rId3"/>
                </a:ext>
              </a:extLst>
            </a:blip>
            <a:stretch>
              <a:fillRect b="-18736"/>
            </a:stretch>
          </a:blipFill>
        </p:spPr>
        <p:txBody>
          <a:bodyPr/>
          <a:lstStyle/>
          <a:p>
            <a:endParaRPr lang="it-IT"/>
          </a:p>
        </p:txBody>
      </p:sp>
      <p:sp>
        <p:nvSpPr>
          <p:cNvPr id="3" name="Freeform 3"/>
          <p:cNvSpPr/>
          <p:nvPr/>
        </p:nvSpPr>
        <p:spPr>
          <a:xfrm>
            <a:off x="-261535" y="5353228"/>
            <a:ext cx="18549535" cy="7537818"/>
          </a:xfrm>
          <a:custGeom>
            <a:avLst/>
            <a:gdLst/>
            <a:ahLst/>
            <a:cxnLst/>
            <a:rect l="l" t="t" r="r" b="b"/>
            <a:pathLst>
              <a:path w="18549535" h="7537818">
                <a:moveTo>
                  <a:pt x="0" y="0"/>
                </a:moveTo>
                <a:lnTo>
                  <a:pt x="18549535" y="0"/>
                </a:lnTo>
                <a:lnTo>
                  <a:pt x="18549535" y="7537818"/>
                </a:lnTo>
                <a:lnTo>
                  <a:pt x="0" y="7537818"/>
                </a:lnTo>
                <a:lnTo>
                  <a:pt x="0" y="0"/>
                </a:lnTo>
                <a:close/>
              </a:path>
            </a:pathLst>
          </a:custGeom>
          <a:blipFill>
            <a:blip r:embed="rId2">
              <a:extLst>
                <a:ext uri="{96DAC541-7B7A-43D3-8B79-37D633B846F1}">
                  <asvg:svgBlip xmlns:asvg="http://schemas.microsoft.com/office/drawing/2016/SVG/main" r:embed="rId3"/>
                </a:ext>
              </a:extLst>
            </a:blip>
            <a:stretch>
              <a:fillRect b="-18736"/>
            </a:stretch>
          </a:blipFill>
        </p:spPr>
        <p:txBody>
          <a:bodyPr/>
          <a:lstStyle/>
          <a:p>
            <a:endParaRPr lang="it-IT"/>
          </a:p>
        </p:txBody>
      </p:sp>
      <p:pic>
        <p:nvPicPr>
          <p:cNvPr id="4" name="Picture 4"/>
          <p:cNvPicPr>
            <a:picLocks noChangeAspect="1"/>
          </p:cNvPicPr>
          <p:nvPr/>
        </p:nvPicPr>
        <p:blipFill>
          <a:blip r:embed="rId4"/>
          <a:stretch>
            <a:fillRect/>
          </a:stretch>
        </p:blipFill>
        <p:spPr>
          <a:xfrm>
            <a:off x="11971195" y="3970195"/>
            <a:ext cx="5768842" cy="5768842"/>
          </a:xfrm>
          <a:prstGeom prst="rect">
            <a:avLst/>
          </a:prstGeom>
        </p:spPr>
      </p:pic>
      <p:sp>
        <p:nvSpPr>
          <p:cNvPr id="5" name="Freeform 5"/>
          <p:cNvSpPr/>
          <p:nvPr/>
        </p:nvSpPr>
        <p:spPr>
          <a:xfrm>
            <a:off x="1028700" y="1028700"/>
            <a:ext cx="8115300" cy="1675831"/>
          </a:xfrm>
          <a:custGeom>
            <a:avLst/>
            <a:gdLst/>
            <a:ahLst/>
            <a:cxnLst/>
            <a:rect l="l" t="t" r="r" b="b"/>
            <a:pathLst>
              <a:path w="8115300" h="1675831">
                <a:moveTo>
                  <a:pt x="0" y="0"/>
                </a:moveTo>
                <a:lnTo>
                  <a:pt x="8115300" y="0"/>
                </a:lnTo>
                <a:lnTo>
                  <a:pt x="8115300" y="1675831"/>
                </a:lnTo>
                <a:lnTo>
                  <a:pt x="0" y="1675831"/>
                </a:lnTo>
                <a:lnTo>
                  <a:pt x="0" y="0"/>
                </a:lnTo>
                <a:close/>
              </a:path>
            </a:pathLst>
          </a:custGeom>
          <a:blipFill>
            <a:blip r:embed="rId5"/>
            <a:stretch>
              <a:fillRect/>
            </a:stretch>
          </a:blipFill>
        </p:spPr>
        <p:txBody>
          <a:bodyPr/>
          <a:lstStyle/>
          <a:p>
            <a:endParaRPr lang="it-IT"/>
          </a:p>
        </p:txBody>
      </p:sp>
      <p:sp>
        <p:nvSpPr>
          <p:cNvPr id="6" name="Freeform 6"/>
          <p:cNvSpPr/>
          <p:nvPr/>
        </p:nvSpPr>
        <p:spPr>
          <a:xfrm rot="-4238388">
            <a:off x="10223833" y="4820683"/>
            <a:ext cx="1261932" cy="2250249"/>
          </a:xfrm>
          <a:custGeom>
            <a:avLst/>
            <a:gdLst/>
            <a:ahLst/>
            <a:cxnLst/>
            <a:rect l="l" t="t" r="r" b="b"/>
            <a:pathLst>
              <a:path w="1261932" h="2250249">
                <a:moveTo>
                  <a:pt x="0" y="0"/>
                </a:moveTo>
                <a:lnTo>
                  <a:pt x="1261933" y="0"/>
                </a:lnTo>
                <a:lnTo>
                  <a:pt x="1261933" y="2250250"/>
                </a:lnTo>
                <a:lnTo>
                  <a:pt x="0" y="22502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t-IT"/>
          </a:p>
        </p:txBody>
      </p:sp>
      <p:sp>
        <p:nvSpPr>
          <p:cNvPr id="7" name="TextBox 7"/>
          <p:cNvSpPr txBox="1"/>
          <p:nvPr/>
        </p:nvSpPr>
        <p:spPr>
          <a:xfrm>
            <a:off x="1876142" y="3263069"/>
            <a:ext cx="9826100" cy="1455420"/>
          </a:xfrm>
          <a:prstGeom prst="rect">
            <a:avLst/>
          </a:prstGeom>
        </p:spPr>
        <p:txBody>
          <a:bodyPr lIns="0" tIns="0" rIns="0" bIns="0" rtlCol="0" anchor="t">
            <a:spAutoFit/>
          </a:bodyPr>
          <a:lstStyle/>
          <a:p>
            <a:pPr algn="l">
              <a:lnSpc>
                <a:spcPts val="5880"/>
              </a:lnSpc>
            </a:pPr>
            <a:r>
              <a:rPr lang="en-US" sz="4200">
                <a:solidFill>
                  <a:srgbClr val="545454"/>
                </a:solidFill>
                <a:latin typeface="Open Sans 2"/>
                <a:ea typeface="Open Sans 2"/>
                <a:cs typeface="Open Sans 2"/>
                <a:sym typeface="Open Sans 2"/>
              </a:rPr>
              <a:t>Inquadra il QR code e scopri un’anteprima di quello che ti aspetta!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589838" y="-216002"/>
            <a:ext cx="14924336" cy="10503002"/>
          </a:xfrm>
          <a:custGeom>
            <a:avLst/>
            <a:gdLst/>
            <a:ahLst/>
            <a:cxnLst/>
            <a:rect l="l" t="t" r="r" b="b"/>
            <a:pathLst>
              <a:path w="14924336" h="10503002">
                <a:moveTo>
                  <a:pt x="0" y="0"/>
                </a:moveTo>
                <a:lnTo>
                  <a:pt x="14924336" y="0"/>
                </a:lnTo>
                <a:lnTo>
                  <a:pt x="14924336" y="10503002"/>
                </a:lnTo>
                <a:lnTo>
                  <a:pt x="0" y="105030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grpSp>
        <p:nvGrpSpPr>
          <p:cNvPr id="3" name="Group 3"/>
          <p:cNvGrpSpPr/>
          <p:nvPr/>
        </p:nvGrpSpPr>
        <p:grpSpPr>
          <a:xfrm>
            <a:off x="-2534452" y="2963967"/>
            <a:ext cx="15365751" cy="5426254"/>
            <a:chOff x="0" y="0"/>
            <a:chExt cx="4046947" cy="1429137"/>
          </a:xfrm>
        </p:grpSpPr>
        <p:sp>
          <p:nvSpPr>
            <p:cNvPr id="4" name="Freeform 4"/>
            <p:cNvSpPr/>
            <p:nvPr/>
          </p:nvSpPr>
          <p:spPr>
            <a:xfrm>
              <a:off x="0" y="0"/>
              <a:ext cx="4046947" cy="1429137"/>
            </a:xfrm>
            <a:custGeom>
              <a:avLst/>
              <a:gdLst/>
              <a:ahLst/>
              <a:cxnLst/>
              <a:rect l="l" t="t" r="r" b="b"/>
              <a:pathLst>
                <a:path w="4046947" h="1429137">
                  <a:moveTo>
                    <a:pt x="25696" y="0"/>
                  </a:moveTo>
                  <a:lnTo>
                    <a:pt x="4021251" y="0"/>
                  </a:lnTo>
                  <a:cubicBezTo>
                    <a:pt x="4028066" y="0"/>
                    <a:pt x="4034602" y="2707"/>
                    <a:pt x="4039420" y="7526"/>
                  </a:cubicBezTo>
                  <a:cubicBezTo>
                    <a:pt x="4044240" y="12345"/>
                    <a:pt x="4046947" y="18881"/>
                    <a:pt x="4046947" y="25696"/>
                  </a:cubicBezTo>
                  <a:lnTo>
                    <a:pt x="4046947" y="1403441"/>
                  </a:lnTo>
                  <a:cubicBezTo>
                    <a:pt x="4046947" y="1410256"/>
                    <a:pt x="4044240" y="1416792"/>
                    <a:pt x="4039420" y="1421611"/>
                  </a:cubicBezTo>
                  <a:cubicBezTo>
                    <a:pt x="4034602" y="1426430"/>
                    <a:pt x="4028066" y="1429137"/>
                    <a:pt x="4021251" y="1429137"/>
                  </a:cubicBezTo>
                  <a:lnTo>
                    <a:pt x="25696" y="1429137"/>
                  </a:lnTo>
                  <a:cubicBezTo>
                    <a:pt x="18881" y="1429137"/>
                    <a:pt x="12345" y="1426430"/>
                    <a:pt x="7526" y="1421611"/>
                  </a:cubicBezTo>
                  <a:cubicBezTo>
                    <a:pt x="2707" y="1416792"/>
                    <a:pt x="0" y="1410256"/>
                    <a:pt x="0" y="1403441"/>
                  </a:cubicBezTo>
                  <a:lnTo>
                    <a:pt x="0" y="25696"/>
                  </a:lnTo>
                  <a:cubicBezTo>
                    <a:pt x="0" y="18881"/>
                    <a:pt x="2707" y="12345"/>
                    <a:pt x="7526" y="7526"/>
                  </a:cubicBezTo>
                  <a:cubicBezTo>
                    <a:pt x="12345" y="2707"/>
                    <a:pt x="18881" y="0"/>
                    <a:pt x="25696" y="0"/>
                  </a:cubicBezTo>
                  <a:close/>
                </a:path>
              </a:pathLst>
            </a:custGeom>
            <a:solidFill>
              <a:srgbClr val="897F65"/>
            </a:solidFill>
          </p:spPr>
          <p:txBody>
            <a:bodyPr/>
            <a:lstStyle/>
            <a:p>
              <a:endParaRPr lang="it-IT"/>
            </a:p>
          </p:txBody>
        </p:sp>
        <p:sp>
          <p:nvSpPr>
            <p:cNvPr id="5" name="TextBox 5"/>
            <p:cNvSpPr txBox="1"/>
            <p:nvPr/>
          </p:nvSpPr>
          <p:spPr>
            <a:xfrm>
              <a:off x="0" y="-38100"/>
              <a:ext cx="4046947" cy="1467237"/>
            </a:xfrm>
            <a:prstGeom prst="rect">
              <a:avLst/>
            </a:prstGeom>
          </p:spPr>
          <p:txBody>
            <a:bodyPr lIns="50800" tIns="50800" rIns="50800" bIns="50800" rtlCol="0" anchor="ctr"/>
            <a:lstStyle/>
            <a:p>
              <a:pPr algn="ctr">
                <a:lnSpc>
                  <a:spcPts val="2729"/>
                </a:lnSpc>
              </a:pPr>
              <a:endParaRPr/>
            </a:p>
          </p:txBody>
        </p:sp>
      </p:grpSp>
      <p:sp>
        <p:nvSpPr>
          <p:cNvPr id="6" name="TextBox 6"/>
          <p:cNvSpPr txBox="1"/>
          <p:nvPr/>
        </p:nvSpPr>
        <p:spPr>
          <a:xfrm>
            <a:off x="192474" y="176206"/>
            <a:ext cx="5483586" cy="423153"/>
          </a:xfrm>
          <a:prstGeom prst="rect">
            <a:avLst/>
          </a:prstGeom>
        </p:spPr>
        <p:txBody>
          <a:bodyPr lIns="0" tIns="0" rIns="0" bIns="0" rtlCol="0" anchor="t">
            <a:spAutoFit/>
          </a:bodyPr>
          <a:lstStyle/>
          <a:p>
            <a:pPr algn="l">
              <a:lnSpc>
                <a:spcPts val="3206"/>
              </a:lnSpc>
            </a:pPr>
            <a:r>
              <a:rPr lang="en-US" sz="3239" b="1">
                <a:solidFill>
                  <a:srgbClr val="467487"/>
                </a:solidFill>
                <a:latin typeface="Montserrat Bold"/>
                <a:ea typeface="Montserrat Bold"/>
                <a:cs typeface="Montserrat Bold"/>
                <a:sym typeface="Montserrat Bold"/>
              </a:rPr>
              <a:t>JOURNEY </a:t>
            </a:r>
            <a:r>
              <a:rPr lang="en-US" sz="3239">
                <a:solidFill>
                  <a:srgbClr val="467487"/>
                </a:solidFill>
                <a:latin typeface="Montserrat"/>
                <a:ea typeface="Montserrat"/>
                <a:cs typeface="Montserrat"/>
                <a:sym typeface="Montserrat"/>
              </a:rPr>
              <a:t>dello studente</a:t>
            </a:r>
          </a:p>
        </p:txBody>
      </p:sp>
      <p:grpSp>
        <p:nvGrpSpPr>
          <p:cNvPr id="7" name="Group 7"/>
          <p:cNvGrpSpPr/>
          <p:nvPr/>
        </p:nvGrpSpPr>
        <p:grpSpPr>
          <a:xfrm>
            <a:off x="805452" y="1028700"/>
            <a:ext cx="1519410" cy="1506642"/>
            <a:chOff x="0" y="0"/>
            <a:chExt cx="717224" cy="711197"/>
          </a:xfrm>
        </p:grpSpPr>
        <p:sp>
          <p:nvSpPr>
            <p:cNvPr id="8" name="Freeform 8"/>
            <p:cNvSpPr/>
            <p:nvPr/>
          </p:nvSpPr>
          <p:spPr>
            <a:xfrm>
              <a:off x="0" y="0"/>
              <a:ext cx="717224" cy="711197"/>
            </a:xfrm>
            <a:custGeom>
              <a:avLst/>
              <a:gdLst/>
              <a:ahLst/>
              <a:cxnLst/>
              <a:rect l="l" t="t" r="r" b="b"/>
              <a:pathLst>
                <a:path w="717224" h="711197">
                  <a:moveTo>
                    <a:pt x="259863" y="0"/>
                  </a:moveTo>
                  <a:lnTo>
                    <a:pt x="457361" y="0"/>
                  </a:lnTo>
                  <a:cubicBezTo>
                    <a:pt x="526281" y="0"/>
                    <a:pt x="592378" y="27378"/>
                    <a:pt x="641112" y="76112"/>
                  </a:cubicBezTo>
                  <a:cubicBezTo>
                    <a:pt x="689846" y="124846"/>
                    <a:pt x="717224" y="190943"/>
                    <a:pt x="717224" y="259863"/>
                  </a:cubicBezTo>
                  <a:lnTo>
                    <a:pt x="717224" y="451334"/>
                  </a:lnTo>
                  <a:cubicBezTo>
                    <a:pt x="717224" y="520254"/>
                    <a:pt x="689846" y="586351"/>
                    <a:pt x="641112" y="635085"/>
                  </a:cubicBezTo>
                  <a:cubicBezTo>
                    <a:pt x="592378" y="683819"/>
                    <a:pt x="526281" y="711197"/>
                    <a:pt x="457361" y="711197"/>
                  </a:cubicBezTo>
                  <a:lnTo>
                    <a:pt x="259863" y="711197"/>
                  </a:lnTo>
                  <a:cubicBezTo>
                    <a:pt x="190943" y="711197"/>
                    <a:pt x="124846" y="683819"/>
                    <a:pt x="76112" y="635085"/>
                  </a:cubicBezTo>
                  <a:cubicBezTo>
                    <a:pt x="27378" y="586351"/>
                    <a:pt x="0" y="520254"/>
                    <a:pt x="0" y="451334"/>
                  </a:cubicBezTo>
                  <a:lnTo>
                    <a:pt x="0" y="259863"/>
                  </a:lnTo>
                  <a:cubicBezTo>
                    <a:pt x="0" y="190943"/>
                    <a:pt x="27378" y="124846"/>
                    <a:pt x="76112" y="76112"/>
                  </a:cubicBezTo>
                  <a:cubicBezTo>
                    <a:pt x="124846" y="27378"/>
                    <a:pt x="190943" y="0"/>
                    <a:pt x="259863" y="0"/>
                  </a:cubicBezTo>
                  <a:close/>
                </a:path>
              </a:pathLst>
            </a:custGeom>
            <a:solidFill>
              <a:srgbClr val="897F65"/>
            </a:solidFill>
          </p:spPr>
          <p:txBody>
            <a:bodyPr/>
            <a:lstStyle/>
            <a:p>
              <a:endParaRPr lang="it-IT"/>
            </a:p>
          </p:txBody>
        </p:sp>
        <p:sp>
          <p:nvSpPr>
            <p:cNvPr id="9" name="TextBox 9"/>
            <p:cNvSpPr txBox="1"/>
            <p:nvPr/>
          </p:nvSpPr>
          <p:spPr>
            <a:xfrm>
              <a:off x="0" y="-38100"/>
              <a:ext cx="717224" cy="749297"/>
            </a:xfrm>
            <a:prstGeom prst="rect">
              <a:avLst/>
            </a:prstGeom>
          </p:spPr>
          <p:txBody>
            <a:bodyPr lIns="55650" tIns="55650" rIns="55650" bIns="55650" rtlCol="0" anchor="ctr"/>
            <a:lstStyle/>
            <a:p>
              <a:pPr algn="ctr">
                <a:lnSpc>
                  <a:spcPts val="2729"/>
                </a:lnSpc>
              </a:pPr>
              <a:endParaRPr/>
            </a:p>
            <a:p>
              <a:pPr algn="ctr">
                <a:lnSpc>
                  <a:spcPts val="2729"/>
                </a:lnSpc>
              </a:pPr>
              <a:endParaRPr/>
            </a:p>
            <a:p>
              <a:pPr algn="ctr">
                <a:lnSpc>
                  <a:spcPts val="2729"/>
                </a:lnSpc>
              </a:pPr>
              <a:endParaRPr/>
            </a:p>
          </p:txBody>
        </p:sp>
      </p:grpSp>
      <p:sp>
        <p:nvSpPr>
          <p:cNvPr id="10" name="Freeform 10"/>
          <p:cNvSpPr/>
          <p:nvPr/>
        </p:nvSpPr>
        <p:spPr>
          <a:xfrm>
            <a:off x="1040044" y="1419549"/>
            <a:ext cx="1119840" cy="671904"/>
          </a:xfrm>
          <a:custGeom>
            <a:avLst/>
            <a:gdLst/>
            <a:ahLst/>
            <a:cxnLst/>
            <a:rect l="l" t="t" r="r" b="b"/>
            <a:pathLst>
              <a:path w="1119840" h="671904">
                <a:moveTo>
                  <a:pt x="0" y="0"/>
                </a:moveTo>
                <a:lnTo>
                  <a:pt x="1119840" y="0"/>
                </a:lnTo>
                <a:lnTo>
                  <a:pt x="1119840" y="671905"/>
                </a:lnTo>
                <a:lnTo>
                  <a:pt x="0" y="67190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grpSp>
        <p:nvGrpSpPr>
          <p:cNvPr id="11" name="Group 11"/>
          <p:cNvGrpSpPr/>
          <p:nvPr/>
        </p:nvGrpSpPr>
        <p:grpSpPr>
          <a:xfrm>
            <a:off x="2684758" y="1163963"/>
            <a:ext cx="10146541" cy="1183078"/>
            <a:chOff x="0" y="0"/>
            <a:chExt cx="2866145" cy="334190"/>
          </a:xfrm>
        </p:grpSpPr>
        <p:sp>
          <p:nvSpPr>
            <p:cNvPr id="12" name="Freeform 12"/>
            <p:cNvSpPr/>
            <p:nvPr/>
          </p:nvSpPr>
          <p:spPr>
            <a:xfrm>
              <a:off x="0" y="0"/>
              <a:ext cx="2866145" cy="334190"/>
            </a:xfrm>
            <a:custGeom>
              <a:avLst/>
              <a:gdLst/>
              <a:ahLst/>
              <a:cxnLst/>
              <a:rect l="l" t="t" r="r" b="b"/>
              <a:pathLst>
                <a:path w="2866145" h="334190">
                  <a:moveTo>
                    <a:pt x="11445" y="0"/>
                  </a:moveTo>
                  <a:lnTo>
                    <a:pt x="2854700" y="0"/>
                  </a:lnTo>
                  <a:cubicBezTo>
                    <a:pt x="2857735" y="0"/>
                    <a:pt x="2860646" y="1206"/>
                    <a:pt x="2862793" y="3352"/>
                  </a:cubicBezTo>
                  <a:cubicBezTo>
                    <a:pt x="2864939" y="5499"/>
                    <a:pt x="2866145" y="8410"/>
                    <a:pt x="2866145" y="11445"/>
                  </a:cubicBezTo>
                  <a:lnTo>
                    <a:pt x="2866145" y="322745"/>
                  </a:lnTo>
                  <a:cubicBezTo>
                    <a:pt x="2866145" y="329066"/>
                    <a:pt x="2861021" y="334190"/>
                    <a:pt x="2854700" y="334190"/>
                  </a:cubicBezTo>
                  <a:lnTo>
                    <a:pt x="11445" y="334190"/>
                  </a:lnTo>
                  <a:cubicBezTo>
                    <a:pt x="8410" y="334190"/>
                    <a:pt x="5499" y="332984"/>
                    <a:pt x="3352" y="330838"/>
                  </a:cubicBezTo>
                  <a:cubicBezTo>
                    <a:pt x="1206" y="328691"/>
                    <a:pt x="0" y="325780"/>
                    <a:pt x="0" y="322745"/>
                  </a:cubicBezTo>
                  <a:lnTo>
                    <a:pt x="0" y="11445"/>
                  </a:lnTo>
                  <a:cubicBezTo>
                    <a:pt x="0" y="8410"/>
                    <a:pt x="1206" y="5499"/>
                    <a:pt x="3352" y="3352"/>
                  </a:cubicBezTo>
                  <a:cubicBezTo>
                    <a:pt x="5499" y="1206"/>
                    <a:pt x="8410" y="0"/>
                    <a:pt x="11445" y="0"/>
                  </a:cubicBezTo>
                  <a:close/>
                </a:path>
              </a:pathLst>
            </a:custGeom>
            <a:solidFill>
              <a:srgbClr val="8E816E"/>
            </a:solidFill>
          </p:spPr>
          <p:txBody>
            <a:bodyPr/>
            <a:lstStyle/>
            <a:p>
              <a:endParaRPr lang="it-IT"/>
            </a:p>
          </p:txBody>
        </p:sp>
        <p:sp>
          <p:nvSpPr>
            <p:cNvPr id="13" name="TextBox 13"/>
            <p:cNvSpPr txBox="1"/>
            <p:nvPr/>
          </p:nvSpPr>
          <p:spPr>
            <a:xfrm>
              <a:off x="0" y="85725"/>
              <a:ext cx="2866145" cy="248465"/>
            </a:xfrm>
            <a:prstGeom prst="rect">
              <a:avLst/>
            </a:prstGeom>
          </p:spPr>
          <p:txBody>
            <a:bodyPr lIns="97388" tIns="97388" rIns="97388" bIns="97388" rtlCol="0" anchor="ctr"/>
            <a:lstStyle/>
            <a:p>
              <a:pPr marL="0" lvl="0" indent="0" algn="ctr">
                <a:lnSpc>
                  <a:spcPts val="4200"/>
                </a:lnSpc>
                <a:spcBef>
                  <a:spcPct val="0"/>
                </a:spcBef>
              </a:pPr>
              <a:r>
                <a:rPr lang="en-US" sz="4243" b="1" spc="458">
                  <a:solidFill>
                    <a:srgbClr val="FFFFFF"/>
                  </a:solidFill>
                  <a:latin typeface="Montserrat Semi-Bold"/>
                  <a:ea typeface="Montserrat Semi-Bold"/>
                  <a:cs typeface="Montserrat Semi-Bold"/>
                  <a:sym typeface="Montserrat Semi-Bold"/>
                </a:rPr>
                <a:t>RAFFORZA LA TUA RETE</a:t>
              </a:r>
            </a:p>
          </p:txBody>
        </p:sp>
      </p:grpSp>
      <p:grpSp>
        <p:nvGrpSpPr>
          <p:cNvPr id="14" name="Group 14"/>
          <p:cNvGrpSpPr/>
          <p:nvPr/>
        </p:nvGrpSpPr>
        <p:grpSpPr>
          <a:xfrm>
            <a:off x="13402799" y="3563748"/>
            <a:ext cx="7111376" cy="4789772"/>
            <a:chOff x="0" y="0"/>
            <a:chExt cx="1872955" cy="1261504"/>
          </a:xfrm>
        </p:grpSpPr>
        <p:sp>
          <p:nvSpPr>
            <p:cNvPr id="15" name="Freeform 15"/>
            <p:cNvSpPr/>
            <p:nvPr/>
          </p:nvSpPr>
          <p:spPr>
            <a:xfrm>
              <a:off x="0" y="0"/>
              <a:ext cx="1872955" cy="1261504"/>
            </a:xfrm>
            <a:custGeom>
              <a:avLst/>
              <a:gdLst/>
              <a:ahLst/>
              <a:cxnLst/>
              <a:rect l="l" t="t" r="r" b="b"/>
              <a:pathLst>
                <a:path w="1872955" h="1261504">
                  <a:moveTo>
                    <a:pt x="55522" y="0"/>
                  </a:moveTo>
                  <a:lnTo>
                    <a:pt x="1817433" y="0"/>
                  </a:lnTo>
                  <a:cubicBezTo>
                    <a:pt x="1848097" y="0"/>
                    <a:pt x="1872955" y="24858"/>
                    <a:pt x="1872955" y="55522"/>
                  </a:cubicBezTo>
                  <a:lnTo>
                    <a:pt x="1872955" y="1205982"/>
                  </a:lnTo>
                  <a:cubicBezTo>
                    <a:pt x="1872955" y="1220707"/>
                    <a:pt x="1867105" y="1234829"/>
                    <a:pt x="1856693" y="1245242"/>
                  </a:cubicBezTo>
                  <a:cubicBezTo>
                    <a:pt x="1846281" y="1255654"/>
                    <a:pt x="1832158" y="1261504"/>
                    <a:pt x="1817433" y="1261504"/>
                  </a:cubicBezTo>
                  <a:lnTo>
                    <a:pt x="55522" y="1261504"/>
                  </a:lnTo>
                  <a:cubicBezTo>
                    <a:pt x="40797" y="1261504"/>
                    <a:pt x="26674" y="1255654"/>
                    <a:pt x="16262" y="1245242"/>
                  </a:cubicBezTo>
                  <a:cubicBezTo>
                    <a:pt x="5850" y="1234829"/>
                    <a:pt x="0" y="1220707"/>
                    <a:pt x="0" y="1205982"/>
                  </a:cubicBezTo>
                  <a:lnTo>
                    <a:pt x="0" y="55522"/>
                  </a:lnTo>
                  <a:cubicBezTo>
                    <a:pt x="0" y="40797"/>
                    <a:pt x="5850" y="26674"/>
                    <a:pt x="16262" y="16262"/>
                  </a:cubicBezTo>
                  <a:cubicBezTo>
                    <a:pt x="26674" y="5850"/>
                    <a:pt x="40797" y="0"/>
                    <a:pt x="55522" y="0"/>
                  </a:cubicBezTo>
                  <a:close/>
                </a:path>
              </a:pathLst>
            </a:custGeom>
            <a:solidFill>
              <a:srgbClr val="897F65"/>
            </a:solidFill>
          </p:spPr>
          <p:txBody>
            <a:bodyPr/>
            <a:lstStyle/>
            <a:p>
              <a:endParaRPr lang="it-IT"/>
            </a:p>
          </p:txBody>
        </p:sp>
        <p:sp>
          <p:nvSpPr>
            <p:cNvPr id="16" name="TextBox 16"/>
            <p:cNvSpPr txBox="1"/>
            <p:nvPr/>
          </p:nvSpPr>
          <p:spPr>
            <a:xfrm>
              <a:off x="0" y="-38100"/>
              <a:ext cx="1872955" cy="1299604"/>
            </a:xfrm>
            <a:prstGeom prst="rect">
              <a:avLst/>
            </a:prstGeom>
          </p:spPr>
          <p:txBody>
            <a:bodyPr lIns="50800" tIns="50800" rIns="50800" bIns="50800" rtlCol="0" anchor="ctr"/>
            <a:lstStyle/>
            <a:p>
              <a:pPr algn="ctr">
                <a:lnSpc>
                  <a:spcPts val="2729"/>
                </a:lnSpc>
              </a:pPr>
              <a:endParaRPr/>
            </a:p>
          </p:txBody>
        </p:sp>
      </p:grpSp>
      <p:sp>
        <p:nvSpPr>
          <p:cNvPr id="17" name="TextBox 17"/>
          <p:cNvSpPr txBox="1"/>
          <p:nvPr/>
        </p:nvSpPr>
        <p:spPr>
          <a:xfrm>
            <a:off x="472207" y="3312801"/>
            <a:ext cx="11900456" cy="4781550"/>
          </a:xfrm>
          <a:prstGeom prst="rect">
            <a:avLst/>
          </a:prstGeom>
        </p:spPr>
        <p:txBody>
          <a:bodyPr lIns="0" tIns="0" rIns="0" bIns="0" rtlCol="0" anchor="t">
            <a:spAutoFit/>
          </a:bodyPr>
          <a:lstStyle/>
          <a:p>
            <a:pPr algn="l">
              <a:lnSpc>
                <a:spcPts val="4200"/>
              </a:lnSpc>
            </a:pPr>
            <a:r>
              <a:rPr lang="en-US" sz="3000" b="1" dirty="0">
                <a:solidFill>
                  <a:srgbClr val="FFFFFF"/>
                </a:solidFill>
                <a:latin typeface="Open Sans 2 Bold"/>
                <a:ea typeface="Open Sans 2 Bold"/>
                <a:cs typeface="Open Sans 2 Bold"/>
                <a:sym typeface="Open Sans 2 Bold"/>
              </a:rPr>
              <a:t>11) SFRUTTA IL CANALE TELEGRAM DEL CORSO</a:t>
            </a:r>
          </a:p>
          <a:p>
            <a:pPr algn="l">
              <a:lnSpc>
                <a:spcPts val="4200"/>
              </a:lnSpc>
            </a:pPr>
            <a:r>
              <a:rPr lang="en-US" sz="3000" dirty="0">
                <a:solidFill>
                  <a:srgbClr val="FFFFFF"/>
                </a:solidFill>
                <a:latin typeface="Open Sans 2"/>
                <a:ea typeface="Open Sans 2"/>
                <a:cs typeface="Open Sans 2"/>
                <a:sym typeface="Open Sans 2"/>
              </a:rPr>
              <a:t>Un </a:t>
            </a:r>
            <a:r>
              <a:rPr lang="en-US" sz="3000" dirty="0" err="1">
                <a:solidFill>
                  <a:srgbClr val="FFFFFF"/>
                </a:solidFill>
                <a:latin typeface="Open Sans 2"/>
                <a:ea typeface="Open Sans 2"/>
                <a:cs typeface="Open Sans 2"/>
                <a:sym typeface="Open Sans 2"/>
              </a:rPr>
              <a:t>canale</a:t>
            </a:r>
            <a:r>
              <a:rPr lang="en-US" sz="3000" dirty="0">
                <a:solidFill>
                  <a:srgbClr val="FFFFFF"/>
                </a:solidFill>
                <a:latin typeface="Open Sans 2"/>
                <a:ea typeface="Open Sans 2"/>
                <a:cs typeface="Open Sans 2"/>
                <a:sym typeface="Open Sans 2"/>
              </a:rPr>
              <a:t> </a:t>
            </a:r>
            <a:r>
              <a:rPr lang="en-US" sz="3000" dirty="0" err="1">
                <a:solidFill>
                  <a:srgbClr val="FFFFFF"/>
                </a:solidFill>
                <a:latin typeface="Open Sans 2"/>
                <a:ea typeface="Open Sans 2"/>
                <a:cs typeface="Open Sans 2"/>
                <a:sym typeface="Open Sans 2"/>
              </a:rPr>
              <a:t>informale</a:t>
            </a:r>
            <a:r>
              <a:rPr lang="en-US" sz="3000" dirty="0">
                <a:solidFill>
                  <a:srgbClr val="FFFFFF"/>
                </a:solidFill>
                <a:latin typeface="Open Sans 2"/>
                <a:ea typeface="Open Sans 2"/>
                <a:cs typeface="Open Sans 2"/>
                <a:sym typeface="Open Sans 2"/>
              </a:rPr>
              <a:t> e </a:t>
            </a:r>
            <a:r>
              <a:rPr lang="en-US" sz="3000" dirty="0" err="1">
                <a:solidFill>
                  <a:srgbClr val="FFFFFF"/>
                </a:solidFill>
                <a:latin typeface="Open Sans 2"/>
                <a:ea typeface="Open Sans 2"/>
                <a:cs typeface="Open Sans 2"/>
                <a:sym typeface="Open Sans 2"/>
              </a:rPr>
              <a:t>pratico</a:t>
            </a:r>
            <a:r>
              <a:rPr lang="en-US" sz="3000" dirty="0">
                <a:solidFill>
                  <a:srgbClr val="FFFFFF"/>
                </a:solidFill>
                <a:latin typeface="Open Sans 2"/>
                <a:ea typeface="Open Sans 2"/>
                <a:cs typeface="Open Sans 2"/>
                <a:sym typeface="Open Sans 2"/>
              </a:rPr>
              <a:t> dove </a:t>
            </a:r>
            <a:r>
              <a:rPr lang="en-US" sz="3000" dirty="0" err="1">
                <a:solidFill>
                  <a:srgbClr val="FFFFFF"/>
                </a:solidFill>
                <a:latin typeface="Open Sans 2"/>
                <a:ea typeface="Open Sans 2"/>
                <a:cs typeface="Open Sans 2"/>
                <a:sym typeface="Open Sans 2"/>
              </a:rPr>
              <a:t>puoi</a:t>
            </a:r>
            <a:r>
              <a:rPr lang="en-US" sz="3000" dirty="0">
                <a:solidFill>
                  <a:srgbClr val="FFFFFF"/>
                </a:solidFill>
                <a:latin typeface="Open Sans 2"/>
                <a:ea typeface="Open Sans 2"/>
                <a:cs typeface="Open Sans 2"/>
                <a:sym typeface="Open Sans 2"/>
              </a:rPr>
              <a:t>:</a:t>
            </a:r>
          </a:p>
          <a:p>
            <a:pPr marL="647702" lvl="1" indent="-323851" algn="l">
              <a:lnSpc>
                <a:spcPts val="4200"/>
              </a:lnSpc>
              <a:buFont typeface="Arial"/>
              <a:buChar char="•"/>
            </a:pPr>
            <a:r>
              <a:rPr lang="en-US" sz="3000" dirty="0" err="1">
                <a:solidFill>
                  <a:srgbClr val="FFFFFF"/>
                </a:solidFill>
                <a:latin typeface="Open Sans 2"/>
                <a:ea typeface="Open Sans 2"/>
                <a:cs typeface="Open Sans 2"/>
                <a:sym typeface="Open Sans 2"/>
              </a:rPr>
              <a:t>Rimanere</a:t>
            </a:r>
            <a:r>
              <a:rPr lang="en-US" sz="3000" dirty="0">
                <a:solidFill>
                  <a:srgbClr val="FFFFFF"/>
                </a:solidFill>
                <a:latin typeface="Open Sans 2"/>
                <a:ea typeface="Open Sans 2"/>
                <a:cs typeface="Open Sans 2"/>
                <a:sym typeface="Open Sans 2"/>
              </a:rPr>
              <a:t> </a:t>
            </a:r>
            <a:r>
              <a:rPr lang="en-US" sz="3000" dirty="0" err="1">
                <a:solidFill>
                  <a:srgbClr val="FFFFFF"/>
                </a:solidFill>
                <a:latin typeface="Open Sans 2"/>
                <a:ea typeface="Open Sans 2"/>
                <a:cs typeface="Open Sans 2"/>
                <a:sym typeface="Open Sans 2"/>
              </a:rPr>
              <a:t>aggiornato</a:t>
            </a:r>
            <a:r>
              <a:rPr lang="en-US" sz="3000" dirty="0">
                <a:solidFill>
                  <a:srgbClr val="FFFFFF"/>
                </a:solidFill>
                <a:latin typeface="Open Sans 2"/>
                <a:ea typeface="Open Sans 2"/>
                <a:cs typeface="Open Sans 2"/>
                <a:sym typeface="Open Sans 2"/>
              </a:rPr>
              <a:t> </a:t>
            </a:r>
            <a:r>
              <a:rPr lang="en-US" sz="3000" dirty="0" err="1">
                <a:solidFill>
                  <a:srgbClr val="FFFFFF"/>
                </a:solidFill>
                <a:latin typeface="Open Sans 2"/>
                <a:ea typeface="Open Sans 2"/>
                <a:cs typeface="Open Sans 2"/>
                <a:sym typeface="Open Sans 2"/>
              </a:rPr>
              <a:t>sugli</a:t>
            </a:r>
            <a:r>
              <a:rPr lang="en-US" sz="3000" dirty="0">
                <a:solidFill>
                  <a:srgbClr val="FFFFFF"/>
                </a:solidFill>
                <a:latin typeface="Open Sans 2"/>
                <a:ea typeface="Open Sans 2"/>
                <a:cs typeface="Open Sans 2"/>
                <a:sym typeface="Open Sans 2"/>
              </a:rPr>
              <a:t> </a:t>
            </a:r>
            <a:r>
              <a:rPr lang="en-US" sz="3000" dirty="0" err="1">
                <a:solidFill>
                  <a:srgbClr val="FFFFFF"/>
                </a:solidFill>
                <a:latin typeface="Open Sans 2"/>
                <a:ea typeface="Open Sans 2"/>
                <a:cs typeface="Open Sans 2"/>
                <a:sym typeface="Open Sans 2"/>
              </a:rPr>
              <a:t>appuntamenti</a:t>
            </a:r>
            <a:r>
              <a:rPr lang="en-US" sz="3000" dirty="0">
                <a:solidFill>
                  <a:srgbClr val="FFFFFF"/>
                </a:solidFill>
                <a:latin typeface="Open Sans 2"/>
                <a:ea typeface="Open Sans 2"/>
                <a:cs typeface="Open Sans 2"/>
                <a:sym typeface="Open Sans 2"/>
              </a:rPr>
              <a:t> e le </a:t>
            </a:r>
            <a:r>
              <a:rPr lang="en-US" sz="3000" dirty="0" err="1">
                <a:solidFill>
                  <a:srgbClr val="FFFFFF"/>
                </a:solidFill>
                <a:latin typeface="Open Sans 2"/>
                <a:ea typeface="Open Sans 2"/>
                <a:cs typeface="Open Sans 2"/>
                <a:sym typeface="Open Sans 2"/>
              </a:rPr>
              <a:t>novità</a:t>
            </a:r>
            <a:r>
              <a:rPr lang="en-US" sz="3000" dirty="0">
                <a:solidFill>
                  <a:srgbClr val="FFFFFF"/>
                </a:solidFill>
                <a:latin typeface="Open Sans 2"/>
                <a:ea typeface="Open Sans 2"/>
                <a:cs typeface="Open Sans 2"/>
                <a:sym typeface="Open Sans 2"/>
              </a:rPr>
              <a:t> del </a:t>
            </a:r>
            <a:r>
              <a:rPr lang="en-US" sz="3000" dirty="0" err="1">
                <a:solidFill>
                  <a:srgbClr val="FFFFFF"/>
                </a:solidFill>
                <a:latin typeface="Open Sans 2"/>
                <a:ea typeface="Open Sans 2"/>
                <a:cs typeface="Open Sans 2"/>
                <a:sym typeface="Open Sans 2"/>
              </a:rPr>
              <a:t>corso</a:t>
            </a:r>
            <a:endParaRPr lang="en-US" sz="3000" dirty="0">
              <a:solidFill>
                <a:srgbClr val="FFFFFF"/>
              </a:solidFill>
              <a:latin typeface="Open Sans 2"/>
              <a:ea typeface="Open Sans 2"/>
              <a:cs typeface="Open Sans 2"/>
              <a:sym typeface="Open Sans 2"/>
            </a:endParaRPr>
          </a:p>
          <a:p>
            <a:pPr marL="647702" lvl="1" indent="-323851" algn="l">
              <a:lnSpc>
                <a:spcPts val="4200"/>
              </a:lnSpc>
              <a:buFont typeface="Arial"/>
              <a:buChar char="•"/>
            </a:pPr>
            <a:r>
              <a:rPr lang="en-US" sz="3000" dirty="0" err="1">
                <a:solidFill>
                  <a:srgbClr val="FFFFFF"/>
                </a:solidFill>
                <a:latin typeface="Open Sans 2"/>
                <a:ea typeface="Open Sans 2"/>
                <a:cs typeface="Open Sans 2"/>
                <a:sym typeface="Open Sans 2"/>
              </a:rPr>
              <a:t>Connetterti</a:t>
            </a:r>
            <a:r>
              <a:rPr lang="en-US" sz="3000" dirty="0">
                <a:solidFill>
                  <a:srgbClr val="FFFFFF"/>
                </a:solidFill>
                <a:latin typeface="Open Sans 2"/>
                <a:ea typeface="Open Sans 2"/>
                <a:cs typeface="Open Sans 2"/>
                <a:sym typeface="Open Sans 2"/>
              </a:rPr>
              <a:t> con </a:t>
            </a:r>
            <a:r>
              <a:rPr lang="en-US" sz="3000" dirty="0" err="1">
                <a:solidFill>
                  <a:srgbClr val="FFFFFF"/>
                </a:solidFill>
                <a:latin typeface="Open Sans 2"/>
                <a:ea typeface="Open Sans 2"/>
                <a:cs typeface="Open Sans 2"/>
                <a:sym typeface="Open Sans 2"/>
              </a:rPr>
              <a:t>altri</a:t>
            </a:r>
            <a:r>
              <a:rPr lang="en-US" sz="3000" dirty="0">
                <a:solidFill>
                  <a:srgbClr val="FFFFFF"/>
                </a:solidFill>
                <a:latin typeface="Open Sans 2"/>
                <a:ea typeface="Open Sans 2"/>
                <a:cs typeface="Open Sans 2"/>
                <a:sym typeface="Open Sans 2"/>
              </a:rPr>
              <a:t> </a:t>
            </a:r>
            <a:r>
              <a:rPr lang="en-US" sz="3000" dirty="0" err="1">
                <a:solidFill>
                  <a:srgbClr val="FFFFFF"/>
                </a:solidFill>
                <a:latin typeface="Open Sans 2"/>
                <a:ea typeface="Open Sans 2"/>
                <a:cs typeface="Open Sans 2"/>
                <a:sym typeface="Open Sans 2"/>
              </a:rPr>
              <a:t>studenti</a:t>
            </a:r>
            <a:r>
              <a:rPr lang="en-US" sz="3000" dirty="0">
                <a:solidFill>
                  <a:srgbClr val="FFFFFF"/>
                </a:solidFill>
                <a:latin typeface="Open Sans 2"/>
                <a:ea typeface="Open Sans 2"/>
                <a:cs typeface="Open Sans 2"/>
                <a:sym typeface="Open Sans 2"/>
              </a:rPr>
              <a:t> </a:t>
            </a:r>
            <a:r>
              <a:rPr lang="en-US" sz="3000" dirty="0" err="1">
                <a:solidFill>
                  <a:srgbClr val="FFFFFF"/>
                </a:solidFill>
                <a:latin typeface="Open Sans 2"/>
                <a:ea typeface="Open Sans 2"/>
                <a:cs typeface="Open Sans 2"/>
                <a:sym typeface="Open Sans 2"/>
              </a:rPr>
              <a:t>della</a:t>
            </a:r>
            <a:r>
              <a:rPr lang="en-US" sz="3000" dirty="0">
                <a:solidFill>
                  <a:srgbClr val="FFFFFF"/>
                </a:solidFill>
                <a:latin typeface="Open Sans 2"/>
                <a:ea typeface="Open Sans 2"/>
                <a:cs typeface="Open Sans 2"/>
                <a:sym typeface="Open Sans 2"/>
              </a:rPr>
              <a:t> </a:t>
            </a:r>
            <a:r>
              <a:rPr lang="en-US" sz="3000" dirty="0" err="1">
                <a:solidFill>
                  <a:srgbClr val="FFFFFF"/>
                </a:solidFill>
                <a:latin typeface="Open Sans 2"/>
                <a:ea typeface="Open Sans 2"/>
                <a:cs typeface="Open Sans 2"/>
                <a:sym typeface="Open Sans 2"/>
              </a:rPr>
              <a:t>tua</a:t>
            </a:r>
            <a:r>
              <a:rPr lang="en-US" sz="3000" dirty="0">
                <a:solidFill>
                  <a:srgbClr val="FFFFFF"/>
                </a:solidFill>
                <a:latin typeface="Open Sans 2"/>
                <a:ea typeface="Open Sans 2"/>
                <a:cs typeface="Open Sans 2"/>
                <a:sym typeface="Open Sans 2"/>
              </a:rPr>
              <a:t> </a:t>
            </a:r>
            <a:r>
              <a:rPr lang="en-US" sz="3000" dirty="0" err="1">
                <a:solidFill>
                  <a:srgbClr val="FFFFFF"/>
                </a:solidFill>
                <a:latin typeface="Open Sans 2"/>
                <a:ea typeface="Open Sans 2"/>
                <a:cs typeface="Open Sans 2"/>
                <a:sym typeface="Open Sans 2"/>
              </a:rPr>
              <a:t>regione</a:t>
            </a:r>
            <a:r>
              <a:rPr lang="en-US" sz="3000" dirty="0">
                <a:solidFill>
                  <a:srgbClr val="FFFFFF"/>
                </a:solidFill>
                <a:latin typeface="Open Sans 2"/>
                <a:ea typeface="Open Sans 2"/>
                <a:cs typeface="Open Sans 2"/>
                <a:sym typeface="Open Sans 2"/>
              </a:rPr>
              <a:t> e </a:t>
            </a:r>
            <a:r>
              <a:rPr lang="en-US" sz="3000" dirty="0" err="1">
                <a:solidFill>
                  <a:srgbClr val="FFFFFF"/>
                </a:solidFill>
                <a:latin typeface="Open Sans 2"/>
                <a:ea typeface="Open Sans 2"/>
                <a:cs typeface="Open Sans 2"/>
                <a:sym typeface="Open Sans 2"/>
              </a:rPr>
              <a:t>condividere</a:t>
            </a:r>
            <a:r>
              <a:rPr lang="en-US" sz="3000" dirty="0">
                <a:solidFill>
                  <a:srgbClr val="FFFFFF"/>
                </a:solidFill>
                <a:latin typeface="Open Sans 2"/>
                <a:ea typeface="Open Sans 2"/>
                <a:cs typeface="Open Sans 2"/>
                <a:sym typeface="Open Sans 2"/>
              </a:rPr>
              <a:t> </a:t>
            </a:r>
            <a:r>
              <a:rPr lang="en-US" sz="3000" dirty="0" err="1">
                <a:solidFill>
                  <a:srgbClr val="FFFFFF"/>
                </a:solidFill>
                <a:latin typeface="Open Sans 2"/>
                <a:ea typeface="Open Sans 2"/>
                <a:cs typeface="Open Sans 2"/>
                <a:sym typeface="Open Sans 2"/>
              </a:rPr>
              <a:t>interessi</a:t>
            </a:r>
            <a:r>
              <a:rPr lang="en-US" sz="3000" dirty="0">
                <a:solidFill>
                  <a:srgbClr val="FFFFFF"/>
                </a:solidFill>
                <a:latin typeface="Open Sans 2"/>
                <a:ea typeface="Open Sans 2"/>
                <a:cs typeface="Open Sans 2"/>
                <a:sym typeface="Open Sans 2"/>
              </a:rPr>
              <a:t> </a:t>
            </a:r>
            <a:r>
              <a:rPr lang="en-US" sz="3000" dirty="0" err="1">
                <a:solidFill>
                  <a:srgbClr val="FFFFFF"/>
                </a:solidFill>
                <a:latin typeface="Open Sans 2"/>
                <a:ea typeface="Open Sans 2"/>
                <a:cs typeface="Open Sans 2"/>
                <a:sym typeface="Open Sans 2"/>
              </a:rPr>
              <a:t>comuni</a:t>
            </a:r>
            <a:endParaRPr lang="en-US" sz="3000" dirty="0">
              <a:solidFill>
                <a:srgbClr val="FFFFFF"/>
              </a:solidFill>
              <a:latin typeface="Open Sans 2"/>
              <a:ea typeface="Open Sans 2"/>
              <a:cs typeface="Open Sans 2"/>
              <a:sym typeface="Open Sans 2"/>
            </a:endParaRPr>
          </a:p>
          <a:p>
            <a:pPr marL="647702" lvl="1" indent="-323851" algn="l">
              <a:lnSpc>
                <a:spcPts val="4200"/>
              </a:lnSpc>
              <a:buFont typeface="Arial"/>
              <a:buChar char="•"/>
            </a:pPr>
            <a:r>
              <a:rPr lang="en-US" sz="3000" dirty="0" err="1">
                <a:solidFill>
                  <a:srgbClr val="FFFFFF"/>
                </a:solidFill>
                <a:latin typeface="Open Sans 2"/>
                <a:ea typeface="Open Sans 2"/>
                <a:cs typeface="Open Sans 2"/>
                <a:sym typeface="Open Sans 2"/>
              </a:rPr>
              <a:t>Proporre</a:t>
            </a:r>
            <a:r>
              <a:rPr lang="en-US" sz="3000" dirty="0">
                <a:solidFill>
                  <a:srgbClr val="FFFFFF"/>
                </a:solidFill>
                <a:latin typeface="Open Sans 2"/>
                <a:ea typeface="Open Sans 2"/>
                <a:cs typeface="Open Sans 2"/>
                <a:sym typeface="Open Sans 2"/>
              </a:rPr>
              <a:t> e </a:t>
            </a:r>
            <a:r>
              <a:rPr lang="en-US" sz="3000" dirty="0" err="1">
                <a:solidFill>
                  <a:srgbClr val="FFFFFF"/>
                </a:solidFill>
                <a:latin typeface="Open Sans 2"/>
                <a:ea typeface="Open Sans 2"/>
                <a:cs typeface="Open Sans 2"/>
                <a:sym typeface="Open Sans 2"/>
              </a:rPr>
              <a:t>accedere</a:t>
            </a:r>
            <a:r>
              <a:rPr lang="en-US" sz="3000" dirty="0">
                <a:solidFill>
                  <a:srgbClr val="FFFFFF"/>
                </a:solidFill>
                <a:latin typeface="Open Sans 2"/>
                <a:ea typeface="Open Sans 2"/>
                <a:cs typeface="Open Sans 2"/>
                <a:sym typeface="Open Sans 2"/>
              </a:rPr>
              <a:t> a </a:t>
            </a:r>
            <a:r>
              <a:rPr lang="en-US" sz="3000" dirty="0" err="1">
                <a:solidFill>
                  <a:srgbClr val="FFFFFF"/>
                </a:solidFill>
                <a:latin typeface="Open Sans 2"/>
                <a:ea typeface="Open Sans 2"/>
                <a:cs typeface="Open Sans 2"/>
                <a:sym typeface="Open Sans 2"/>
              </a:rPr>
              <a:t>approfondimenti</a:t>
            </a:r>
            <a:r>
              <a:rPr lang="en-US" sz="3000" dirty="0">
                <a:solidFill>
                  <a:srgbClr val="FFFFFF"/>
                </a:solidFill>
                <a:latin typeface="Open Sans 2"/>
                <a:ea typeface="Open Sans 2"/>
                <a:cs typeface="Open Sans 2"/>
                <a:sym typeface="Open Sans 2"/>
              </a:rPr>
              <a:t> </a:t>
            </a:r>
            <a:r>
              <a:rPr lang="en-US" sz="3000" dirty="0" err="1">
                <a:solidFill>
                  <a:srgbClr val="FFFFFF"/>
                </a:solidFill>
                <a:latin typeface="Open Sans 2"/>
                <a:ea typeface="Open Sans 2"/>
                <a:cs typeface="Open Sans 2"/>
                <a:sym typeface="Open Sans 2"/>
              </a:rPr>
              <a:t>tematici</a:t>
            </a:r>
            <a:r>
              <a:rPr lang="en-US" sz="3000" dirty="0">
                <a:solidFill>
                  <a:srgbClr val="FFFFFF"/>
                </a:solidFill>
                <a:latin typeface="Open Sans 2"/>
                <a:ea typeface="Open Sans 2"/>
                <a:cs typeface="Open Sans 2"/>
                <a:sym typeface="Open Sans 2"/>
              </a:rPr>
              <a:t> (</a:t>
            </a:r>
            <a:r>
              <a:rPr lang="en-US" sz="3000" dirty="0" err="1">
                <a:solidFill>
                  <a:srgbClr val="FFFFFF"/>
                </a:solidFill>
                <a:latin typeface="Open Sans 2"/>
                <a:ea typeface="Open Sans 2"/>
                <a:cs typeface="Open Sans 2"/>
                <a:sym typeface="Open Sans 2"/>
              </a:rPr>
              <a:t>permacultura</a:t>
            </a:r>
            <a:r>
              <a:rPr lang="en-US" sz="3000" dirty="0">
                <a:solidFill>
                  <a:srgbClr val="FFFFFF"/>
                </a:solidFill>
                <a:latin typeface="Open Sans 2"/>
                <a:ea typeface="Open Sans 2"/>
                <a:cs typeface="Open Sans 2"/>
                <a:sym typeface="Open Sans 2"/>
              </a:rPr>
              <a:t>, </a:t>
            </a:r>
            <a:r>
              <a:rPr lang="en-US" sz="3000" dirty="0" err="1">
                <a:solidFill>
                  <a:srgbClr val="FFFFFF"/>
                </a:solidFill>
                <a:latin typeface="Open Sans 2"/>
                <a:ea typeface="Open Sans 2"/>
                <a:cs typeface="Open Sans 2"/>
                <a:sym typeface="Open Sans 2"/>
              </a:rPr>
              <a:t>acquaponica</a:t>
            </a:r>
            <a:r>
              <a:rPr lang="en-US" sz="3000" dirty="0">
                <a:solidFill>
                  <a:srgbClr val="FFFFFF"/>
                </a:solidFill>
                <a:latin typeface="Open Sans 2"/>
                <a:ea typeface="Open Sans 2"/>
                <a:cs typeface="Open Sans 2"/>
                <a:sym typeface="Open Sans 2"/>
              </a:rPr>
              <a:t>, etc.)</a:t>
            </a:r>
          </a:p>
          <a:p>
            <a:pPr algn="l">
              <a:lnSpc>
                <a:spcPts val="4200"/>
              </a:lnSpc>
            </a:pPr>
            <a:r>
              <a:rPr lang="en-US" sz="3000" dirty="0">
                <a:solidFill>
                  <a:srgbClr val="FFFFFF"/>
                </a:solidFill>
                <a:latin typeface="Open Sans 2"/>
                <a:ea typeface="Open Sans 2"/>
                <a:cs typeface="Open Sans 2"/>
                <a:sym typeface="Open Sans 2"/>
              </a:rPr>
              <a:t>📌 </a:t>
            </a:r>
            <a:r>
              <a:rPr lang="en-US" sz="3000" dirty="0" err="1">
                <a:solidFill>
                  <a:srgbClr val="FFFFFF"/>
                </a:solidFill>
                <a:latin typeface="Open Sans 2"/>
                <a:ea typeface="Open Sans 2"/>
                <a:cs typeface="Open Sans 2"/>
                <a:sym typeface="Open Sans 2"/>
              </a:rPr>
              <a:t>L'iscrizione</a:t>
            </a:r>
            <a:r>
              <a:rPr lang="en-US" sz="3000" dirty="0">
                <a:solidFill>
                  <a:srgbClr val="FFFFFF"/>
                </a:solidFill>
                <a:latin typeface="Open Sans 2"/>
                <a:ea typeface="Open Sans 2"/>
                <a:cs typeface="Open Sans 2"/>
                <a:sym typeface="Open Sans 2"/>
              </a:rPr>
              <a:t> al </a:t>
            </a:r>
            <a:r>
              <a:rPr lang="en-US" sz="3000" dirty="0" err="1">
                <a:solidFill>
                  <a:srgbClr val="FFFFFF"/>
                </a:solidFill>
                <a:latin typeface="Open Sans 2"/>
                <a:ea typeface="Open Sans 2"/>
                <a:cs typeface="Open Sans 2"/>
                <a:sym typeface="Open Sans 2"/>
              </a:rPr>
              <a:t>canale</a:t>
            </a:r>
            <a:r>
              <a:rPr lang="en-US" sz="3000" dirty="0">
                <a:solidFill>
                  <a:srgbClr val="FFFFFF"/>
                </a:solidFill>
                <a:latin typeface="Open Sans 2"/>
                <a:ea typeface="Open Sans 2"/>
                <a:cs typeface="Open Sans 2"/>
                <a:sym typeface="Open Sans 2"/>
              </a:rPr>
              <a:t> </a:t>
            </a:r>
            <a:r>
              <a:rPr lang="en-US" sz="3000" dirty="0" err="1">
                <a:solidFill>
                  <a:srgbClr val="FFFFFF"/>
                </a:solidFill>
                <a:latin typeface="Open Sans 2"/>
                <a:ea typeface="Open Sans 2"/>
                <a:cs typeface="Open Sans 2"/>
                <a:sym typeface="Open Sans 2"/>
              </a:rPr>
              <a:t>sarà</a:t>
            </a:r>
            <a:r>
              <a:rPr lang="en-US" sz="3000" dirty="0">
                <a:solidFill>
                  <a:srgbClr val="FFFFFF"/>
                </a:solidFill>
                <a:latin typeface="Open Sans 2"/>
                <a:ea typeface="Open Sans 2"/>
                <a:cs typeface="Open Sans 2"/>
                <a:sym typeface="Open Sans 2"/>
              </a:rPr>
              <a:t> </a:t>
            </a:r>
            <a:r>
              <a:rPr lang="en-US" sz="3000" dirty="0" err="1">
                <a:solidFill>
                  <a:srgbClr val="FFFFFF"/>
                </a:solidFill>
                <a:latin typeface="Open Sans 2"/>
                <a:ea typeface="Open Sans 2"/>
                <a:cs typeface="Open Sans 2"/>
                <a:sym typeface="Open Sans 2"/>
              </a:rPr>
              <a:t>disponibile</a:t>
            </a:r>
            <a:r>
              <a:rPr lang="en-US" sz="3000" dirty="0">
                <a:solidFill>
                  <a:srgbClr val="FFFFFF"/>
                </a:solidFill>
                <a:latin typeface="Open Sans 2"/>
                <a:ea typeface="Open Sans 2"/>
                <a:cs typeface="Open Sans 2"/>
                <a:sym typeface="Open Sans 2"/>
              </a:rPr>
              <a:t> a </a:t>
            </a:r>
            <a:r>
              <a:rPr lang="en-US" sz="3000" dirty="0" err="1">
                <a:solidFill>
                  <a:srgbClr val="FFFFFF"/>
                </a:solidFill>
                <a:latin typeface="Open Sans 2"/>
                <a:ea typeface="Open Sans 2"/>
                <a:cs typeface="Open Sans 2"/>
                <a:sym typeface="Open Sans 2"/>
              </a:rPr>
              <a:t>partire</a:t>
            </a:r>
            <a:r>
              <a:rPr lang="en-US" sz="3000" dirty="0">
                <a:solidFill>
                  <a:srgbClr val="FFFFFF"/>
                </a:solidFill>
                <a:latin typeface="Open Sans 2"/>
                <a:ea typeface="Open Sans 2"/>
                <a:cs typeface="Open Sans 2"/>
                <a:sym typeface="Open Sans 2"/>
              </a:rPr>
              <a:t> dal 16 </a:t>
            </a:r>
            <a:r>
              <a:rPr lang="en-US" sz="3000" dirty="0" err="1">
                <a:solidFill>
                  <a:srgbClr val="FFFFFF"/>
                </a:solidFill>
                <a:latin typeface="Open Sans 2"/>
                <a:ea typeface="Open Sans 2"/>
                <a:cs typeface="Open Sans 2"/>
                <a:sym typeface="Open Sans 2"/>
              </a:rPr>
              <a:t>dicembre</a:t>
            </a:r>
            <a:r>
              <a:rPr lang="en-US" sz="3000" dirty="0">
                <a:solidFill>
                  <a:srgbClr val="FFFFFF"/>
                </a:solidFill>
                <a:latin typeface="Open Sans 2"/>
                <a:ea typeface="Open Sans 2"/>
                <a:cs typeface="Open Sans 2"/>
                <a:sym typeface="Open Sans 2"/>
              </a:rPr>
              <a:t>, in </a:t>
            </a:r>
            <a:r>
              <a:rPr lang="en-US" sz="3000" dirty="0" err="1">
                <a:solidFill>
                  <a:srgbClr val="FFFFFF"/>
                </a:solidFill>
                <a:latin typeface="Open Sans 2"/>
                <a:ea typeface="Open Sans 2"/>
                <a:cs typeface="Open Sans 2"/>
                <a:sym typeface="Open Sans 2"/>
              </a:rPr>
              <a:t>occasione</a:t>
            </a:r>
            <a:r>
              <a:rPr lang="en-US" sz="3000" dirty="0">
                <a:solidFill>
                  <a:srgbClr val="FFFFFF"/>
                </a:solidFill>
                <a:latin typeface="Open Sans 2"/>
                <a:ea typeface="Open Sans 2"/>
                <a:cs typeface="Open Sans 2"/>
                <a:sym typeface="Open Sans 2"/>
              </a:rPr>
              <a:t> </a:t>
            </a:r>
            <a:r>
              <a:rPr lang="en-US" sz="3000" dirty="0" err="1">
                <a:solidFill>
                  <a:srgbClr val="FFFFFF"/>
                </a:solidFill>
                <a:latin typeface="Open Sans 2"/>
                <a:ea typeface="Open Sans 2"/>
                <a:cs typeface="Open Sans 2"/>
                <a:sym typeface="Open Sans 2"/>
              </a:rPr>
              <a:t>dell'evento</a:t>
            </a:r>
            <a:r>
              <a:rPr lang="en-US" sz="3000" dirty="0">
                <a:solidFill>
                  <a:srgbClr val="FFFFFF"/>
                </a:solidFill>
                <a:latin typeface="Open Sans 2"/>
                <a:ea typeface="Open Sans 2"/>
                <a:cs typeface="Open Sans 2"/>
                <a:sym typeface="Open Sans 2"/>
              </a:rPr>
              <a:t> di </a:t>
            </a:r>
            <a:r>
              <a:rPr lang="en-US" sz="3000" dirty="0" err="1">
                <a:solidFill>
                  <a:srgbClr val="FFFFFF"/>
                </a:solidFill>
                <a:latin typeface="Open Sans 2"/>
                <a:ea typeface="Open Sans 2"/>
                <a:cs typeface="Open Sans 2"/>
                <a:sym typeface="Open Sans 2"/>
              </a:rPr>
              <a:t>lancio</a:t>
            </a:r>
            <a:r>
              <a:rPr lang="en-US" sz="3000" dirty="0">
                <a:solidFill>
                  <a:srgbClr val="FFFFFF"/>
                </a:solidFill>
                <a:latin typeface="Open Sans 2"/>
                <a:ea typeface="Open Sans 2"/>
                <a:cs typeface="Open Sans 2"/>
                <a:sym typeface="Open Sans 2"/>
              </a:rPr>
              <a:t>.</a:t>
            </a:r>
          </a:p>
        </p:txBody>
      </p:sp>
      <p:sp>
        <p:nvSpPr>
          <p:cNvPr id="18" name="Freeform 18"/>
          <p:cNvSpPr/>
          <p:nvPr/>
        </p:nvSpPr>
        <p:spPr>
          <a:xfrm>
            <a:off x="13637924" y="9258300"/>
            <a:ext cx="4451124" cy="919169"/>
          </a:xfrm>
          <a:custGeom>
            <a:avLst/>
            <a:gdLst/>
            <a:ahLst/>
            <a:cxnLst/>
            <a:rect l="l" t="t" r="r" b="b"/>
            <a:pathLst>
              <a:path w="4451124" h="919169">
                <a:moveTo>
                  <a:pt x="0" y="0"/>
                </a:moveTo>
                <a:lnTo>
                  <a:pt x="4451124" y="0"/>
                </a:lnTo>
                <a:lnTo>
                  <a:pt x="4451124" y="919169"/>
                </a:lnTo>
                <a:lnTo>
                  <a:pt x="0" y="919169"/>
                </a:lnTo>
                <a:lnTo>
                  <a:pt x="0" y="0"/>
                </a:lnTo>
                <a:close/>
              </a:path>
            </a:pathLst>
          </a:custGeom>
          <a:blipFill>
            <a:blip r:embed="rId6"/>
            <a:stretch>
              <a:fillRect/>
            </a:stretch>
          </a:blipFill>
        </p:spPr>
        <p:txBody>
          <a:bodyPr/>
          <a:lstStyle/>
          <a:p>
            <a:endParaRPr lang="it-IT"/>
          </a:p>
        </p:txBody>
      </p:sp>
      <p:sp>
        <p:nvSpPr>
          <p:cNvPr id="19" name="Freeform 19"/>
          <p:cNvSpPr/>
          <p:nvPr/>
        </p:nvSpPr>
        <p:spPr>
          <a:xfrm>
            <a:off x="13741352" y="3877003"/>
            <a:ext cx="1158496" cy="1158496"/>
          </a:xfrm>
          <a:custGeom>
            <a:avLst/>
            <a:gdLst/>
            <a:ahLst/>
            <a:cxnLst/>
            <a:rect l="l" t="t" r="r" b="b"/>
            <a:pathLst>
              <a:path w="1158496" h="1158496">
                <a:moveTo>
                  <a:pt x="0" y="0"/>
                </a:moveTo>
                <a:lnTo>
                  <a:pt x="1158496" y="0"/>
                </a:lnTo>
                <a:lnTo>
                  <a:pt x="1158496" y="1158496"/>
                </a:lnTo>
                <a:lnTo>
                  <a:pt x="0" y="115849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sp>
        <p:nvSpPr>
          <p:cNvPr id="20" name="TextBox 20"/>
          <p:cNvSpPr txBox="1"/>
          <p:nvPr/>
        </p:nvSpPr>
        <p:spPr>
          <a:xfrm>
            <a:off x="14005151" y="5247998"/>
            <a:ext cx="4083898" cy="1020509"/>
          </a:xfrm>
          <a:prstGeom prst="rect">
            <a:avLst/>
          </a:prstGeom>
        </p:spPr>
        <p:txBody>
          <a:bodyPr lIns="0" tIns="0" rIns="0" bIns="0" rtlCol="0" anchor="t">
            <a:spAutoFit/>
          </a:bodyPr>
          <a:lstStyle/>
          <a:p>
            <a:pPr marL="636360" lvl="1" indent="-318180" algn="l">
              <a:lnSpc>
                <a:spcPts val="4126"/>
              </a:lnSpc>
              <a:buFont typeface="Arial"/>
              <a:buChar char="•"/>
            </a:pPr>
            <a:r>
              <a:rPr lang="en-US" sz="2947" b="1">
                <a:solidFill>
                  <a:srgbClr val="FFFFFF"/>
                </a:solidFill>
                <a:latin typeface="DM Sans Bold"/>
                <a:ea typeface="DM Sans Bold"/>
                <a:cs typeface="DM Sans Bold"/>
                <a:sym typeface="DM Sans Bold"/>
              </a:rPr>
              <a:t>Durante tutto il percorso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369131" y="-216002"/>
            <a:ext cx="14924336" cy="10503002"/>
          </a:xfrm>
          <a:custGeom>
            <a:avLst/>
            <a:gdLst/>
            <a:ahLst/>
            <a:cxnLst/>
            <a:rect l="l" t="t" r="r" b="b"/>
            <a:pathLst>
              <a:path w="14924336" h="10503002">
                <a:moveTo>
                  <a:pt x="0" y="0"/>
                </a:moveTo>
                <a:lnTo>
                  <a:pt x="14924336" y="0"/>
                </a:lnTo>
                <a:lnTo>
                  <a:pt x="14924336" y="10503002"/>
                </a:lnTo>
                <a:lnTo>
                  <a:pt x="0" y="105030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grpSp>
        <p:nvGrpSpPr>
          <p:cNvPr id="3" name="Group 3"/>
          <p:cNvGrpSpPr/>
          <p:nvPr/>
        </p:nvGrpSpPr>
        <p:grpSpPr>
          <a:xfrm>
            <a:off x="-2534452" y="2963967"/>
            <a:ext cx="15365751" cy="5426254"/>
            <a:chOff x="0" y="0"/>
            <a:chExt cx="4046947" cy="1429137"/>
          </a:xfrm>
        </p:grpSpPr>
        <p:sp>
          <p:nvSpPr>
            <p:cNvPr id="4" name="Freeform 4"/>
            <p:cNvSpPr/>
            <p:nvPr/>
          </p:nvSpPr>
          <p:spPr>
            <a:xfrm>
              <a:off x="0" y="0"/>
              <a:ext cx="4046947" cy="1429137"/>
            </a:xfrm>
            <a:custGeom>
              <a:avLst/>
              <a:gdLst/>
              <a:ahLst/>
              <a:cxnLst/>
              <a:rect l="l" t="t" r="r" b="b"/>
              <a:pathLst>
                <a:path w="4046947" h="1429137">
                  <a:moveTo>
                    <a:pt x="25696" y="0"/>
                  </a:moveTo>
                  <a:lnTo>
                    <a:pt x="4021251" y="0"/>
                  </a:lnTo>
                  <a:cubicBezTo>
                    <a:pt x="4028066" y="0"/>
                    <a:pt x="4034602" y="2707"/>
                    <a:pt x="4039420" y="7526"/>
                  </a:cubicBezTo>
                  <a:cubicBezTo>
                    <a:pt x="4044240" y="12345"/>
                    <a:pt x="4046947" y="18881"/>
                    <a:pt x="4046947" y="25696"/>
                  </a:cubicBezTo>
                  <a:lnTo>
                    <a:pt x="4046947" y="1403441"/>
                  </a:lnTo>
                  <a:cubicBezTo>
                    <a:pt x="4046947" y="1410256"/>
                    <a:pt x="4044240" y="1416792"/>
                    <a:pt x="4039420" y="1421611"/>
                  </a:cubicBezTo>
                  <a:cubicBezTo>
                    <a:pt x="4034602" y="1426430"/>
                    <a:pt x="4028066" y="1429137"/>
                    <a:pt x="4021251" y="1429137"/>
                  </a:cubicBezTo>
                  <a:lnTo>
                    <a:pt x="25696" y="1429137"/>
                  </a:lnTo>
                  <a:cubicBezTo>
                    <a:pt x="18881" y="1429137"/>
                    <a:pt x="12345" y="1426430"/>
                    <a:pt x="7526" y="1421611"/>
                  </a:cubicBezTo>
                  <a:cubicBezTo>
                    <a:pt x="2707" y="1416792"/>
                    <a:pt x="0" y="1410256"/>
                    <a:pt x="0" y="1403441"/>
                  </a:cubicBezTo>
                  <a:lnTo>
                    <a:pt x="0" y="25696"/>
                  </a:lnTo>
                  <a:cubicBezTo>
                    <a:pt x="0" y="18881"/>
                    <a:pt x="2707" y="12345"/>
                    <a:pt x="7526" y="7526"/>
                  </a:cubicBezTo>
                  <a:cubicBezTo>
                    <a:pt x="12345" y="2707"/>
                    <a:pt x="18881" y="0"/>
                    <a:pt x="25696" y="0"/>
                  </a:cubicBezTo>
                  <a:close/>
                </a:path>
              </a:pathLst>
            </a:custGeom>
            <a:solidFill>
              <a:srgbClr val="897F65"/>
            </a:solidFill>
          </p:spPr>
          <p:txBody>
            <a:bodyPr/>
            <a:lstStyle/>
            <a:p>
              <a:endParaRPr lang="it-IT"/>
            </a:p>
          </p:txBody>
        </p:sp>
        <p:sp>
          <p:nvSpPr>
            <p:cNvPr id="5" name="TextBox 5"/>
            <p:cNvSpPr txBox="1"/>
            <p:nvPr/>
          </p:nvSpPr>
          <p:spPr>
            <a:xfrm>
              <a:off x="0" y="-38100"/>
              <a:ext cx="4046947" cy="1467237"/>
            </a:xfrm>
            <a:prstGeom prst="rect">
              <a:avLst/>
            </a:prstGeom>
          </p:spPr>
          <p:txBody>
            <a:bodyPr lIns="50800" tIns="50800" rIns="50800" bIns="50800" rtlCol="0" anchor="ctr"/>
            <a:lstStyle/>
            <a:p>
              <a:pPr algn="ctr">
                <a:lnSpc>
                  <a:spcPts val="2729"/>
                </a:lnSpc>
              </a:pPr>
              <a:endParaRPr/>
            </a:p>
          </p:txBody>
        </p:sp>
      </p:grpSp>
      <p:grpSp>
        <p:nvGrpSpPr>
          <p:cNvPr id="6" name="Group 6"/>
          <p:cNvGrpSpPr/>
          <p:nvPr/>
        </p:nvGrpSpPr>
        <p:grpSpPr>
          <a:xfrm>
            <a:off x="805452" y="1028700"/>
            <a:ext cx="1519410" cy="1506642"/>
            <a:chOff x="0" y="0"/>
            <a:chExt cx="717224" cy="711197"/>
          </a:xfrm>
        </p:grpSpPr>
        <p:sp>
          <p:nvSpPr>
            <p:cNvPr id="7" name="Freeform 7"/>
            <p:cNvSpPr/>
            <p:nvPr/>
          </p:nvSpPr>
          <p:spPr>
            <a:xfrm>
              <a:off x="0" y="0"/>
              <a:ext cx="717224" cy="711197"/>
            </a:xfrm>
            <a:custGeom>
              <a:avLst/>
              <a:gdLst/>
              <a:ahLst/>
              <a:cxnLst/>
              <a:rect l="l" t="t" r="r" b="b"/>
              <a:pathLst>
                <a:path w="717224" h="711197">
                  <a:moveTo>
                    <a:pt x="259863" y="0"/>
                  </a:moveTo>
                  <a:lnTo>
                    <a:pt x="457361" y="0"/>
                  </a:lnTo>
                  <a:cubicBezTo>
                    <a:pt x="526281" y="0"/>
                    <a:pt x="592378" y="27378"/>
                    <a:pt x="641112" y="76112"/>
                  </a:cubicBezTo>
                  <a:cubicBezTo>
                    <a:pt x="689846" y="124846"/>
                    <a:pt x="717224" y="190943"/>
                    <a:pt x="717224" y="259863"/>
                  </a:cubicBezTo>
                  <a:lnTo>
                    <a:pt x="717224" y="451334"/>
                  </a:lnTo>
                  <a:cubicBezTo>
                    <a:pt x="717224" y="520254"/>
                    <a:pt x="689846" y="586351"/>
                    <a:pt x="641112" y="635085"/>
                  </a:cubicBezTo>
                  <a:cubicBezTo>
                    <a:pt x="592378" y="683819"/>
                    <a:pt x="526281" y="711197"/>
                    <a:pt x="457361" y="711197"/>
                  </a:cubicBezTo>
                  <a:lnTo>
                    <a:pt x="259863" y="711197"/>
                  </a:lnTo>
                  <a:cubicBezTo>
                    <a:pt x="190943" y="711197"/>
                    <a:pt x="124846" y="683819"/>
                    <a:pt x="76112" y="635085"/>
                  </a:cubicBezTo>
                  <a:cubicBezTo>
                    <a:pt x="27378" y="586351"/>
                    <a:pt x="0" y="520254"/>
                    <a:pt x="0" y="451334"/>
                  </a:cubicBezTo>
                  <a:lnTo>
                    <a:pt x="0" y="259863"/>
                  </a:lnTo>
                  <a:cubicBezTo>
                    <a:pt x="0" y="190943"/>
                    <a:pt x="27378" y="124846"/>
                    <a:pt x="76112" y="76112"/>
                  </a:cubicBezTo>
                  <a:cubicBezTo>
                    <a:pt x="124846" y="27378"/>
                    <a:pt x="190943" y="0"/>
                    <a:pt x="259863" y="0"/>
                  </a:cubicBezTo>
                  <a:close/>
                </a:path>
              </a:pathLst>
            </a:custGeom>
            <a:solidFill>
              <a:srgbClr val="897F65"/>
            </a:solidFill>
          </p:spPr>
          <p:txBody>
            <a:bodyPr/>
            <a:lstStyle/>
            <a:p>
              <a:endParaRPr lang="it-IT"/>
            </a:p>
          </p:txBody>
        </p:sp>
        <p:sp>
          <p:nvSpPr>
            <p:cNvPr id="8" name="TextBox 8"/>
            <p:cNvSpPr txBox="1"/>
            <p:nvPr/>
          </p:nvSpPr>
          <p:spPr>
            <a:xfrm>
              <a:off x="0" y="-38100"/>
              <a:ext cx="717224" cy="749297"/>
            </a:xfrm>
            <a:prstGeom prst="rect">
              <a:avLst/>
            </a:prstGeom>
          </p:spPr>
          <p:txBody>
            <a:bodyPr lIns="55650" tIns="55650" rIns="55650" bIns="55650" rtlCol="0" anchor="ctr"/>
            <a:lstStyle/>
            <a:p>
              <a:pPr algn="ctr">
                <a:lnSpc>
                  <a:spcPts val="2729"/>
                </a:lnSpc>
              </a:pPr>
              <a:endParaRPr/>
            </a:p>
            <a:p>
              <a:pPr algn="ctr">
                <a:lnSpc>
                  <a:spcPts val="2729"/>
                </a:lnSpc>
              </a:pPr>
              <a:endParaRPr/>
            </a:p>
            <a:p>
              <a:pPr algn="ctr">
                <a:lnSpc>
                  <a:spcPts val="2729"/>
                </a:lnSpc>
              </a:pPr>
              <a:endParaRPr/>
            </a:p>
          </p:txBody>
        </p:sp>
      </p:grpSp>
      <p:sp>
        <p:nvSpPr>
          <p:cNvPr id="9" name="Freeform 9"/>
          <p:cNvSpPr/>
          <p:nvPr/>
        </p:nvSpPr>
        <p:spPr>
          <a:xfrm>
            <a:off x="1040044" y="1419549"/>
            <a:ext cx="1119840" cy="671904"/>
          </a:xfrm>
          <a:custGeom>
            <a:avLst/>
            <a:gdLst/>
            <a:ahLst/>
            <a:cxnLst/>
            <a:rect l="l" t="t" r="r" b="b"/>
            <a:pathLst>
              <a:path w="1119840" h="671904">
                <a:moveTo>
                  <a:pt x="0" y="0"/>
                </a:moveTo>
                <a:lnTo>
                  <a:pt x="1119840" y="0"/>
                </a:lnTo>
                <a:lnTo>
                  <a:pt x="1119840" y="671905"/>
                </a:lnTo>
                <a:lnTo>
                  <a:pt x="0" y="67190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grpSp>
        <p:nvGrpSpPr>
          <p:cNvPr id="10" name="Group 10"/>
          <p:cNvGrpSpPr/>
          <p:nvPr/>
        </p:nvGrpSpPr>
        <p:grpSpPr>
          <a:xfrm>
            <a:off x="2684758" y="1163963"/>
            <a:ext cx="10146541" cy="1183078"/>
            <a:chOff x="0" y="0"/>
            <a:chExt cx="2866145" cy="334190"/>
          </a:xfrm>
        </p:grpSpPr>
        <p:sp>
          <p:nvSpPr>
            <p:cNvPr id="11" name="Freeform 11"/>
            <p:cNvSpPr/>
            <p:nvPr/>
          </p:nvSpPr>
          <p:spPr>
            <a:xfrm>
              <a:off x="0" y="0"/>
              <a:ext cx="2866145" cy="334190"/>
            </a:xfrm>
            <a:custGeom>
              <a:avLst/>
              <a:gdLst/>
              <a:ahLst/>
              <a:cxnLst/>
              <a:rect l="l" t="t" r="r" b="b"/>
              <a:pathLst>
                <a:path w="2866145" h="334190">
                  <a:moveTo>
                    <a:pt x="11445" y="0"/>
                  </a:moveTo>
                  <a:lnTo>
                    <a:pt x="2854700" y="0"/>
                  </a:lnTo>
                  <a:cubicBezTo>
                    <a:pt x="2857735" y="0"/>
                    <a:pt x="2860646" y="1206"/>
                    <a:pt x="2862793" y="3352"/>
                  </a:cubicBezTo>
                  <a:cubicBezTo>
                    <a:pt x="2864939" y="5499"/>
                    <a:pt x="2866145" y="8410"/>
                    <a:pt x="2866145" y="11445"/>
                  </a:cubicBezTo>
                  <a:lnTo>
                    <a:pt x="2866145" y="322745"/>
                  </a:lnTo>
                  <a:cubicBezTo>
                    <a:pt x="2866145" y="329066"/>
                    <a:pt x="2861021" y="334190"/>
                    <a:pt x="2854700" y="334190"/>
                  </a:cubicBezTo>
                  <a:lnTo>
                    <a:pt x="11445" y="334190"/>
                  </a:lnTo>
                  <a:cubicBezTo>
                    <a:pt x="8410" y="334190"/>
                    <a:pt x="5499" y="332984"/>
                    <a:pt x="3352" y="330838"/>
                  </a:cubicBezTo>
                  <a:cubicBezTo>
                    <a:pt x="1206" y="328691"/>
                    <a:pt x="0" y="325780"/>
                    <a:pt x="0" y="322745"/>
                  </a:cubicBezTo>
                  <a:lnTo>
                    <a:pt x="0" y="11445"/>
                  </a:lnTo>
                  <a:cubicBezTo>
                    <a:pt x="0" y="8410"/>
                    <a:pt x="1206" y="5499"/>
                    <a:pt x="3352" y="3352"/>
                  </a:cubicBezTo>
                  <a:cubicBezTo>
                    <a:pt x="5499" y="1206"/>
                    <a:pt x="8410" y="0"/>
                    <a:pt x="11445" y="0"/>
                  </a:cubicBezTo>
                  <a:close/>
                </a:path>
              </a:pathLst>
            </a:custGeom>
            <a:solidFill>
              <a:srgbClr val="8E816E"/>
            </a:solidFill>
          </p:spPr>
          <p:txBody>
            <a:bodyPr/>
            <a:lstStyle/>
            <a:p>
              <a:endParaRPr lang="it-IT"/>
            </a:p>
          </p:txBody>
        </p:sp>
        <p:sp>
          <p:nvSpPr>
            <p:cNvPr id="12" name="TextBox 12"/>
            <p:cNvSpPr txBox="1"/>
            <p:nvPr/>
          </p:nvSpPr>
          <p:spPr>
            <a:xfrm>
              <a:off x="0" y="85725"/>
              <a:ext cx="2866145" cy="248465"/>
            </a:xfrm>
            <a:prstGeom prst="rect">
              <a:avLst/>
            </a:prstGeom>
          </p:spPr>
          <p:txBody>
            <a:bodyPr lIns="97388" tIns="97388" rIns="97388" bIns="97388" rtlCol="0" anchor="ctr"/>
            <a:lstStyle/>
            <a:p>
              <a:pPr marL="0" lvl="0" indent="0" algn="ctr">
                <a:lnSpc>
                  <a:spcPts val="4200"/>
                </a:lnSpc>
                <a:spcBef>
                  <a:spcPct val="0"/>
                </a:spcBef>
              </a:pPr>
              <a:r>
                <a:rPr lang="en-US" sz="4243" b="1" spc="458">
                  <a:solidFill>
                    <a:srgbClr val="FFFFFF"/>
                  </a:solidFill>
                  <a:latin typeface="Montserrat Semi-Bold"/>
                  <a:ea typeface="Montserrat Semi-Bold"/>
                  <a:cs typeface="Montserrat Semi-Bold"/>
                  <a:sym typeface="Montserrat Semi-Bold"/>
                </a:rPr>
                <a:t>DIFFONDI ONLINE</a:t>
              </a:r>
            </a:p>
          </p:txBody>
        </p:sp>
      </p:grpSp>
      <p:grpSp>
        <p:nvGrpSpPr>
          <p:cNvPr id="13" name="Group 13"/>
          <p:cNvGrpSpPr/>
          <p:nvPr/>
        </p:nvGrpSpPr>
        <p:grpSpPr>
          <a:xfrm>
            <a:off x="13402799" y="3563748"/>
            <a:ext cx="7111376" cy="4789772"/>
            <a:chOff x="0" y="0"/>
            <a:chExt cx="1872955" cy="1261504"/>
          </a:xfrm>
        </p:grpSpPr>
        <p:sp>
          <p:nvSpPr>
            <p:cNvPr id="14" name="Freeform 14"/>
            <p:cNvSpPr/>
            <p:nvPr/>
          </p:nvSpPr>
          <p:spPr>
            <a:xfrm>
              <a:off x="0" y="0"/>
              <a:ext cx="1872955" cy="1261504"/>
            </a:xfrm>
            <a:custGeom>
              <a:avLst/>
              <a:gdLst/>
              <a:ahLst/>
              <a:cxnLst/>
              <a:rect l="l" t="t" r="r" b="b"/>
              <a:pathLst>
                <a:path w="1872955" h="1261504">
                  <a:moveTo>
                    <a:pt x="55522" y="0"/>
                  </a:moveTo>
                  <a:lnTo>
                    <a:pt x="1817433" y="0"/>
                  </a:lnTo>
                  <a:cubicBezTo>
                    <a:pt x="1848097" y="0"/>
                    <a:pt x="1872955" y="24858"/>
                    <a:pt x="1872955" y="55522"/>
                  </a:cubicBezTo>
                  <a:lnTo>
                    <a:pt x="1872955" y="1205982"/>
                  </a:lnTo>
                  <a:cubicBezTo>
                    <a:pt x="1872955" y="1220707"/>
                    <a:pt x="1867105" y="1234829"/>
                    <a:pt x="1856693" y="1245242"/>
                  </a:cubicBezTo>
                  <a:cubicBezTo>
                    <a:pt x="1846281" y="1255654"/>
                    <a:pt x="1832158" y="1261504"/>
                    <a:pt x="1817433" y="1261504"/>
                  </a:cubicBezTo>
                  <a:lnTo>
                    <a:pt x="55522" y="1261504"/>
                  </a:lnTo>
                  <a:cubicBezTo>
                    <a:pt x="40797" y="1261504"/>
                    <a:pt x="26674" y="1255654"/>
                    <a:pt x="16262" y="1245242"/>
                  </a:cubicBezTo>
                  <a:cubicBezTo>
                    <a:pt x="5850" y="1234829"/>
                    <a:pt x="0" y="1220707"/>
                    <a:pt x="0" y="1205982"/>
                  </a:cubicBezTo>
                  <a:lnTo>
                    <a:pt x="0" y="55522"/>
                  </a:lnTo>
                  <a:cubicBezTo>
                    <a:pt x="0" y="40797"/>
                    <a:pt x="5850" y="26674"/>
                    <a:pt x="16262" y="16262"/>
                  </a:cubicBezTo>
                  <a:cubicBezTo>
                    <a:pt x="26674" y="5850"/>
                    <a:pt x="40797" y="0"/>
                    <a:pt x="55522" y="0"/>
                  </a:cubicBezTo>
                  <a:close/>
                </a:path>
              </a:pathLst>
            </a:custGeom>
            <a:solidFill>
              <a:srgbClr val="897F65"/>
            </a:solidFill>
          </p:spPr>
          <p:txBody>
            <a:bodyPr/>
            <a:lstStyle/>
            <a:p>
              <a:endParaRPr lang="it-IT"/>
            </a:p>
          </p:txBody>
        </p:sp>
        <p:sp>
          <p:nvSpPr>
            <p:cNvPr id="15" name="TextBox 15"/>
            <p:cNvSpPr txBox="1"/>
            <p:nvPr/>
          </p:nvSpPr>
          <p:spPr>
            <a:xfrm>
              <a:off x="0" y="-38100"/>
              <a:ext cx="1872955" cy="1299604"/>
            </a:xfrm>
            <a:prstGeom prst="rect">
              <a:avLst/>
            </a:prstGeom>
          </p:spPr>
          <p:txBody>
            <a:bodyPr lIns="50800" tIns="50800" rIns="50800" bIns="50800" rtlCol="0" anchor="ctr"/>
            <a:lstStyle/>
            <a:p>
              <a:pPr algn="ctr">
                <a:lnSpc>
                  <a:spcPts val="2729"/>
                </a:lnSpc>
              </a:pPr>
              <a:endParaRPr/>
            </a:p>
          </p:txBody>
        </p:sp>
      </p:grpSp>
      <p:sp>
        <p:nvSpPr>
          <p:cNvPr id="16" name="Freeform 16">
            <a:hlinkClick r:id="rId6" tooltip="https://www.linkedin.com/showcase/retenazionalepac/posts/?feedView=all"/>
          </p:cNvPr>
          <p:cNvSpPr/>
          <p:nvPr/>
        </p:nvSpPr>
        <p:spPr>
          <a:xfrm>
            <a:off x="1028700" y="8626666"/>
            <a:ext cx="3260530" cy="794384"/>
          </a:xfrm>
          <a:custGeom>
            <a:avLst/>
            <a:gdLst/>
            <a:ahLst/>
            <a:cxnLst/>
            <a:rect l="l" t="t" r="r" b="b"/>
            <a:pathLst>
              <a:path w="3260530" h="794384">
                <a:moveTo>
                  <a:pt x="0" y="0"/>
                </a:moveTo>
                <a:lnTo>
                  <a:pt x="3260530" y="0"/>
                </a:lnTo>
                <a:lnTo>
                  <a:pt x="3260530" y="794384"/>
                </a:lnTo>
                <a:lnTo>
                  <a:pt x="0" y="79438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sp>
        <p:nvSpPr>
          <p:cNvPr id="17" name="TextBox 17"/>
          <p:cNvSpPr txBox="1"/>
          <p:nvPr/>
        </p:nvSpPr>
        <p:spPr>
          <a:xfrm>
            <a:off x="1028700" y="3287817"/>
            <a:ext cx="11441774" cy="4180840"/>
          </a:xfrm>
          <a:prstGeom prst="rect">
            <a:avLst/>
          </a:prstGeom>
        </p:spPr>
        <p:txBody>
          <a:bodyPr lIns="0" tIns="0" rIns="0" bIns="0" rtlCol="0" anchor="t">
            <a:spAutoFit/>
          </a:bodyPr>
          <a:lstStyle/>
          <a:p>
            <a:pPr algn="l">
              <a:lnSpc>
                <a:spcPts val="4759"/>
              </a:lnSpc>
            </a:pPr>
            <a:r>
              <a:rPr lang="en-US" sz="3399" b="1">
                <a:solidFill>
                  <a:srgbClr val="FFFFFF"/>
                </a:solidFill>
                <a:latin typeface="Open Sans 2 Bold"/>
                <a:ea typeface="Open Sans 2 Bold"/>
                <a:cs typeface="Open Sans 2 Bold"/>
                <a:sym typeface="Open Sans 2 Bold"/>
              </a:rPr>
              <a:t>12) SEGUI LA PAGINA LINKEDIN </a:t>
            </a:r>
            <a:r>
              <a:rPr lang="en-US" sz="3399" b="1" u="sng">
                <a:solidFill>
                  <a:srgbClr val="FFFFFF"/>
                </a:solidFill>
                <a:latin typeface="Open Sans 2 Bold"/>
                <a:ea typeface="Open Sans 2 Bold"/>
                <a:cs typeface="Open Sans 2 Bold"/>
                <a:sym typeface="Open Sans 2 Bold"/>
                <a:hlinkClick r:id="rId6" tooltip="https://www.linkedin.com/showcase/retenazionalepac/posts/?feedView=all"/>
              </a:rPr>
              <a:t>Rete Nazionale PAC</a:t>
            </a:r>
          </a:p>
          <a:p>
            <a:pPr marL="0" lvl="0" indent="0" algn="l">
              <a:lnSpc>
                <a:spcPts val="4759"/>
              </a:lnSpc>
              <a:spcBef>
                <a:spcPct val="0"/>
              </a:spcBef>
            </a:pPr>
            <a:r>
              <a:rPr lang="en-US" sz="3399">
                <a:solidFill>
                  <a:srgbClr val="FFFFFF"/>
                </a:solidFill>
                <a:latin typeface="Open Sans 2"/>
                <a:ea typeface="Open Sans 2"/>
                <a:cs typeface="Open Sans 2"/>
                <a:sym typeface="Open Sans 2"/>
              </a:rPr>
              <a:t>Scopri la rete online, connettiti con altri professionisti e condividi le tue esperienze e risultati. Segui pagine tematiche per approfondire i tuoi interessi e rimanere aggiornato su opportunità di finanziamento e formazione. Valorizza il tuo profilo promuovendo consapevolmente le competenze acquisite nel percorso.</a:t>
            </a:r>
          </a:p>
        </p:txBody>
      </p:sp>
      <p:sp>
        <p:nvSpPr>
          <p:cNvPr id="18" name="Freeform 18"/>
          <p:cNvSpPr/>
          <p:nvPr/>
        </p:nvSpPr>
        <p:spPr>
          <a:xfrm>
            <a:off x="13637924" y="9258300"/>
            <a:ext cx="4451124" cy="919169"/>
          </a:xfrm>
          <a:custGeom>
            <a:avLst/>
            <a:gdLst/>
            <a:ahLst/>
            <a:cxnLst/>
            <a:rect l="l" t="t" r="r" b="b"/>
            <a:pathLst>
              <a:path w="4451124" h="919169">
                <a:moveTo>
                  <a:pt x="0" y="0"/>
                </a:moveTo>
                <a:lnTo>
                  <a:pt x="4451124" y="0"/>
                </a:lnTo>
                <a:lnTo>
                  <a:pt x="4451124" y="919169"/>
                </a:lnTo>
                <a:lnTo>
                  <a:pt x="0" y="919169"/>
                </a:lnTo>
                <a:lnTo>
                  <a:pt x="0" y="0"/>
                </a:lnTo>
                <a:close/>
              </a:path>
            </a:pathLst>
          </a:custGeom>
          <a:blipFill>
            <a:blip r:embed="rId9"/>
            <a:stretch>
              <a:fillRect/>
            </a:stretch>
          </a:blipFill>
        </p:spPr>
        <p:txBody>
          <a:bodyPr/>
          <a:lstStyle/>
          <a:p>
            <a:endParaRPr lang="it-IT"/>
          </a:p>
        </p:txBody>
      </p:sp>
      <p:sp>
        <p:nvSpPr>
          <p:cNvPr id="19" name="TextBox 19"/>
          <p:cNvSpPr txBox="1"/>
          <p:nvPr/>
        </p:nvSpPr>
        <p:spPr>
          <a:xfrm>
            <a:off x="192474" y="176206"/>
            <a:ext cx="5483586" cy="423153"/>
          </a:xfrm>
          <a:prstGeom prst="rect">
            <a:avLst/>
          </a:prstGeom>
        </p:spPr>
        <p:txBody>
          <a:bodyPr lIns="0" tIns="0" rIns="0" bIns="0" rtlCol="0" anchor="t">
            <a:spAutoFit/>
          </a:bodyPr>
          <a:lstStyle/>
          <a:p>
            <a:pPr algn="l">
              <a:lnSpc>
                <a:spcPts val="3206"/>
              </a:lnSpc>
            </a:pPr>
            <a:r>
              <a:rPr lang="en-US" sz="3239" b="1">
                <a:solidFill>
                  <a:srgbClr val="467487"/>
                </a:solidFill>
                <a:latin typeface="Montserrat Bold"/>
                <a:ea typeface="Montserrat Bold"/>
                <a:cs typeface="Montserrat Bold"/>
                <a:sym typeface="Montserrat Bold"/>
              </a:rPr>
              <a:t>JOURNEY </a:t>
            </a:r>
            <a:r>
              <a:rPr lang="en-US" sz="3239">
                <a:solidFill>
                  <a:srgbClr val="467487"/>
                </a:solidFill>
                <a:latin typeface="Montserrat"/>
                <a:ea typeface="Montserrat"/>
                <a:cs typeface="Montserrat"/>
                <a:sym typeface="Montserrat"/>
              </a:rPr>
              <a:t>dello studente</a:t>
            </a:r>
          </a:p>
        </p:txBody>
      </p:sp>
      <p:sp>
        <p:nvSpPr>
          <p:cNvPr id="20" name="TextBox 20"/>
          <p:cNvSpPr txBox="1"/>
          <p:nvPr/>
        </p:nvSpPr>
        <p:spPr>
          <a:xfrm>
            <a:off x="14005151" y="5095875"/>
            <a:ext cx="4083898" cy="2592134"/>
          </a:xfrm>
          <a:prstGeom prst="rect">
            <a:avLst/>
          </a:prstGeom>
        </p:spPr>
        <p:txBody>
          <a:bodyPr lIns="0" tIns="0" rIns="0" bIns="0" rtlCol="0" anchor="t">
            <a:spAutoFit/>
          </a:bodyPr>
          <a:lstStyle/>
          <a:p>
            <a:pPr marL="636360" lvl="1" indent="-318180" algn="l">
              <a:lnSpc>
                <a:spcPts val="4126"/>
              </a:lnSpc>
              <a:buFont typeface="Arial"/>
              <a:buChar char="•"/>
            </a:pPr>
            <a:r>
              <a:rPr lang="en-US" sz="2947" b="1">
                <a:solidFill>
                  <a:srgbClr val="FFFFFF"/>
                </a:solidFill>
                <a:latin typeface="DM Sans Bold"/>
                <a:ea typeface="DM Sans Bold"/>
                <a:cs typeface="DM Sans Bold"/>
                <a:sym typeface="DM Sans Bold"/>
              </a:rPr>
              <a:t>Durante tutto il percorso e specificatamente  tra Ottobre e Novembre 2026</a:t>
            </a:r>
          </a:p>
        </p:txBody>
      </p:sp>
      <p:sp>
        <p:nvSpPr>
          <p:cNvPr id="21" name="Freeform 21"/>
          <p:cNvSpPr/>
          <p:nvPr/>
        </p:nvSpPr>
        <p:spPr>
          <a:xfrm>
            <a:off x="13741352" y="3877003"/>
            <a:ext cx="1158496" cy="1158496"/>
          </a:xfrm>
          <a:custGeom>
            <a:avLst/>
            <a:gdLst/>
            <a:ahLst/>
            <a:cxnLst/>
            <a:rect l="l" t="t" r="r" b="b"/>
            <a:pathLst>
              <a:path w="1158496" h="1158496">
                <a:moveTo>
                  <a:pt x="0" y="0"/>
                </a:moveTo>
                <a:lnTo>
                  <a:pt x="1158496" y="0"/>
                </a:lnTo>
                <a:lnTo>
                  <a:pt x="1158496" y="1158496"/>
                </a:lnTo>
                <a:lnTo>
                  <a:pt x="0" y="115849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it-IT"/>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589838" y="-216002"/>
            <a:ext cx="14924336" cy="10503002"/>
          </a:xfrm>
          <a:custGeom>
            <a:avLst/>
            <a:gdLst/>
            <a:ahLst/>
            <a:cxnLst/>
            <a:rect l="l" t="t" r="r" b="b"/>
            <a:pathLst>
              <a:path w="14924336" h="10503002">
                <a:moveTo>
                  <a:pt x="0" y="0"/>
                </a:moveTo>
                <a:lnTo>
                  <a:pt x="14924336" y="0"/>
                </a:lnTo>
                <a:lnTo>
                  <a:pt x="14924336" y="10503002"/>
                </a:lnTo>
                <a:lnTo>
                  <a:pt x="0" y="105030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grpSp>
        <p:nvGrpSpPr>
          <p:cNvPr id="3" name="Group 3"/>
          <p:cNvGrpSpPr/>
          <p:nvPr/>
        </p:nvGrpSpPr>
        <p:grpSpPr>
          <a:xfrm>
            <a:off x="-2534452" y="2963967"/>
            <a:ext cx="15365751" cy="5426254"/>
            <a:chOff x="0" y="0"/>
            <a:chExt cx="4046947" cy="1429137"/>
          </a:xfrm>
        </p:grpSpPr>
        <p:sp>
          <p:nvSpPr>
            <p:cNvPr id="4" name="Freeform 4"/>
            <p:cNvSpPr/>
            <p:nvPr/>
          </p:nvSpPr>
          <p:spPr>
            <a:xfrm>
              <a:off x="0" y="0"/>
              <a:ext cx="4046947" cy="1429137"/>
            </a:xfrm>
            <a:custGeom>
              <a:avLst/>
              <a:gdLst/>
              <a:ahLst/>
              <a:cxnLst/>
              <a:rect l="l" t="t" r="r" b="b"/>
              <a:pathLst>
                <a:path w="4046947" h="1429137">
                  <a:moveTo>
                    <a:pt x="25696" y="0"/>
                  </a:moveTo>
                  <a:lnTo>
                    <a:pt x="4021251" y="0"/>
                  </a:lnTo>
                  <a:cubicBezTo>
                    <a:pt x="4028066" y="0"/>
                    <a:pt x="4034602" y="2707"/>
                    <a:pt x="4039420" y="7526"/>
                  </a:cubicBezTo>
                  <a:cubicBezTo>
                    <a:pt x="4044240" y="12345"/>
                    <a:pt x="4046947" y="18881"/>
                    <a:pt x="4046947" y="25696"/>
                  </a:cubicBezTo>
                  <a:lnTo>
                    <a:pt x="4046947" y="1403441"/>
                  </a:lnTo>
                  <a:cubicBezTo>
                    <a:pt x="4046947" y="1410256"/>
                    <a:pt x="4044240" y="1416792"/>
                    <a:pt x="4039420" y="1421611"/>
                  </a:cubicBezTo>
                  <a:cubicBezTo>
                    <a:pt x="4034602" y="1426430"/>
                    <a:pt x="4028066" y="1429137"/>
                    <a:pt x="4021251" y="1429137"/>
                  </a:cubicBezTo>
                  <a:lnTo>
                    <a:pt x="25696" y="1429137"/>
                  </a:lnTo>
                  <a:cubicBezTo>
                    <a:pt x="18881" y="1429137"/>
                    <a:pt x="12345" y="1426430"/>
                    <a:pt x="7526" y="1421611"/>
                  </a:cubicBezTo>
                  <a:cubicBezTo>
                    <a:pt x="2707" y="1416792"/>
                    <a:pt x="0" y="1410256"/>
                    <a:pt x="0" y="1403441"/>
                  </a:cubicBezTo>
                  <a:lnTo>
                    <a:pt x="0" y="25696"/>
                  </a:lnTo>
                  <a:cubicBezTo>
                    <a:pt x="0" y="18881"/>
                    <a:pt x="2707" y="12345"/>
                    <a:pt x="7526" y="7526"/>
                  </a:cubicBezTo>
                  <a:cubicBezTo>
                    <a:pt x="12345" y="2707"/>
                    <a:pt x="18881" y="0"/>
                    <a:pt x="25696" y="0"/>
                  </a:cubicBezTo>
                  <a:close/>
                </a:path>
              </a:pathLst>
            </a:custGeom>
            <a:solidFill>
              <a:srgbClr val="897F65"/>
            </a:solidFill>
          </p:spPr>
          <p:txBody>
            <a:bodyPr/>
            <a:lstStyle/>
            <a:p>
              <a:endParaRPr lang="it-IT"/>
            </a:p>
          </p:txBody>
        </p:sp>
        <p:sp>
          <p:nvSpPr>
            <p:cNvPr id="5" name="TextBox 5"/>
            <p:cNvSpPr txBox="1"/>
            <p:nvPr/>
          </p:nvSpPr>
          <p:spPr>
            <a:xfrm>
              <a:off x="0" y="-38100"/>
              <a:ext cx="4046947" cy="1467237"/>
            </a:xfrm>
            <a:prstGeom prst="rect">
              <a:avLst/>
            </a:prstGeom>
          </p:spPr>
          <p:txBody>
            <a:bodyPr lIns="50800" tIns="50800" rIns="50800" bIns="50800" rtlCol="0" anchor="ctr"/>
            <a:lstStyle/>
            <a:p>
              <a:pPr algn="ctr">
                <a:lnSpc>
                  <a:spcPts val="2729"/>
                </a:lnSpc>
              </a:pPr>
              <a:endParaRPr/>
            </a:p>
          </p:txBody>
        </p:sp>
      </p:grpSp>
      <p:sp>
        <p:nvSpPr>
          <p:cNvPr id="6" name="TextBox 6"/>
          <p:cNvSpPr txBox="1"/>
          <p:nvPr/>
        </p:nvSpPr>
        <p:spPr>
          <a:xfrm>
            <a:off x="192474" y="176206"/>
            <a:ext cx="5483586" cy="423153"/>
          </a:xfrm>
          <a:prstGeom prst="rect">
            <a:avLst/>
          </a:prstGeom>
        </p:spPr>
        <p:txBody>
          <a:bodyPr lIns="0" tIns="0" rIns="0" bIns="0" rtlCol="0" anchor="t">
            <a:spAutoFit/>
          </a:bodyPr>
          <a:lstStyle/>
          <a:p>
            <a:pPr algn="l">
              <a:lnSpc>
                <a:spcPts val="3206"/>
              </a:lnSpc>
            </a:pPr>
            <a:r>
              <a:rPr lang="en-US" sz="3239" b="1">
                <a:solidFill>
                  <a:srgbClr val="467487"/>
                </a:solidFill>
                <a:latin typeface="Montserrat Bold"/>
                <a:ea typeface="Montserrat Bold"/>
                <a:cs typeface="Montserrat Bold"/>
                <a:sym typeface="Montserrat Bold"/>
              </a:rPr>
              <a:t>JOURNEY </a:t>
            </a:r>
            <a:r>
              <a:rPr lang="en-US" sz="3239">
                <a:solidFill>
                  <a:srgbClr val="467487"/>
                </a:solidFill>
                <a:latin typeface="Montserrat"/>
                <a:ea typeface="Montserrat"/>
                <a:cs typeface="Montserrat"/>
                <a:sym typeface="Montserrat"/>
              </a:rPr>
              <a:t>dello studente</a:t>
            </a:r>
          </a:p>
        </p:txBody>
      </p:sp>
      <p:grpSp>
        <p:nvGrpSpPr>
          <p:cNvPr id="7" name="Group 7"/>
          <p:cNvGrpSpPr/>
          <p:nvPr/>
        </p:nvGrpSpPr>
        <p:grpSpPr>
          <a:xfrm>
            <a:off x="805452" y="1028700"/>
            <a:ext cx="1519410" cy="1506642"/>
            <a:chOff x="0" y="0"/>
            <a:chExt cx="717224" cy="711197"/>
          </a:xfrm>
        </p:grpSpPr>
        <p:sp>
          <p:nvSpPr>
            <p:cNvPr id="8" name="Freeform 8"/>
            <p:cNvSpPr/>
            <p:nvPr/>
          </p:nvSpPr>
          <p:spPr>
            <a:xfrm>
              <a:off x="0" y="0"/>
              <a:ext cx="717224" cy="711197"/>
            </a:xfrm>
            <a:custGeom>
              <a:avLst/>
              <a:gdLst/>
              <a:ahLst/>
              <a:cxnLst/>
              <a:rect l="l" t="t" r="r" b="b"/>
              <a:pathLst>
                <a:path w="717224" h="711197">
                  <a:moveTo>
                    <a:pt x="259863" y="0"/>
                  </a:moveTo>
                  <a:lnTo>
                    <a:pt x="457361" y="0"/>
                  </a:lnTo>
                  <a:cubicBezTo>
                    <a:pt x="526281" y="0"/>
                    <a:pt x="592378" y="27378"/>
                    <a:pt x="641112" y="76112"/>
                  </a:cubicBezTo>
                  <a:cubicBezTo>
                    <a:pt x="689846" y="124846"/>
                    <a:pt x="717224" y="190943"/>
                    <a:pt x="717224" y="259863"/>
                  </a:cubicBezTo>
                  <a:lnTo>
                    <a:pt x="717224" y="451334"/>
                  </a:lnTo>
                  <a:cubicBezTo>
                    <a:pt x="717224" y="520254"/>
                    <a:pt x="689846" y="586351"/>
                    <a:pt x="641112" y="635085"/>
                  </a:cubicBezTo>
                  <a:cubicBezTo>
                    <a:pt x="592378" y="683819"/>
                    <a:pt x="526281" y="711197"/>
                    <a:pt x="457361" y="711197"/>
                  </a:cubicBezTo>
                  <a:lnTo>
                    <a:pt x="259863" y="711197"/>
                  </a:lnTo>
                  <a:cubicBezTo>
                    <a:pt x="190943" y="711197"/>
                    <a:pt x="124846" y="683819"/>
                    <a:pt x="76112" y="635085"/>
                  </a:cubicBezTo>
                  <a:cubicBezTo>
                    <a:pt x="27378" y="586351"/>
                    <a:pt x="0" y="520254"/>
                    <a:pt x="0" y="451334"/>
                  </a:cubicBezTo>
                  <a:lnTo>
                    <a:pt x="0" y="259863"/>
                  </a:lnTo>
                  <a:cubicBezTo>
                    <a:pt x="0" y="190943"/>
                    <a:pt x="27378" y="124846"/>
                    <a:pt x="76112" y="76112"/>
                  </a:cubicBezTo>
                  <a:cubicBezTo>
                    <a:pt x="124846" y="27378"/>
                    <a:pt x="190943" y="0"/>
                    <a:pt x="259863" y="0"/>
                  </a:cubicBezTo>
                  <a:close/>
                </a:path>
              </a:pathLst>
            </a:custGeom>
            <a:solidFill>
              <a:srgbClr val="897F65"/>
            </a:solidFill>
          </p:spPr>
          <p:txBody>
            <a:bodyPr/>
            <a:lstStyle/>
            <a:p>
              <a:endParaRPr lang="it-IT"/>
            </a:p>
          </p:txBody>
        </p:sp>
        <p:sp>
          <p:nvSpPr>
            <p:cNvPr id="9" name="TextBox 9"/>
            <p:cNvSpPr txBox="1"/>
            <p:nvPr/>
          </p:nvSpPr>
          <p:spPr>
            <a:xfrm>
              <a:off x="0" y="-38100"/>
              <a:ext cx="717224" cy="749297"/>
            </a:xfrm>
            <a:prstGeom prst="rect">
              <a:avLst/>
            </a:prstGeom>
          </p:spPr>
          <p:txBody>
            <a:bodyPr lIns="55650" tIns="55650" rIns="55650" bIns="55650" rtlCol="0" anchor="ctr"/>
            <a:lstStyle/>
            <a:p>
              <a:pPr algn="ctr">
                <a:lnSpc>
                  <a:spcPts val="2729"/>
                </a:lnSpc>
              </a:pPr>
              <a:endParaRPr/>
            </a:p>
            <a:p>
              <a:pPr algn="ctr">
                <a:lnSpc>
                  <a:spcPts val="2729"/>
                </a:lnSpc>
              </a:pPr>
              <a:endParaRPr/>
            </a:p>
            <a:p>
              <a:pPr algn="ctr">
                <a:lnSpc>
                  <a:spcPts val="2729"/>
                </a:lnSpc>
              </a:pPr>
              <a:endParaRPr/>
            </a:p>
          </p:txBody>
        </p:sp>
      </p:grpSp>
      <p:sp>
        <p:nvSpPr>
          <p:cNvPr id="10" name="Freeform 10"/>
          <p:cNvSpPr/>
          <p:nvPr/>
        </p:nvSpPr>
        <p:spPr>
          <a:xfrm>
            <a:off x="1040044" y="1419549"/>
            <a:ext cx="1119840" cy="671904"/>
          </a:xfrm>
          <a:custGeom>
            <a:avLst/>
            <a:gdLst/>
            <a:ahLst/>
            <a:cxnLst/>
            <a:rect l="l" t="t" r="r" b="b"/>
            <a:pathLst>
              <a:path w="1119840" h="671904">
                <a:moveTo>
                  <a:pt x="0" y="0"/>
                </a:moveTo>
                <a:lnTo>
                  <a:pt x="1119840" y="0"/>
                </a:lnTo>
                <a:lnTo>
                  <a:pt x="1119840" y="671905"/>
                </a:lnTo>
                <a:lnTo>
                  <a:pt x="0" y="67190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grpSp>
        <p:nvGrpSpPr>
          <p:cNvPr id="11" name="Group 11"/>
          <p:cNvGrpSpPr/>
          <p:nvPr/>
        </p:nvGrpSpPr>
        <p:grpSpPr>
          <a:xfrm>
            <a:off x="2684758" y="1163963"/>
            <a:ext cx="10146541" cy="1183078"/>
            <a:chOff x="0" y="0"/>
            <a:chExt cx="2866145" cy="334190"/>
          </a:xfrm>
        </p:grpSpPr>
        <p:sp>
          <p:nvSpPr>
            <p:cNvPr id="12" name="Freeform 12"/>
            <p:cNvSpPr/>
            <p:nvPr/>
          </p:nvSpPr>
          <p:spPr>
            <a:xfrm>
              <a:off x="0" y="0"/>
              <a:ext cx="2866145" cy="334190"/>
            </a:xfrm>
            <a:custGeom>
              <a:avLst/>
              <a:gdLst/>
              <a:ahLst/>
              <a:cxnLst/>
              <a:rect l="l" t="t" r="r" b="b"/>
              <a:pathLst>
                <a:path w="2866145" h="334190">
                  <a:moveTo>
                    <a:pt x="11445" y="0"/>
                  </a:moveTo>
                  <a:lnTo>
                    <a:pt x="2854700" y="0"/>
                  </a:lnTo>
                  <a:cubicBezTo>
                    <a:pt x="2857735" y="0"/>
                    <a:pt x="2860646" y="1206"/>
                    <a:pt x="2862793" y="3352"/>
                  </a:cubicBezTo>
                  <a:cubicBezTo>
                    <a:pt x="2864939" y="5499"/>
                    <a:pt x="2866145" y="8410"/>
                    <a:pt x="2866145" y="11445"/>
                  </a:cubicBezTo>
                  <a:lnTo>
                    <a:pt x="2866145" y="322745"/>
                  </a:lnTo>
                  <a:cubicBezTo>
                    <a:pt x="2866145" y="329066"/>
                    <a:pt x="2861021" y="334190"/>
                    <a:pt x="2854700" y="334190"/>
                  </a:cubicBezTo>
                  <a:lnTo>
                    <a:pt x="11445" y="334190"/>
                  </a:lnTo>
                  <a:cubicBezTo>
                    <a:pt x="8410" y="334190"/>
                    <a:pt x="5499" y="332984"/>
                    <a:pt x="3352" y="330838"/>
                  </a:cubicBezTo>
                  <a:cubicBezTo>
                    <a:pt x="1206" y="328691"/>
                    <a:pt x="0" y="325780"/>
                    <a:pt x="0" y="322745"/>
                  </a:cubicBezTo>
                  <a:lnTo>
                    <a:pt x="0" y="11445"/>
                  </a:lnTo>
                  <a:cubicBezTo>
                    <a:pt x="0" y="8410"/>
                    <a:pt x="1206" y="5499"/>
                    <a:pt x="3352" y="3352"/>
                  </a:cubicBezTo>
                  <a:cubicBezTo>
                    <a:pt x="5499" y="1206"/>
                    <a:pt x="8410" y="0"/>
                    <a:pt x="11445" y="0"/>
                  </a:cubicBezTo>
                  <a:close/>
                </a:path>
              </a:pathLst>
            </a:custGeom>
            <a:solidFill>
              <a:srgbClr val="8E816E"/>
            </a:solidFill>
          </p:spPr>
          <p:txBody>
            <a:bodyPr/>
            <a:lstStyle/>
            <a:p>
              <a:endParaRPr lang="it-IT"/>
            </a:p>
          </p:txBody>
        </p:sp>
        <p:sp>
          <p:nvSpPr>
            <p:cNvPr id="13" name="TextBox 13"/>
            <p:cNvSpPr txBox="1"/>
            <p:nvPr/>
          </p:nvSpPr>
          <p:spPr>
            <a:xfrm>
              <a:off x="0" y="85725"/>
              <a:ext cx="2866145" cy="248465"/>
            </a:xfrm>
            <a:prstGeom prst="rect">
              <a:avLst/>
            </a:prstGeom>
          </p:spPr>
          <p:txBody>
            <a:bodyPr lIns="97388" tIns="97388" rIns="97388" bIns="97388" rtlCol="0" anchor="ctr"/>
            <a:lstStyle/>
            <a:p>
              <a:pPr marL="0" lvl="0" indent="0" algn="ctr">
                <a:lnSpc>
                  <a:spcPts val="4200"/>
                </a:lnSpc>
                <a:spcBef>
                  <a:spcPct val="0"/>
                </a:spcBef>
              </a:pPr>
              <a:r>
                <a:rPr lang="en-US" sz="4243" b="1" spc="458">
                  <a:solidFill>
                    <a:srgbClr val="FFFFFF"/>
                  </a:solidFill>
                  <a:latin typeface="Montserrat Semi-Bold"/>
                  <a:ea typeface="Montserrat Semi-Bold"/>
                  <a:cs typeface="Montserrat Semi-Bold"/>
                  <a:sym typeface="Montserrat Semi-Bold"/>
                </a:rPr>
                <a:t>EVENTO CONCLUSIVO</a:t>
              </a:r>
            </a:p>
          </p:txBody>
        </p:sp>
      </p:grpSp>
      <p:grpSp>
        <p:nvGrpSpPr>
          <p:cNvPr id="14" name="Group 14"/>
          <p:cNvGrpSpPr/>
          <p:nvPr/>
        </p:nvGrpSpPr>
        <p:grpSpPr>
          <a:xfrm>
            <a:off x="13402799" y="3563748"/>
            <a:ext cx="7111376" cy="4789772"/>
            <a:chOff x="0" y="0"/>
            <a:chExt cx="1872955" cy="1261504"/>
          </a:xfrm>
        </p:grpSpPr>
        <p:sp>
          <p:nvSpPr>
            <p:cNvPr id="15" name="Freeform 15"/>
            <p:cNvSpPr/>
            <p:nvPr/>
          </p:nvSpPr>
          <p:spPr>
            <a:xfrm>
              <a:off x="0" y="0"/>
              <a:ext cx="1872955" cy="1261504"/>
            </a:xfrm>
            <a:custGeom>
              <a:avLst/>
              <a:gdLst/>
              <a:ahLst/>
              <a:cxnLst/>
              <a:rect l="l" t="t" r="r" b="b"/>
              <a:pathLst>
                <a:path w="1872955" h="1261504">
                  <a:moveTo>
                    <a:pt x="55522" y="0"/>
                  </a:moveTo>
                  <a:lnTo>
                    <a:pt x="1817433" y="0"/>
                  </a:lnTo>
                  <a:cubicBezTo>
                    <a:pt x="1848097" y="0"/>
                    <a:pt x="1872955" y="24858"/>
                    <a:pt x="1872955" y="55522"/>
                  </a:cubicBezTo>
                  <a:lnTo>
                    <a:pt x="1872955" y="1205982"/>
                  </a:lnTo>
                  <a:cubicBezTo>
                    <a:pt x="1872955" y="1220707"/>
                    <a:pt x="1867105" y="1234829"/>
                    <a:pt x="1856693" y="1245242"/>
                  </a:cubicBezTo>
                  <a:cubicBezTo>
                    <a:pt x="1846281" y="1255654"/>
                    <a:pt x="1832158" y="1261504"/>
                    <a:pt x="1817433" y="1261504"/>
                  </a:cubicBezTo>
                  <a:lnTo>
                    <a:pt x="55522" y="1261504"/>
                  </a:lnTo>
                  <a:cubicBezTo>
                    <a:pt x="40797" y="1261504"/>
                    <a:pt x="26674" y="1255654"/>
                    <a:pt x="16262" y="1245242"/>
                  </a:cubicBezTo>
                  <a:cubicBezTo>
                    <a:pt x="5850" y="1234829"/>
                    <a:pt x="0" y="1220707"/>
                    <a:pt x="0" y="1205982"/>
                  </a:cubicBezTo>
                  <a:lnTo>
                    <a:pt x="0" y="55522"/>
                  </a:lnTo>
                  <a:cubicBezTo>
                    <a:pt x="0" y="40797"/>
                    <a:pt x="5850" y="26674"/>
                    <a:pt x="16262" y="16262"/>
                  </a:cubicBezTo>
                  <a:cubicBezTo>
                    <a:pt x="26674" y="5850"/>
                    <a:pt x="40797" y="0"/>
                    <a:pt x="55522" y="0"/>
                  </a:cubicBezTo>
                  <a:close/>
                </a:path>
              </a:pathLst>
            </a:custGeom>
            <a:solidFill>
              <a:srgbClr val="897F65"/>
            </a:solidFill>
          </p:spPr>
          <p:txBody>
            <a:bodyPr/>
            <a:lstStyle/>
            <a:p>
              <a:endParaRPr lang="it-IT"/>
            </a:p>
          </p:txBody>
        </p:sp>
        <p:sp>
          <p:nvSpPr>
            <p:cNvPr id="16" name="TextBox 16"/>
            <p:cNvSpPr txBox="1"/>
            <p:nvPr/>
          </p:nvSpPr>
          <p:spPr>
            <a:xfrm>
              <a:off x="0" y="-38100"/>
              <a:ext cx="1872955" cy="1299604"/>
            </a:xfrm>
            <a:prstGeom prst="rect">
              <a:avLst/>
            </a:prstGeom>
          </p:spPr>
          <p:txBody>
            <a:bodyPr lIns="50800" tIns="50800" rIns="50800" bIns="50800" rtlCol="0" anchor="ctr"/>
            <a:lstStyle/>
            <a:p>
              <a:pPr algn="ctr">
                <a:lnSpc>
                  <a:spcPts val="2729"/>
                </a:lnSpc>
              </a:pPr>
              <a:endParaRPr/>
            </a:p>
          </p:txBody>
        </p:sp>
      </p:grpSp>
      <p:sp>
        <p:nvSpPr>
          <p:cNvPr id="17" name="Freeform 17"/>
          <p:cNvSpPr/>
          <p:nvPr/>
        </p:nvSpPr>
        <p:spPr>
          <a:xfrm>
            <a:off x="13637924" y="9258300"/>
            <a:ext cx="4451124" cy="919169"/>
          </a:xfrm>
          <a:custGeom>
            <a:avLst/>
            <a:gdLst/>
            <a:ahLst/>
            <a:cxnLst/>
            <a:rect l="l" t="t" r="r" b="b"/>
            <a:pathLst>
              <a:path w="4451124" h="919169">
                <a:moveTo>
                  <a:pt x="0" y="0"/>
                </a:moveTo>
                <a:lnTo>
                  <a:pt x="4451124" y="0"/>
                </a:lnTo>
                <a:lnTo>
                  <a:pt x="4451124" y="919169"/>
                </a:lnTo>
                <a:lnTo>
                  <a:pt x="0" y="919169"/>
                </a:lnTo>
                <a:lnTo>
                  <a:pt x="0" y="0"/>
                </a:lnTo>
                <a:close/>
              </a:path>
            </a:pathLst>
          </a:custGeom>
          <a:blipFill>
            <a:blip r:embed="rId6"/>
            <a:stretch>
              <a:fillRect/>
            </a:stretch>
          </a:blipFill>
        </p:spPr>
        <p:txBody>
          <a:bodyPr/>
          <a:lstStyle/>
          <a:p>
            <a:endParaRPr lang="it-IT"/>
          </a:p>
        </p:txBody>
      </p:sp>
      <p:sp>
        <p:nvSpPr>
          <p:cNvPr id="18" name="TextBox 18"/>
          <p:cNvSpPr txBox="1"/>
          <p:nvPr/>
        </p:nvSpPr>
        <p:spPr>
          <a:xfrm>
            <a:off x="980742" y="3814380"/>
            <a:ext cx="11281167" cy="3580765"/>
          </a:xfrm>
          <a:prstGeom prst="rect">
            <a:avLst/>
          </a:prstGeom>
        </p:spPr>
        <p:txBody>
          <a:bodyPr lIns="0" tIns="0" rIns="0" bIns="0" rtlCol="0" anchor="t">
            <a:spAutoFit/>
          </a:bodyPr>
          <a:lstStyle/>
          <a:p>
            <a:pPr algn="l">
              <a:lnSpc>
                <a:spcPts val="4759"/>
              </a:lnSpc>
            </a:pPr>
            <a:r>
              <a:rPr lang="en-US" sz="3399" dirty="0">
                <a:solidFill>
                  <a:srgbClr val="FFFFFF"/>
                </a:solidFill>
                <a:latin typeface="Open Sans 2"/>
                <a:ea typeface="Open Sans 2"/>
                <a:cs typeface="Open Sans 2"/>
                <a:sym typeface="Open Sans 2"/>
              </a:rPr>
              <a:t>È IL TUO MOMENTO! </a:t>
            </a:r>
          </a:p>
          <a:p>
            <a:pPr marL="0" lvl="0" indent="0" algn="l">
              <a:lnSpc>
                <a:spcPts val="4759"/>
              </a:lnSpc>
              <a:spcBef>
                <a:spcPct val="0"/>
              </a:spcBef>
            </a:pPr>
            <a:r>
              <a:rPr lang="en-US" sz="3399" dirty="0" err="1">
                <a:solidFill>
                  <a:srgbClr val="FFFFFF"/>
                </a:solidFill>
                <a:latin typeface="Open Sans 2"/>
                <a:ea typeface="Open Sans 2"/>
                <a:cs typeface="Open Sans 2"/>
                <a:sym typeface="Open Sans 2"/>
              </a:rPr>
              <a:t>Condividi</a:t>
            </a:r>
            <a:r>
              <a:rPr lang="en-US" sz="3399" dirty="0">
                <a:solidFill>
                  <a:srgbClr val="FFFFFF"/>
                </a:solidFill>
                <a:latin typeface="Open Sans 2"/>
                <a:ea typeface="Open Sans 2"/>
                <a:cs typeface="Open Sans 2"/>
                <a:sym typeface="Open Sans 2"/>
              </a:rPr>
              <a:t> </a:t>
            </a:r>
            <a:r>
              <a:rPr lang="en-US" sz="3399" dirty="0" err="1">
                <a:solidFill>
                  <a:srgbClr val="FFFFFF"/>
                </a:solidFill>
                <a:latin typeface="Open Sans 2"/>
                <a:ea typeface="Open Sans 2"/>
                <a:cs typeface="Open Sans 2"/>
                <a:sym typeface="Open Sans 2"/>
              </a:rPr>
              <a:t>il</a:t>
            </a:r>
            <a:r>
              <a:rPr lang="en-US" sz="3399" dirty="0">
                <a:solidFill>
                  <a:srgbClr val="FFFFFF"/>
                </a:solidFill>
                <a:latin typeface="Open Sans 2"/>
                <a:ea typeface="Open Sans 2"/>
                <a:cs typeface="Open Sans 2"/>
                <a:sym typeface="Open Sans 2"/>
              </a:rPr>
              <a:t> </a:t>
            </a:r>
            <a:r>
              <a:rPr lang="en-US" sz="3399" dirty="0" err="1">
                <a:solidFill>
                  <a:srgbClr val="FFFFFF"/>
                </a:solidFill>
                <a:latin typeface="Open Sans 2"/>
                <a:ea typeface="Open Sans 2"/>
                <a:cs typeface="Open Sans 2"/>
                <a:sym typeface="Open Sans 2"/>
              </a:rPr>
              <a:t>lavoro</a:t>
            </a:r>
            <a:r>
              <a:rPr lang="en-US" sz="3399" dirty="0">
                <a:solidFill>
                  <a:srgbClr val="FFFFFF"/>
                </a:solidFill>
                <a:latin typeface="Open Sans 2"/>
                <a:ea typeface="Open Sans 2"/>
                <a:cs typeface="Open Sans 2"/>
                <a:sym typeface="Open Sans 2"/>
              </a:rPr>
              <a:t> del </a:t>
            </a:r>
            <a:r>
              <a:rPr lang="en-US" sz="3399" dirty="0" err="1">
                <a:solidFill>
                  <a:srgbClr val="FFFFFF"/>
                </a:solidFill>
                <a:latin typeface="Open Sans 2"/>
                <a:ea typeface="Open Sans 2"/>
                <a:cs typeface="Open Sans 2"/>
                <a:sym typeface="Open Sans 2"/>
              </a:rPr>
              <a:t>tuo</a:t>
            </a:r>
            <a:r>
              <a:rPr lang="en-US" sz="3399" dirty="0">
                <a:solidFill>
                  <a:srgbClr val="FFFFFF"/>
                </a:solidFill>
                <a:latin typeface="Open Sans 2"/>
                <a:ea typeface="Open Sans 2"/>
                <a:cs typeface="Open Sans 2"/>
                <a:sym typeface="Open Sans 2"/>
              </a:rPr>
              <a:t> team e </a:t>
            </a:r>
            <a:r>
              <a:rPr lang="en-US" sz="3399" dirty="0" err="1">
                <a:solidFill>
                  <a:srgbClr val="FFFFFF"/>
                </a:solidFill>
                <a:latin typeface="Open Sans 2"/>
                <a:ea typeface="Open Sans 2"/>
                <a:cs typeface="Open Sans 2"/>
                <a:sym typeface="Open Sans 2"/>
              </a:rPr>
              <a:t>racconta</a:t>
            </a:r>
            <a:r>
              <a:rPr lang="en-US" sz="3399" dirty="0">
                <a:solidFill>
                  <a:srgbClr val="FFFFFF"/>
                </a:solidFill>
                <a:latin typeface="Open Sans 2"/>
                <a:ea typeface="Open Sans 2"/>
                <a:cs typeface="Open Sans 2"/>
                <a:sym typeface="Open Sans 2"/>
              </a:rPr>
              <a:t> </a:t>
            </a:r>
            <a:r>
              <a:rPr lang="en-US" sz="3399" dirty="0" err="1">
                <a:solidFill>
                  <a:srgbClr val="FFFFFF"/>
                </a:solidFill>
                <a:latin typeface="Open Sans 2"/>
                <a:ea typeface="Open Sans 2"/>
                <a:cs typeface="Open Sans 2"/>
                <a:sym typeface="Open Sans 2"/>
              </a:rPr>
              <a:t>il</a:t>
            </a:r>
            <a:r>
              <a:rPr lang="en-US" sz="3399" dirty="0">
                <a:solidFill>
                  <a:srgbClr val="FFFFFF"/>
                </a:solidFill>
                <a:latin typeface="Open Sans 2"/>
                <a:ea typeface="Open Sans 2"/>
                <a:cs typeface="Open Sans 2"/>
                <a:sym typeface="Open Sans 2"/>
              </a:rPr>
              <a:t> </a:t>
            </a:r>
            <a:r>
              <a:rPr lang="en-US" sz="3399" dirty="0" err="1">
                <a:solidFill>
                  <a:srgbClr val="FFFFFF"/>
                </a:solidFill>
                <a:latin typeface="Open Sans 2"/>
                <a:ea typeface="Open Sans 2"/>
                <a:cs typeface="Open Sans 2"/>
                <a:sym typeface="Open Sans 2"/>
              </a:rPr>
              <a:t>percorso</a:t>
            </a:r>
            <a:r>
              <a:rPr lang="en-US" sz="3399" dirty="0">
                <a:solidFill>
                  <a:srgbClr val="FFFFFF"/>
                </a:solidFill>
                <a:latin typeface="Open Sans 2"/>
                <a:ea typeface="Open Sans 2"/>
                <a:cs typeface="Open Sans 2"/>
                <a:sym typeface="Open Sans 2"/>
              </a:rPr>
              <a:t> </a:t>
            </a:r>
            <a:r>
              <a:rPr lang="en-US" sz="3399" dirty="0" err="1">
                <a:solidFill>
                  <a:srgbClr val="FFFFFF"/>
                </a:solidFill>
                <a:latin typeface="Open Sans 2"/>
                <a:ea typeface="Open Sans 2"/>
                <a:cs typeface="Open Sans 2"/>
                <a:sym typeface="Open Sans 2"/>
              </a:rPr>
              <a:t>svolto</a:t>
            </a:r>
            <a:r>
              <a:rPr lang="en-US" sz="3399" dirty="0">
                <a:solidFill>
                  <a:srgbClr val="FFFFFF"/>
                </a:solidFill>
                <a:latin typeface="Open Sans 2"/>
                <a:ea typeface="Open Sans 2"/>
                <a:cs typeface="Open Sans 2"/>
                <a:sym typeface="Open Sans 2"/>
              </a:rPr>
              <a:t>.  </a:t>
            </a:r>
            <a:r>
              <a:rPr lang="en-US" sz="3399" dirty="0" err="1">
                <a:solidFill>
                  <a:srgbClr val="FFFFFF"/>
                </a:solidFill>
                <a:latin typeface="Open Sans 2"/>
                <a:ea typeface="Open Sans 2"/>
                <a:cs typeface="Open Sans 2"/>
                <a:sym typeface="Open Sans 2"/>
              </a:rPr>
              <a:t>Crea</a:t>
            </a:r>
            <a:r>
              <a:rPr lang="en-US" sz="3399" dirty="0">
                <a:solidFill>
                  <a:srgbClr val="FFFFFF"/>
                </a:solidFill>
                <a:latin typeface="Open Sans 2"/>
                <a:ea typeface="Open Sans 2"/>
                <a:cs typeface="Open Sans 2"/>
                <a:sym typeface="Open Sans 2"/>
              </a:rPr>
              <a:t> </a:t>
            </a:r>
            <a:r>
              <a:rPr lang="en-US" sz="3399" dirty="0" err="1">
                <a:solidFill>
                  <a:srgbClr val="FFFFFF"/>
                </a:solidFill>
                <a:latin typeface="Open Sans 2"/>
                <a:ea typeface="Open Sans 2"/>
                <a:cs typeface="Open Sans 2"/>
                <a:sym typeface="Open Sans 2"/>
              </a:rPr>
              <a:t>una</a:t>
            </a:r>
            <a:r>
              <a:rPr lang="en-US" sz="3399" dirty="0">
                <a:solidFill>
                  <a:srgbClr val="FFFFFF"/>
                </a:solidFill>
                <a:latin typeface="Open Sans 2"/>
                <a:ea typeface="Open Sans 2"/>
                <a:cs typeface="Open Sans 2"/>
                <a:sym typeface="Open Sans 2"/>
              </a:rPr>
              <a:t> </a:t>
            </a:r>
            <a:r>
              <a:rPr lang="en-US" sz="3399" dirty="0" err="1">
                <a:solidFill>
                  <a:srgbClr val="FFFFFF"/>
                </a:solidFill>
                <a:latin typeface="Open Sans 2"/>
                <a:ea typeface="Open Sans 2"/>
                <a:cs typeface="Open Sans 2"/>
                <a:sym typeface="Open Sans 2"/>
              </a:rPr>
              <a:t>presentazione</a:t>
            </a:r>
            <a:r>
              <a:rPr lang="en-US" sz="3399" dirty="0">
                <a:solidFill>
                  <a:srgbClr val="FFFFFF"/>
                </a:solidFill>
                <a:latin typeface="Open Sans 2"/>
                <a:ea typeface="Open Sans 2"/>
                <a:cs typeface="Open Sans 2"/>
                <a:sym typeface="Open Sans 2"/>
              </a:rPr>
              <a:t> </a:t>
            </a:r>
            <a:r>
              <a:rPr lang="en-US" sz="3399" dirty="0" err="1">
                <a:solidFill>
                  <a:srgbClr val="FFFFFF"/>
                </a:solidFill>
                <a:latin typeface="Open Sans 2"/>
                <a:ea typeface="Open Sans 2"/>
                <a:cs typeface="Open Sans 2"/>
                <a:sym typeface="Open Sans 2"/>
              </a:rPr>
              <a:t>creativa</a:t>
            </a:r>
            <a:r>
              <a:rPr lang="en-US" sz="3399" dirty="0">
                <a:solidFill>
                  <a:srgbClr val="FFFFFF"/>
                </a:solidFill>
                <a:latin typeface="Open Sans 2"/>
                <a:ea typeface="Open Sans 2"/>
                <a:cs typeface="Open Sans 2"/>
                <a:sym typeface="Open Sans 2"/>
              </a:rPr>
              <a:t> e </a:t>
            </a:r>
            <a:r>
              <a:rPr lang="en-US" sz="3399" dirty="0" err="1">
                <a:solidFill>
                  <a:srgbClr val="FFFFFF"/>
                </a:solidFill>
                <a:latin typeface="Open Sans 2"/>
                <a:ea typeface="Open Sans 2"/>
                <a:cs typeface="Open Sans 2"/>
                <a:sym typeface="Open Sans 2"/>
              </a:rPr>
              <a:t>professionale</a:t>
            </a:r>
            <a:r>
              <a:rPr lang="en-US" sz="3399" dirty="0">
                <a:solidFill>
                  <a:srgbClr val="FFFFFF"/>
                </a:solidFill>
                <a:latin typeface="Open Sans 2"/>
                <a:ea typeface="Open Sans 2"/>
                <a:cs typeface="Open Sans 2"/>
                <a:sym typeface="Open Sans 2"/>
              </a:rPr>
              <a:t> </a:t>
            </a:r>
            <a:r>
              <a:rPr lang="en-US" sz="3399" dirty="0" err="1">
                <a:solidFill>
                  <a:srgbClr val="FFFFFF"/>
                </a:solidFill>
                <a:latin typeface="Open Sans 2"/>
                <a:ea typeface="Open Sans 2"/>
                <a:cs typeface="Open Sans 2"/>
                <a:sym typeface="Open Sans 2"/>
              </a:rPr>
              <a:t>che</a:t>
            </a:r>
            <a:r>
              <a:rPr lang="en-US" sz="3399" dirty="0">
                <a:solidFill>
                  <a:srgbClr val="FFFFFF"/>
                </a:solidFill>
                <a:latin typeface="Open Sans 2"/>
                <a:ea typeface="Open Sans 2"/>
                <a:cs typeface="Open Sans 2"/>
                <a:sym typeface="Open Sans 2"/>
              </a:rPr>
              <a:t> </a:t>
            </a:r>
            <a:r>
              <a:rPr lang="en-US" sz="3399" dirty="0" err="1">
                <a:solidFill>
                  <a:srgbClr val="FFFFFF"/>
                </a:solidFill>
                <a:latin typeface="Open Sans 2"/>
                <a:ea typeface="Open Sans 2"/>
                <a:cs typeface="Open Sans 2"/>
                <a:sym typeface="Open Sans 2"/>
              </a:rPr>
              <a:t>evidenzi</a:t>
            </a:r>
            <a:r>
              <a:rPr lang="en-US" sz="3399" dirty="0">
                <a:solidFill>
                  <a:srgbClr val="FFFFFF"/>
                </a:solidFill>
                <a:latin typeface="Open Sans 2"/>
                <a:ea typeface="Open Sans 2"/>
                <a:cs typeface="Open Sans 2"/>
                <a:sym typeface="Open Sans 2"/>
              </a:rPr>
              <a:t> le </a:t>
            </a:r>
            <a:r>
              <a:rPr lang="en-US" sz="3399" dirty="0" err="1">
                <a:solidFill>
                  <a:srgbClr val="FFFFFF"/>
                </a:solidFill>
                <a:latin typeface="Open Sans 2"/>
                <a:ea typeface="Open Sans 2"/>
                <a:cs typeface="Open Sans 2"/>
                <a:sym typeface="Open Sans 2"/>
              </a:rPr>
              <a:t>competenze</a:t>
            </a:r>
            <a:r>
              <a:rPr lang="en-US" sz="3399" dirty="0">
                <a:solidFill>
                  <a:srgbClr val="FFFFFF"/>
                </a:solidFill>
                <a:latin typeface="Open Sans 2"/>
                <a:ea typeface="Open Sans 2"/>
                <a:cs typeface="Open Sans 2"/>
                <a:sym typeface="Open Sans 2"/>
              </a:rPr>
              <a:t> </a:t>
            </a:r>
            <a:r>
              <a:rPr lang="en-US" sz="3399" dirty="0" err="1">
                <a:solidFill>
                  <a:srgbClr val="FFFFFF"/>
                </a:solidFill>
                <a:latin typeface="Open Sans 2"/>
                <a:ea typeface="Open Sans 2"/>
                <a:cs typeface="Open Sans 2"/>
                <a:sym typeface="Open Sans 2"/>
              </a:rPr>
              <a:t>acquisite</a:t>
            </a:r>
            <a:r>
              <a:rPr lang="en-US" sz="3399" dirty="0">
                <a:solidFill>
                  <a:srgbClr val="FFFFFF"/>
                </a:solidFill>
                <a:latin typeface="Open Sans 2"/>
                <a:ea typeface="Open Sans 2"/>
                <a:cs typeface="Open Sans 2"/>
                <a:sym typeface="Open Sans 2"/>
              </a:rPr>
              <a:t>, </a:t>
            </a:r>
            <a:r>
              <a:rPr lang="en-US" sz="3399" dirty="0" err="1">
                <a:solidFill>
                  <a:srgbClr val="FFFFFF"/>
                </a:solidFill>
                <a:latin typeface="Open Sans 2"/>
                <a:ea typeface="Open Sans 2"/>
                <a:cs typeface="Open Sans 2"/>
                <a:sym typeface="Open Sans 2"/>
              </a:rPr>
              <a:t>sfruttando</a:t>
            </a:r>
            <a:r>
              <a:rPr lang="en-US" sz="3399" dirty="0">
                <a:solidFill>
                  <a:srgbClr val="FFFFFF"/>
                </a:solidFill>
                <a:latin typeface="Open Sans 2"/>
                <a:ea typeface="Open Sans 2"/>
                <a:cs typeface="Open Sans 2"/>
                <a:sym typeface="Open Sans 2"/>
              </a:rPr>
              <a:t> </a:t>
            </a:r>
            <a:r>
              <a:rPr lang="en-US" sz="3399" dirty="0" err="1">
                <a:solidFill>
                  <a:srgbClr val="FFFFFF"/>
                </a:solidFill>
                <a:latin typeface="Open Sans 2"/>
                <a:ea typeface="Open Sans 2"/>
                <a:cs typeface="Open Sans 2"/>
                <a:sym typeface="Open Sans 2"/>
              </a:rPr>
              <a:t>contenuti</a:t>
            </a:r>
            <a:r>
              <a:rPr lang="en-US" sz="3399" dirty="0">
                <a:solidFill>
                  <a:srgbClr val="FFFFFF"/>
                </a:solidFill>
                <a:latin typeface="Open Sans 2"/>
                <a:ea typeface="Open Sans 2"/>
                <a:cs typeface="Open Sans 2"/>
                <a:sym typeface="Open Sans 2"/>
              </a:rPr>
              <a:t> </a:t>
            </a:r>
            <a:r>
              <a:rPr lang="en-US" sz="3399" dirty="0" err="1">
                <a:solidFill>
                  <a:srgbClr val="FFFFFF"/>
                </a:solidFill>
                <a:latin typeface="Open Sans 2"/>
                <a:ea typeface="Open Sans 2"/>
                <a:cs typeface="Open Sans 2"/>
                <a:sym typeface="Open Sans 2"/>
              </a:rPr>
              <a:t>digitali</a:t>
            </a:r>
            <a:r>
              <a:rPr lang="en-US" sz="3399" dirty="0">
                <a:solidFill>
                  <a:srgbClr val="FFFFFF"/>
                </a:solidFill>
                <a:latin typeface="Open Sans 2"/>
                <a:ea typeface="Open Sans 2"/>
                <a:cs typeface="Open Sans 2"/>
                <a:sym typeface="Open Sans 2"/>
              </a:rPr>
              <a:t> per un </a:t>
            </a:r>
            <a:r>
              <a:rPr lang="en-US" sz="3399" dirty="0" err="1">
                <a:solidFill>
                  <a:srgbClr val="FFFFFF"/>
                </a:solidFill>
                <a:latin typeface="Open Sans 2"/>
                <a:ea typeface="Open Sans 2"/>
                <a:cs typeface="Open Sans 2"/>
                <a:sym typeface="Open Sans 2"/>
              </a:rPr>
              <a:t>impatto</a:t>
            </a:r>
            <a:r>
              <a:rPr lang="en-US" sz="3399" dirty="0">
                <a:solidFill>
                  <a:srgbClr val="FFFFFF"/>
                </a:solidFill>
                <a:latin typeface="Open Sans 2"/>
                <a:ea typeface="Open Sans 2"/>
                <a:cs typeface="Open Sans 2"/>
                <a:sym typeface="Open Sans 2"/>
              </a:rPr>
              <a:t> </a:t>
            </a:r>
            <a:r>
              <a:rPr lang="en-US" sz="3399" dirty="0" err="1">
                <a:solidFill>
                  <a:srgbClr val="FFFFFF"/>
                </a:solidFill>
                <a:latin typeface="Open Sans 2"/>
                <a:ea typeface="Open Sans 2"/>
                <a:cs typeface="Open Sans 2"/>
                <a:sym typeface="Open Sans 2"/>
              </a:rPr>
              <a:t>ancora</a:t>
            </a:r>
            <a:r>
              <a:rPr lang="en-US" sz="3399" dirty="0">
                <a:solidFill>
                  <a:srgbClr val="FFFFFF"/>
                </a:solidFill>
                <a:latin typeface="Open Sans 2"/>
                <a:ea typeface="Open Sans 2"/>
                <a:cs typeface="Open Sans 2"/>
                <a:sym typeface="Open Sans 2"/>
              </a:rPr>
              <a:t> </a:t>
            </a:r>
            <a:r>
              <a:rPr lang="en-US" sz="3399" dirty="0" err="1">
                <a:solidFill>
                  <a:srgbClr val="FFFFFF"/>
                </a:solidFill>
                <a:latin typeface="Open Sans 2"/>
                <a:ea typeface="Open Sans 2"/>
                <a:cs typeface="Open Sans 2"/>
                <a:sym typeface="Open Sans 2"/>
              </a:rPr>
              <a:t>maggiore</a:t>
            </a:r>
            <a:r>
              <a:rPr lang="en-US" sz="3399" dirty="0">
                <a:solidFill>
                  <a:srgbClr val="FFFFFF"/>
                </a:solidFill>
                <a:latin typeface="Open Sans 2"/>
                <a:ea typeface="Open Sans 2"/>
                <a:cs typeface="Open Sans 2"/>
                <a:sym typeface="Open Sans 2"/>
              </a:rPr>
              <a:t>.</a:t>
            </a:r>
          </a:p>
        </p:txBody>
      </p:sp>
      <p:sp>
        <p:nvSpPr>
          <p:cNvPr id="19" name="TextBox 19"/>
          <p:cNvSpPr txBox="1"/>
          <p:nvPr/>
        </p:nvSpPr>
        <p:spPr>
          <a:xfrm>
            <a:off x="13821538" y="5404965"/>
            <a:ext cx="4083898" cy="1020509"/>
          </a:xfrm>
          <a:prstGeom prst="rect">
            <a:avLst/>
          </a:prstGeom>
        </p:spPr>
        <p:txBody>
          <a:bodyPr lIns="0" tIns="0" rIns="0" bIns="0" rtlCol="0" anchor="t">
            <a:spAutoFit/>
          </a:bodyPr>
          <a:lstStyle/>
          <a:p>
            <a:pPr marL="636360" lvl="1" indent="-318180" algn="l">
              <a:lnSpc>
                <a:spcPts val="4126"/>
              </a:lnSpc>
              <a:buFont typeface="Arial"/>
              <a:buChar char="•"/>
            </a:pPr>
            <a:r>
              <a:rPr lang="en-US" sz="2947" b="1">
                <a:solidFill>
                  <a:srgbClr val="FFFFFF"/>
                </a:solidFill>
                <a:latin typeface="DM Sans Bold"/>
                <a:ea typeface="DM Sans Bold"/>
                <a:cs typeface="DM Sans Bold"/>
                <a:sym typeface="DM Sans Bold"/>
              </a:rPr>
              <a:t>Tra Novembre e Dicembre 2026</a:t>
            </a:r>
          </a:p>
        </p:txBody>
      </p:sp>
      <p:sp>
        <p:nvSpPr>
          <p:cNvPr id="20" name="Freeform 20"/>
          <p:cNvSpPr/>
          <p:nvPr/>
        </p:nvSpPr>
        <p:spPr>
          <a:xfrm>
            <a:off x="13741352" y="3877003"/>
            <a:ext cx="1158496" cy="1158496"/>
          </a:xfrm>
          <a:custGeom>
            <a:avLst/>
            <a:gdLst/>
            <a:ahLst/>
            <a:cxnLst/>
            <a:rect l="l" t="t" r="r" b="b"/>
            <a:pathLst>
              <a:path w="1158496" h="1158496">
                <a:moveTo>
                  <a:pt x="0" y="0"/>
                </a:moveTo>
                <a:lnTo>
                  <a:pt x="1158496" y="0"/>
                </a:lnTo>
                <a:lnTo>
                  <a:pt x="1158496" y="1158496"/>
                </a:lnTo>
                <a:lnTo>
                  <a:pt x="0" y="115849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2008628" y="5684921"/>
            <a:ext cx="21873811" cy="8888676"/>
          </a:xfrm>
          <a:custGeom>
            <a:avLst/>
            <a:gdLst/>
            <a:ahLst/>
            <a:cxnLst/>
            <a:rect l="l" t="t" r="r" b="b"/>
            <a:pathLst>
              <a:path w="21873811" h="8888676">
                <a:moveTo>
                  <a:pt x="21873811" y="0"/>
                </a:moveTo>
                <a:lnTo>
                  <a:pt x="0" y="0"/>
                </a:lnTo>
                <a:lnTo>
                  <a:pt x="0" y="8888676"/>
                </a:lnTo>
                <a:lnTo>
                  <a:pt x="21873811" y="8888676"/>
                </a:lnTo>
                <a:lnTo>
                  <a:pt x="21873811" y="0"/>
                </a:lnTo>
                <a:close/>
              </a:path>
            </a:pathLst>
          </a:custGeom>
          <a:blipFill>
            <a:blip r:embed="rId2">
              <a:extLst>
                <a:ext uri="{96DAC541-7B7A-43D3-8B79-37D633B846F1}">
                  <asvg:svgBlip xmlns:asvg="http://schemas.microsoft.com/office/drawing/2016/SVG/main" r:embed="rId3"/>
                </a:ext>
              </a:extLst>
            </a:blip>
            <a:stretch>
              <a:fillRect b="-18736"/>
            </a:stretch>
          </a:blipFill>
        </p:spPr>
        <p:txBody>
          <a:bodyPr/>
          <a:lstStyle/>
          <a:p>
            <a:endParaRPr lang="it-IT"/>
          </a:p>
        </p:txBody>
      </p:sp>
      <p:sp>
        <p:nvSpPr>
          <p:cNvPr id="3" name="Freeform 3"/>
          <p:cNvSpPr/>
          <p:nvPr/>
        </p:nvSpPr>
        <p:spPr>
          <a:xfrm>
            <a:off x="9804163" y="1028700"/>
            <a:ext cx="7944030" cy="6630702"/>
          </a:xfrm>
          <a:custGeom>
            <a:avLst/>
            <a:gdLst/>
            <a:ahLst/>
            <a:cxnLst/>
            <a:rect l="l" t="t" r="r" b="b"/>
            <a:pathLst>
              <a:path w="7944030" h="6630702">
                <a:moveTo>
                  <a:pt x="0" y="0"/>
                </a:moveTo>
                <a:lnTo>
                  <a:pt x="7944029" y="0"/>
                </a:lnTo>
                <a:lnTo>
                  <a:pt x="7944029" y="6630702"/>
                </a:lnTo>
                <a:lnTo>
                  <a:pt x="0" y="6630702"/>
                </a:lnTo>
                <a:lnTo>
                  <a:pt x="0" y="0"/>
                </a:lnTo>
                <a:close/>
              </a:path>
            </a:pathLst>
          </a:custGeom>
          <a:blipFill>
            <a:blip r:embed="rId4"/>
            <a:stretch>
              <a:fillRect/>
            </a:stretch>
          </a:blipFill>
        </p:spPr>
        <p:txBody>
          <a:bodyPr/>
          <a:lstStyle/>
          <a:p>
            <a:endParaRPr lang="it-IT"/>
          </a:p>
        </p:txBody>
      </p:sp>
      <p:sp>
        <p:nvSpPr>
          <p:cNvPr id="4" name="Freeform 4"/>
          <p:cNvSpPr/>
          <p:nvPr/>
        </p:nvSpPr>
        <p:spPr>
          <a:xfrm>
            <a:off x="1028700" y="1028700"/>
            <a:ext cx="8115300" cy="1675831"/>
          </a:xfrm>
          <a:custGeom>
            <a:avLst/>
            <a:gdLst/>
            <a:ahLst/>
            <a:cxnLst/>
            <a:rect l="l" t="t" r="r" b="b"/>
            <a:pathLst>
              <a:path w="8115300" h="1675831">
                <a:moveTo>
                  <a:pt x="0" y="0"/>
                </a:moveTo>
                <a:lnTo>
                  <a:pt x="8115300" y="0"/>
                </a:lnTo>
                <a:lnTo>
                  <a:pt x="8115300" y="1675831"/>
                </a:lnTo>
                <a:lnTo>
                  <a:pt x="0" y="1675831"/>
                </a:lnTo>
                <a:lnTo>
                  <a:pt x="0" y="0"/>
                </a:lnTo>
                <a:close/>
              </a:path>
            </a:pathLst>
          </a:custGeom>
          <a:blipFill>
            <a:blip r:embed="rId5"/>
            <a:stretch>
              <a:fillRect/>
            </a:stretch>
          </a:blipFill>
        </p:spPr>
        <p:txBody>
          <a:bodyPr/>
          <a:lstStyle/>
          <a:p>
            <a:endParaRPr lang="it-IT"/>
          </a:p>
        </p:txBody>
      </p:sp>
      <p:sp>
        <p:nvSpPr>
          <p:cNvPr id="5" name="TextBox 5"/>
          <p:cNvSpPr txBox="1"/>
          <p:nvPr/>
        </p:nvSpPr>
        <p:spPr>
          <a:xfrm>
            <a:off x="1028700" y="3613888"/>
            <a:ext cx="8775463" cy="4952365"/>
          </a:xfrm>
          <a:prstGeom prst="rect">
            <a:avLst/>
          </a:prstGeom>
        </p:spPr>
        <p:txBody>
          <a:bodyPr lIns="0" tIns="0" rIns="0" bIns="0" rtlCol="0" anchor="t">
            <a:spAutoFit/>
          </a:bodyPr>
          <a:lstStyle/>
          <a:p>
            <a:pPr algn="l">
              <a:lnSpc>
                <a:spcPts val="4759"/>
              </a:lnSpc>
            </a:pPr>
            <a:r>
              <a:rPr lang="en-US" sz="3399" b="1">
                <a:solidFill>
                  <a:srgbClr val="545454"/>
                </a:solidFill>
                <a:latin typeface="Open Sans 1 Bold"/>
                <a:ea typeface="Open Sans 1 Bold"/>
                <a:cs typeface="Open Sans 1 Bold"/>
                <a:sym typeface="Open Sans 1 Bold"/>
              </a:rPr>
              <a:t>Connessioni rurali</a:t>
            </a:r>
            <a:r>
              <a:rPr lang="en-US" sz="3399">
                <a:solidFill>
                  <a:srgbClr val="545454"/>
                </a:solidFill>
                <a:latin typeface="Open Sans 1"/>
                <a:ea typeface="Open Sans 1"/>
                <a:cs typeface="Open Sans 1"/>
                <a:sym typeface="Open Sans 1"/>
              </a:rPr>
              <a:t> 2025-2026 rappresenta il cuore operativo dell’Accademia Rete PAC.</a:t>
            </a:r>
          </a:p>
          <a:p>
            <a:pPr algn="l">
              <a:lnSpc>
                <a:spcPts val="1400"/>
              </a:lnSpc>
            </a:pPr>
            <a:endParaRPr lang="en-US" sz="3399">
              <a:solidFill>
                <a:srgbClr val="545454"/>
              </a:solidFill>
              <a:latin typeface="Open Sans 1"/>
              <a:ea typeface="Open Sans 1"/>
              <a:cs typeface="Open Sans 1"/>
              <a:sym typeface="Open Sans 1"/>
            </a:endParaRPr>
          </a:p>
          <a:p>
            <a:pPr algn="l">
              <a:lnSpc>
                <a:spcPts val="4759"/>
              </a:lnSpc>
            </a:pPr>
            <a:r>
              <a:rPr lang="en-US" sz="3399" b="1">
                <a:solidFill>
                  <a:srgbClr val="545454"/>
                </a:solidFill>
                <a:latin typeface="Open Sans 1 Bold"/>
                <a:ea typeface="Open Sans 1 Bold"/>
                <a:cs typeface="Open Sans 1 Bold"/>
                <a:sym typeface="Open Sans 1 Bold"/>
              </a:rPr>
              <a:t>Accademia Rete PAC</a:t>
            </a:r>
            <a:r>
              <a:rPr lang="en-US" sz="3399">
                <a:solidFill>
                  <a:srgbClr val="545454"/>
                </a:solidFill>
                <a:latin typeface="Open Sans 1"/>
                <a:ea typeface="Open Sans 1"/>
                <a:cs typeface="Open Sans 1"/>
                <a:sym typeface="Open Sans 1"/>
              </a:rPr>
              <a:t> è l'iniziativa quadro promossa dal Ministero dell'Agricoltura,</a:t>
            </a:r>
          </a:p>
          <a:p>
            <a:pPr algn="l">
              <a:lnSpc>
                <a:spcPts val="4759"/>
              </a:lnSpc>
            </a:pPr>
            <a:r>
              <a:rPr lang="en-US" sz="3399">
                <a:solidFill>
                  <a:srgbClr val="545454"/>
                </a:solidFill>
                <a:latin typeface="Open Sans 1"/>
                <a:ea typeface="Open Sans 1"/>
                <a:cs typeface="Open Sans 1"/>
                <a:sym typeface="Open Sans 1"/>
              </a:rPr>
              <a:t>della sovranità alimentare e delle foreste, </a:t>
            </a:r>
          </a:p>
          <a:p>
            <a:pPr algn="l">
              <a:lnSpc>
                <a:spcPts val="4759"/>
              </a:lnSpc>
            </a:pPr>
            <a:r>
              <a:rPr lang="en-US" sz="3399">
                <a:solidFill>
                  <a:srgbClr val="545454"/>
                </a:solidFill>
                <a:latin typeface="Open Sans 1"/>
                <a:ea typeface="Open Sans 1"/>
                <a:cs typeface="Open Sans 1"/>
                <a:sym typeface="Open Sans 1"/>
              </a:rPr>
              <a:t>in collaborazione con Rete Nazionale Pac, Regioni e Università d'Italia.</a:t>
            </a:r>
          </a:p>
          <a:p>
            <a:pPr algn="l">
              <a:lnSpc>
                <a:spcPts val="4759"/>
              </a:lnSpc>
              <a:spcBef>
                <a:spcPct val="0"/>
              </a:spcBef>
            </a:pPr>
            <a:endParaRPr lang="en-US" sz="3399">
              <a:solidFill>
                <a:srgbClr val="545454"/>
              </a:solidFill>
              <a:latin typeface="Open Sans 1"/>
              <a:ea typeface="Open Sans 1"/>
              <a:cs typeface="Open Sans 1"/>
              <a:sym typeface="Open Sans 1"/>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78093" y="4789215"/>
            <a:ext cx="18549535" cy="7537818"/>
          </a:xfrm>
          <a:custGeom>
            <a:avLst/>
            <a:gdLst/>
            <a:ahLst/>
            <a:cxnLst/>
            <a:rect l="l" t="t" r="r" b="b"/>
            <a:pathLst>
              <a:path w="18549535" h="7537818">
                <a:moveTo>
                  <a:pt x="0" y="0"/>
                </a:moveTo>
                <a:lnTo>
                  <a:pt x="18549535" y="0"/>
                </a:lnTo>
                <a:lnTo>
                  <a:pt x="18549535" y="7537818"/>
                </a:lnTo>
                <a:lnTo>
                  <a:pt x="0" y="7537818"/>
                </a:lnTo>
                <a:lnTo>
                  <a:pt x="0" y="0"/>
                </a:lnTo>
                <a:close/>
              </a:path>
            </a:pathLst>
          </a:custGeom>
          <a:blipFill>
            <a:blip r:embed="rId2">
              <a:extLst>
                <a:ext uri="{96DAC541-7B7A-43D3-8B79-37D633B846F1}">
                  <asvg:svgBlip xmlns:asvg="http://schemas.microsoft.com/office/drawing/2016/SVG/main" r:embed="rId3"/>
                </a:ext>
              </a:extLst>
            </a:blip>
            <a:stretch>
              <a:fillRect b="-18736"/>
            </a:stretch>
          </a:blipFill>
        </p:spPr>
        <p:txBody>
          <a:bodyPr/>
          <a:lstStyle/>
          <a:p>
            <a:endParaRPr lang="it-IT"/>
          </a:p>
        </p:txBody>
      </p:sp>
      <p:sp>
        <p:nvSpPr>
          <p:cNvPr id="3" name="Freeform 3"/>
          <p:cNvSpPr/>
          <p:nvPr/>
        </p:nvSpPr>
        <p:spPr>
          <a:xfrm>
            <a:off x="12080509" y="4174839"/>
            <a:ext cx="5178791" cy="5178791"/>
          </a:xfrm>
          <a:custGeom>
            <a:avLst/>
            <a:gdLst/>
            <a:ahLst/>
            <a:cxnLst/>
            <a:rect l="l" t="t" r="r" b="b"/>
            <a:pathLst>
              <a:path w="5178791" h="5178791">
                <a:moveTo>
                  <a:pt x="0" y="0"/>
                </a:moveTo>
                <a:lnTo>
                  <a:pt x="5178791" y="0"/>
                </a:lnTo>
                <a:lnTo>
                  <a:pt x="5178791" y="5178791"/>
                </a:lnTo>
                <a:lnTo>
                  <a:pt x="0" y="5178791"/>
                </a:lnTo>
                <a:lnTo>
                  <a:pt x="0" y="0"/>
                </a:lnTo>
                <a:close/>
              </a:path>
            </a:pathLst>
          </a:custGeom>
          <a:blipFill>
            <a:blip r:embed="rId4"/>
            <a:stretch>
              <a:fillRect/>
            </a:stretch>
          </a:blipFill>
          <a:ln w="123825" cap="sq">
            <a:solidFill>
              <a:srgbClr val="FFFFFF"/>
            </a:solidFill>
            <a:prstDash val="solid"/>
            <a:miter/>
          </a:ln>
        </p:spPr>
        <p:txBody>
          <a:bodyPr/>
          <a:lstStyle/>
          <a:p>
            <a:endParaRPr lang="it-IT"/>
          </a:p>
        </p:txBody>
      </p:sp>
      <p:sp>
        <p:nvSpPr>
          <p:cNvPr id="4" name="Freeform 4"/>
          <p:cNvSpPr/>
          <p:nvPr/>
        </p:nvSpPr>
        <p:spPr>
          <a:xfrm>
            <a:off x="6407279" y="4174839"/>
            <a:ext cx="5178791" cy="5178791"/>
          </a:xfrm>
          <a:custGeom>
            <a:avLst/>
            <a:gdLst/>
            <a:ahLst/>
            <a:cxnLst/>
            <a:rect l="l" t="t" r="r" b="b"/>
            <a:pathLst>
              <a:path w="5178791" h="5178791">
                <a:moveTo>
                  <a:pt x="0" y="0"/>
                </a:moveTo>
                <a:lnTo>
                  <a:pt x="5178791" y="0"/>
                </a:lnTo>
                <a:lnTo>
                  <a:pt x="5178791" y="5178791"/>
                </a:lnTo>
                <a:lnTo>
                  <a:pt x="0" y="5178791"/>
                </a:lnTo>
                <a:lnTo>
                  <a:pt x="0" y="0"/>
                </a:lnTo>
                <a:close/>
              </a:path>
            </a:pathLst>
          </a:custGeom>
          <a:blipFill>
            <a:blip r:embed="rId5"/>
            <a:stretch>
              <a:fillRect/>
            </a:stretch>
          </a:blipFill>
          <a:ln w="123825" cap="sq">
            <a:solidFill>
              <a:srgbClr val="FFFFFF"/>
            </a:solidFill>
            <a:prstDash val="solid"/>
            <a:miter/>
          </a:ln>
        </p:spPr>
        <p:txBody>
          <a:bodyPr/>
          <a:lstStyle/>
          <a:p>
            <a:endParaRPr lang="it-IT"/>
          </a:p>
        </p:txBody>
      </p:sp>
      <p:sp>
        <p:nvSpPr>
          <p:cNvPr id="5" name="TextBox 5"/>
          <p:cNvSpPr txBox="1"/>
          <p:nvPr/>
        </p:nvSpPr>
        <p:spPr>
          <a:xfrm>
            <a:off x="192474" y="176206"/>
            <a:ext cx="5483586" cy="423153"/>
          </a:xfrm>
          <a:prstGeom prst="rect">
            <a:avLst/>
          </a:prstGeom>
        </p:spPr>
        <p:txBody>
          <a:bodyPr lIns="0" tIns="0" rIns="0" bIns="0" rtlCol="0" anchor="t">
            <a:spAutoFit/>
          </a:bodyPr>
          <a:lstStyle/>
          <a:p>
            <a:pPr algn="l">
              <a:lnSpc>
                <a:spcPts val="3206"/>
              </a:lnSpc>
            </a:pPr>
            <a:r>
              <a:rPr lang="en-US" sz="3239" b="1">
                <a:solidFill>
                  <a:srgbClr val="467487"/>
                </a:solidFill>
                <a:latin typeface="Montserrat Bold"/>
                <a:ea typeface="Montserrat Bold"/>
                <a:cs typeface="Montserrat Bold"/>
                <a:sym typeface="Montserrat Bold"/>
              </a:rPr>
              <a:t>JOURNEY </a:t>
            </a:r>
            <a:r>
              <a:rPr lang="en-US" sz="3239">
                <a:solidFill>
                  <a:srgbClr val="467487"/>
                </a:solidFill>
                <a:latin typeface="Montserrat"/>
                <a:ea typeface="Montserrat"/>
                <a:cs typeface="Montserrat"/>
                <a:sym typeface="Montserrat"/>
              </a:rPr>
              <a:t>dello studente</a:t>
            </a:r>
          </a:p>
        </p:txBody>
      </p:sp>
      <p:sp>
        <p:nvSpPr>
          <p:cNvPr id="6" name="TextBox 6"/>
          <p:cNvSpPr txBox="1"/>
          <p:nvPr/>
        </p:nvSpPr>
        <p:spPr>
          <a:xfrm>
            <a:off x="1028700" y="992268"/>
            <a:ext cx="15935949" cy="580390"/>
          </a:xfrm>
          <a:prstGeom prst="rect">
            <a:avLst/>
          </a:prstGeom>
        </p:spPr>
        <p:txBody>
          <a:bodyPr lIns="0" tIns="0" rIns="0" bIns="0" rtlCol="0" anchor="t">
            <a:spAutoFit/>
          </a:bodyPr>
          <a:lstStyle/>
          <a:p>
            <a:pPr algn="l">
              <a:lnSpc>
                <a:spcPts val="4759"/>
              </a:lnSpc>
            </a:pPr>
            <a:r>
              <a:rPr lang="en-US" sz="3399" b="1">
                <a:solidFill>
                  <a:srgbClr val="545454"/>
                </a:solidFill>
                <a:latin typeface="Open Sans 1 Bold"/>
                <a:ea typeface="Open Sans 1 Bold"/>
                <a:cs typeface="Open Sans 1 Bold"/>
                <a:sym typeface="Open Sans 1 Bold"/>
              </a:rPr>
              <a:t>Protagonisti dell’Accademia Rete PAC</a:t>
            </a:r>
          </a:p>
        </p:txBody>
      </p:sp>
      <p:sp>
        <p:nvSpPr>
          <p:cNvPr id="7" name="Freeform 7"/>
          <p:cNvSpPr/>
          <p:nvPr/>
        </p:nvSpPr>
        <p:spPr>
          <a:xfrm>
            <a:off x="13592687" y="139774"/>
            <a:ext cx="4451124" cy="919169"/>
          </a:xfrm>
          <a:custGeom>
            <a:avLst/>
            <a:gdLst/>
            <a:ahLst/>
            <a:cxnLst/>
            <a:rect l="l" t="t" r="r" b="b"/>
            <a:pathLst>
              <a:path w="4451124" h="919169">
                <a:moveTo>
                  <a:pt x="0" y="0"/>
                </a:moveTo>
                <a:lnTo>
                  <a:pt x="4451124" y="0"/>
                </a:lnTo>
                <a:lnTo>
                  <a:pt x="4451124" y="919169"/>
                </a:lnTo>
                <a:lnTo>
                  <a:pt x="0" y="919169"/>
                </a:lnTo>
                <a:lnTo>
                  <a:pt x="0" y="0"/>
                </a:lnTo>
                <a:close/>
              </a:path>
            </a:pathLst>
          </a:custGeom>
          <a:blipFill>
            <a:blip r:embed="rId6"/>
            <a:stretch>
              <a:fillRect/>
            </a:stretch>
          </a:blipFill>
        </p:spPr>
        <p:txBody>
          <a:bodyPr/>
          <a:lstStyle/>
          <a:p>
            <a:endParaRPr lang="it-IT"/>
          </a:p>
        </p:txBody>
      </p:sp>
      <p:sp>
        <p:nvSpPr>
          <p:cNvPr id="8" name="TextBox 8"/>
          <p:cNvSpPr txBox="1"/>
          <p:nvPr/>
        </p:nvSpPr>
        <p:spPr>
          <a:xfrm>
            <a:off x="1028700" y="1706274"/>
            <a:ext cx="12852273" cy="2151174"/>
          </a:xfrm>
          <a:prstGeom prst="rect">
            <a:avLst/>
          </a:prstGeom>
        </p:spPr>
        <p:txBody>
          <a:bodyPr lIns="0" tIns="0" rIns="0" bIns="0" rtlCol="0" anchor="t">
            <a:spAutoFit/>
          </a:bodyPr>
          <a:lstStyle/>
          <a:p>
            <a:pPr algn="l">
              <a:lnSpc>
                <a:spcPts val="4281"/>
              </a:lnSpc>
            </a:pPr>
            <a:r>
              <a:rPr lang="en-US" sz="3058">
                <a:solidFill>
                  <a:srgbClr val="545454"/>
                </a:solidFill>
                <a:latin typeface="Open Sans 1"/>
                <a:ea typeface="Open Sans 1"/>
                <a:cs typeface="Open Sans 1"/>
                <a:sym typeface="Open Sans 1"/>
              </a:rPr>
              <a:t>L’Accademia Rete Pac riunisce studenti universitari e agricoltori da tutta Italia, con lo scopo di favorire il confronto e lo scambio di conoscenze tra mondo produttivo, sistema dell’istruzione e istituzioni, valorizzando il protagonismo e la partecipazione dei giovani.</a:t>
            </a:r>
          </a:p>
        </p:txBody>
      </p:sp>
      <p:sp>
        <p:nvSpPr>
          <p:cNvPr id="9" name="TextBox 9"/>
          <p:cNvSpPr txBox="1"/>
          <p:nvPr/>
        </p:nvSpPr>
        <p:spPr>
          <a:xfrm>
            <a:off x="12656121" y="8934768"/>
            <a:ext cx="4027566" cy="580389"/>
          </a:xfrm>
          <a:prstGeom prst="rect">
            <a:avLst/>
          </a:prstGeom>
        </p:spPr>
        <p:txBody>
          <a:bodyPr lIns="0" tIns="0" rIns="0" bIns="0" rtlCol="0" anchor="t">
            <a:spAutoFit/>
          </a:bodyPr>
          <a:lstStyle/>
          <a:p>
            <a:pPr algn="ctr">
              <a:lnSpc>
                <a:spcPts val="4760"/>
              </a:lnSpc>
            </a:pPr>
            <a:r>
              <a:rPr lang="en-US" sz="3400" b="1">
                <a:solidFill>
                  <a:srgbClr val="467587"/>
                </a:solidFill>
                <a:latin typeface="Roca Two Bold"/>
                <a:ea typeface="Roca Two Bold"/>
                <a:cs typeface="Roca Two Bold"/>
                <a:sym typeface="Roca Two Bold"/>
              </a:rPr>
              <a:t> Università </a:t>
            </a:r>
          </a:p>
        </p:txBody>
      </p:sp>
      <p:sp>
        <p:nvSpPr>
          <p:cNvPr id="10" name="TextBox 10"/>
          <p:cNvSpPr txBox="1"/>
          <p:nvPr/>
        </p:nvSpPr>
        <p:spPr>
          <a:xfrm>
            <a:off x="6982891" y="8934768"/>
            <a:ext cx="4027566" cy="580389"/>
          </a:xfrm>
          <a:prstGeom prst="rect">
            <a:avLst/>
          </a:prstGeom>
        </p:spPr>
        <p:txBody>
          <a:bodyPr lIns="0" tIns="0" rIns="0" bIns="0" rtlCol="0" anchor="t">
            <a:spAutoFit/>
          </a:bodyPr>
          <a:lstStyle/>
          <a:p>
            <a:pPr algn="ctr">
              <a:lnSpc>
                <a:spcPts val="4760"/>
              </a:lnSpc>
            </a:pPr>
            <a:r>
              <a:rPr lang="en-US" sz="3400" b="1">
                <a:solidFill>
                  <a:srgbClr val="467587"/>
                </a:solidFill>
                <a:latin typeface="Roca Two Bold"/>
                <a:ea typeface="Roca Two Bold"/>
                <a:cs typeface="Roca Two Bold"/>
                <a:sym typeface="Roca Two Bold"/>
              </a:rPr>
              <a:t> Aziende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369131" y="-216002"/>
            <a:ext cx="14924336" cy="10503002"/>
          </a:xfrm>
          <a:custGeom>
            <a:avLst/>
            <a:gdLst/>
            <a:ahLst/>
            <a:cxnLst/>
            <a:rect l="l" t="t" r="r" b="b"/>
            <a:pathLst>
              <a:path w="14924336" h="10503002">
                <a:moveTo>
                  <a:pt x="0" y="0"/>
                </a:moveTo>
                <a:lnTo>
                  <a:pt x="14924336" y="0"/>
                </a:lnTo>
                <a:lnTo>
                  <a:pt x="14924336" y="10503002"/>
                </a:lnTo>
                <a:lnTo>
                  <a:pt x="0" y="105030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sp>
        <p:nvSpPr>
          <p:cNvPr id="3" name="TextBox 3"/>
          <p:cNvSpPr txBox="1"/>
          <p:nvPr/>
        </p:nvSpPr>
        <p:spPr>
          <a:xfrm>
            <a:off x="192474" y="176206"/>
            <a:ext cx="5483586" cy="423153"/>
          </a:xfrm>
          <a:prstGeom prst="rect">
            <a:avLst/>
          </a:prstGeom>
        </p:spPr>
        <p:txBody>
          <a:bodyPr lIns="0" tIns="0" rIns="0" bIns="0" rtlCol="0" anchor="t">
            <a:spAutoFit/>
          </a:bodyPr>
          <a:lstStyle/>
          <a:p>
            <a:pPr algn="l">
              <a:lnSpc>
                <a:spcPts val="3206"/>
              </a:lnSpc>
            </a:pPr>
            <a:r>
              <a:rPr lang="en-US" sz="3239" b="1">
                <a:solidFill>
                  <a:srgbClr val="467487"/>
                </a:solidFill>
                <a:latin typeface="Montserrat Bold"/>
                <a:ea typeface="Montserrat Bold"/>
                <a:cs typeface="Montserrat Bold"/>
                <a:sym typeface="Montserrat Bold"/>
              </a:rPr>
              <a:t>JOURNEY </a:t>
            </a:r>
            <a:r>
              <a:rPr lang="en-US" sz="3239">
                <a:solidFill>
                  <a:srgbClr val="467487"/>
                </a:solidFill>
                <a:latin typeface="Montserrat"/>
                <a:ea typeface="Montserrat"/>
                <a:cs typeface="Montserrat"/>
                <a:sym typeface="Montserrat"/>
              </a:rPr>
              <a:t>dello studente</a:t>
            </a:r>
          </a:p>
        </p:txBody>
      </p:sp>
      <p:grpSp>
        <p:nvGrpSpPr>
          <p:cNvPr id="4" name="Group 4"/>
          <p:cNvGrpSpPr/>
          <p:nvPr/>
        </p:nvGrpSpPr>
        <p:grpSpPr>
          <a:xfrm>
            <a:off x="805452" y="2057106"/>
            <a:ext cx="1519410" cy="1506642"/>
            <a:chOff x="0" y="0"/>
            <a:chExt cx="717224" cy="711197"/>
          </a:xfrm>
        </p:grpSpPr>
        <p:sp>
          <p:nvSpPr>
            <p:cNvPr id="5" name="Freeform 5"/>
            <p:cNvSpPr/>
            <p:nvPr/>
          </p:nvSpPr>
          <p:spPr>
            <a:xfrm>
              <a:off x="0" y="0"/>
              <a:ext cx="717224" cy="711197"/>
            </a:xfrm>
            <a:custGeom>
              <a:avLst/>
              <a:gdLst/>
              <a:ahLst/>
              <a:cxnLst/>
              <a:rect l="l" t="t" r="r" b="b"/>
              <a:pathLst>
                <a:path w="717224" h="711197">
                  <a:moveTo>
                    <a:pt x="259863" y="0"/>
                  </a:moveTo>
                  <a:lnTo>
                    <a:pt x="457361" y="0"/>
                  </a:lnTo>
                  <a:cubicBezTo>
                    <a:pt x="526281" y="0"/>
                    <a:pt x="592378" y="27378"/>
                    <a:pt x="641112" y="76112"/>
                  </a:cubicBezTo>
                  <a:cubicBezTo>
                    <a:pt x="689846" y="124846"/>
                    <a:pt x="717224" y="190943"/>
                    <a:pt x="717224" y="259863"/>
                  </a:cubicBezTo>
                  <a:lnTo>
                    <a:pt x="717224" y="451334"/>
                  </a:lnTo>
                  <a:cubicBezTo>
                    <a:pt x="717224" y="520254"/>
                    <a:pt x="689846" y="586351"/>
                    <a:pt x="641112" y="635085"/>
                  </a:cubicBezTo>
                  <a:cubicBezTo>
                    <a:pt x="592378" y="683819"/>
                    <a:pt x="526281" y="711197"/>
                    <a:pt x="457361" y="711197"/>
                  </a:cubicBezTo>
                  <a:lnTo>
                    <a:pt x="259863" y="711197"/>
                  </a:lnTo>
                  <a:cubicBezTo>
                    <a:pt x="190943" y="711197"/>
                    <a:pt x="124846" y="683819"/>
                    <a:pt x="76112" y="635085"/>
                  </a:cubicBezTo>
                  <a:cubicBezTo>
                    <a:pt x="27378" y="586351"/>
                    <a:pt x="0" y="520254"/>
                    <a:pt x="0" y="451334"/>
                  </a:cubicBezTo>
                  <a:lnTo>
                    <a:pt x="0" y="259863"/>
                  </a:lnTo>
                  <a:cubicBezTo>
                    <a:pt x="0" y="190943"/>
                    <a:pt x="27378" y="124846"/>
                    <a:pt x="76112" y="76112"/>
                  </a:cubicBezTo>
                  <a:cubicBezTo>
                    <a:pt x="124846" y="27378"/>
                    <a:pt x="190943" y="0"/>
                    <a:pt x="259863" y="0"/>
                  </a:cubicBezTo>
                  <a:close/>
                </a:path>
              </a:pathLst>
            </a:custGeom>
            <a:solidFill>
              <a:srgbClr val="EBDD48"/>
            </a:solidFill>
          </p:spPr>
          <p:txBody>
            <a:bodyPr/>
            <a:lstStyle/>
            <a:p>
              <a:endParaRPr lang="it-IT"/>
            </a:p>
          </p:txBody>
        </p:sp>
        <p:sp>
          <p:nvSpPr>
            <p:cNvPr id="6" name="TextBox 6"/>
            <p:cNvSpPr txBox="1"/>
            <p:nvPr/>
          </p:nvSpPr>
          <p:spPr>
            <a:xfrm>
              <a:off x="0" y="-38100"/>
              <a:ext cx="717224" cy="749297"/>
            </a:xfrm>
            <a:prstGeom prst="rect">
              <a:avLst/>
            </a:prstGeom>
          </p:spPr>
          <p:txBody>
            <a:bodyPr lIns="55650" tIns="55650" rIns="55650" bIns="55650" rtlCol="0" anchor="ctr"/>
            <a:lstStyle/>
            <a:p>
              <a:pPr algn="ctr">
                <a:lnSpc>
                  <a:spcPts val="2729"/>
                </a:lnSpc>
              </a:pPr>
              <a:endParaRPr/>
            </a:p>
            <a:p>
              <a:pPr algn="ctr">
                <a:lnSpc>
                  <a:spcPts val="2729"/>
                </a:lnSpc>
              </a:pPr>
              <a:endParaRPr/>
            </a:p>
            <a:p>
              <a:pPr algn="ctr">
                <a:lnSpc>
                  <a:spcPts val="2729"/>
                </a:lnSpc>
              </a:pPr>
              <a:endParaRPr/>
            </a:p>
          </p:txBody>
        </p:sp>
      </p:grpSp>
      <p:sp>
        <p:nvSpPr>
          <p:cNvPr id="7" name="Freeform 7"/>
          <p:cNvSpPr/>
          <p:nvPr/>
        </p:nvSpPr>
        <p:spPr>
          <a:xfrm>
            <a:off x="1102809" y="2348078"/>
            <a:ext cx="924697" cy="924697"/>
          </a:xfrm>
          <a:custGeom>
            <a:avLst/>
            <a:gdLst/>
            <a:ahLst/>
            <a:cxnLst/>
            <a:rect l="l" t="t" r="r" b="b"/>
            <a:pathLst>
              <a:path w="924697" h="924697">
                <a:moveTo>
                  <a:pt x="0" y="0"/>
                </a:moveTo>
                <a:lnTo>
                  <a:pt x="924697" y="0"/>
                </a:lnTo>
                <a:lnTo>
                  <a:pt x="924697" y="924697"/>
                </a:lnTo>
                <a:lnTo>
                  <a:pt x="0" y="9246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sp>
        <p:nvSpPr>
          <p:cNvPr id="8" name="Freeform 8"/>
          <p:cNvSpPr/>
          <p:nvPr/>
        </p:nvSpPr>
        <p:spPr>
          <a:xfrm>
            <a:off x="-1082030" y="4111364"/>
            <a:ext cx="6451161" cy="6418905"/>
          </a:xfrm>
          <a:custGeom>
            <a:avLst/>
            <a:gdLst/>
            <a:ahLst/>
            <a:cxnLst/>
            <a:rect l="l" t="t" r="r" b="b"/>
            <a:pathLst>
              <a:path w="6451161" h="6418905">
                <a:moveTo>
                  <a:pt x="0" y="0"/>
                </a:moveTo>
                <a:lnTo>
                  <a:pt x="6451161" y="0"/>
                </a:lnTo>
                <a:lnTo>
                  <a:pt x="6451161" y="6418905"/>
                </a:lnTo>
                <a:lnTo>
                  <a:pt x="0" y="6418905"/>
                </a:lnTo>
                <a:lnTo>
                  <a:pt x="0" y="0"/>
                </a:lnTo>
                <a:close/>
              </a:path>
            </a:pathLst>
          </a:custGeom>
          <a:blipFill>
            <a:blip r:embed="rId6">
              <a:alphaModFix amt="35000"/>
            </a:blip>
            <a:stretch>
              <a:fillRect/>
            </a:stretch>
          </a:blipFill>
        </p:spPr>
        <p:txBody>
          <a:bodyPr/>
          <a:lstStyle/>
          <a:p>
            <a:endParaRPr lang="it-IT"/>
          </a:p>
        </p:txBody>
      </p:sp>
      <p:grpSp>
        <p:nvGrpSpPr>
          <p:cNvPr id="9" name="Group 9"/>
          <p:cNvGrpSpPr/>
          <p:nvPr/>
        </p:nvGrpSpPr>
        <p:grpSpPr>
          <a:xfrm>
            <a:off x="805452" y="3666057"/>
            <a:ext cx="1519410" cy="1506642"/>
            <a:chOff x="0" y="0"/>
            <a:chExt cx="717224" cy="711197"/>
          </a:xfrm>
        </p:grpSpPr>
        <p:sp>
          <p:nvSpPr>
            <p:cNvPr id="10" name="Freeform 10"/>
            <p:cNvSpPr/>
            <p:nvPr/>
          </p:nvSpPr>
          <p:spPr>
            <a:xfrm>
              <a:off x="0" y="0"/>
              <a:ext cx="717224" cy="711197"/>
            </a:xfrm>
            <a:custGeom>
              <a:avLst/>
              <a:gdLst/>
              <a:ahLst/>
              <a:cxnLst/>
              <a:rect l="l" t="t" r="r" b="b"/>
              <a:pathLst>
                <a:path w="717224" h="711197">
                  <a:moveTo>
                    <a:pt x="259863" y="0"/>
                  </a:moveTo>
                  <a:lnTo>
                    <a:pt x="457361" y="0"/>
                  </a:lnTo>
                  <a:cubicBezTo>
                    <a:pt x="526281" y="0"/>
                    <a:pt x="592378" y="27378"/>
                    <a:pt x="641112" y="76112"/>
                  </a:cubicBezTo>
                  <a:cubicBezTo>
                    <a:pt x="689846" y="124846"/>
                    <a:pt x="717224" y="190943"/>
                    <a:pt x="717224" y="259863"/>
                  </a:cubicBezTo>
                  <a:lnTo>
                    <a:pt x="717224" y="451334"/>
                  </a:lnTo>
                  <a:cubicBezTo>
                    <a:pt x="717224" y="520254"/>
                    <a:pt x="689846" y="586351"/>
                    <a:pt x="641112" y="635085"/>
                  </a:cubicBezTo>
                  <a:cubicBezTo>
                    <a:pt x="592378" y="683819"/>
                    <a:pt x="526281" y="711197"/>
                    <a:pt x="457361" y="711197"/>
                  </a:cubicBezTo>
                  <a:lnTo>
                    <a:pt x="259863" y="711197"/>
                  </a:lnTo>
                  <a:cubicBezTo>
                    <a:pt x="190943" y="711197"/>
                    <a:pt x="124846" y="683819"/>
                    <a:pt x="76112" y="635085"/>
                  </a:cubicBezTo>
                  <a:cubicBezTo>
                    <a:pt x="27378" y="586351"/>
                    <a:pt x="0" y="520254"/>
                    <a:pt x="0" y="451334"/>
                  </a:cubicBezTo>
                  <a:lnTo>
                    <a:pt x="0" y="259863"/>
                  </a:lnTo>
                  <a:cubicBezTo>
                    <a:pt x="0" y="190943"/>
                    <a:pt x="27378" y="124846"/>
                    <a:pt x="76112" y="76112"/>
                  </a:cubicBezTo>
                  <a:cubicBezTo>
                    <a:pt x="124846" y="27378"/>
                    <a:pt x="190943" y="0"/>
                    <a:pt x="259863" y="0"/>
                  </a:cubicBezTo>
                  <a:close/>
                </a:path>
              </a:pathLst>
            </a:custGeom>
            <a:solidFill>
              <a:srgbClr val="83B2C4"/>
            </a:solidFill>
          </p:spPr>
          <p:txBody>
            <a:bodyPr/>
            <a:lstStyle/>
            <a:p>
              <a:endParaRPr lang="it-IT"/>
            </a:p>
          </p:txBody>
        </p:sp>
        <p:sp>
          <p:nvSpPr>
            <p:cNvPr id="11" name="TextBox 11"/>
            <p:cNvSpPr txBox="1"/>
            <p:nvPr/>
          </p:nvSpPr>
          <p:spPr>
            <a:xfrm>
              <a:off x="0" y="-38100"/>
              <a:ext cx="717224" cy="749297"/>
            </a:xfrm>
            <a:prstGeom prst="rect">
              <a:avLst/>
            </a:prstGeom>
          </p:spPr>
          <p:txBody>
            <a:bodyPr lIns="55650" tIns="55650" rIns="55650" bIns="55650" rtlCol="0" anchor="ctr"/>
            <a:lstStyle/>
            <a:p>
              <a:pPr algn="ctr">
                <a:lnSpc>
                  <a:spcPts val="2729"/>
                </a:lnSpc>
              </a:pPr>
              <a:endParaRPr/>
            </a:p>
            <a:p>
              <a:pPr algn="ctr">
                <a:lnSpc>
                  <a:spcPts val="2729"/>
                </a:lnSpc>
              </a:pPr>
              <a:endParaRPr/>
            </a:p>
            <a:p>
              <a:pPr algn="ctr">
                <a:lnSpc>
                  <a:spcPts val="2729"/>
                </a:lnSpc>
              </a:pPr>
              <a:endParaRPr/>
            </a:p>
          </p:txBody>
        </p:sp>
      </p:grpSp>
      <p:sp>
        <p:nvSpPr>
          <p:cNvPr id="12" name="Freeform 12"/>
          <p:cNvSpPr/>
          <p:nvPr/>
        </p:nvSpPr>
        <p:spPr>
          <a:xfrm>
            <a:off x="1140435" y="3994657"/>
            <a:ext cx="849444" cy="849444"/>
          </a:xfrm>
          <a:custGeom>
            <a:avLst/>
            <a:gdLst/>
            <a:ahLst/>
            <a:cxnLst/>
            <a:rect l="l" t="t" r="r" b="b"/>
            <a:pathLst>
              <a:path w="849444" h="849444">
                <a:moveTo>
                  <a:pt x="0" y="0"/>
                </a:moveTo>
                <a:lnTo>
                  <a:pt x="849444" y="0"/>
                </a:lnTo>
                <a:lnTo>
                  <a:pt x="849444" y="849444"/>
                </a:lnTo>
                <a:lnTo>
                  <a:pt x="0" y="84944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grpSp>
        <p:nvGrpSpPr>
          <p:cNvPr id="13" name="Group 13"/>
          <p:cNvGrpSpPr/>
          <p:nvPr/>
        </p:nvGrpSpPr>
        <p:grpSpPr>
          <a:xfrm>
            <a:off x="805452" y="5277044"/>
            <a:ext cx="1519410" cy="1506642"/>
            <a:chOff x="0" y="0"/>
            <a:chExt cx="717224" cy="711197"/>
          </a:xfrm>
        </p:grpSpPr>
        <p:sp>
          <p:nvSpPr>
            <p:cNvPr id="14" name="Freeform 14"/>
            <p:cNvSpPr/>
            <p:nvPr/>
          </p:nvSpPr>
          <p:spPr>
            <a:xfrm>
              <a:off x="0" y="0"/>
              <a:ext cx="717224" cy="711197"/>
            </a:xfrm>
            <a:custGeom>
              <a:avLst/>
              <a:gdLst/>
              <a:ahLst/>
              <a:cxnLst/>
              <a:rect l="l" t="t" r="r" b="b"/>
              <a:pathLst>
                <a:path w="717224" h="711197">
                  <a:moveTo>
                    <a:pt x="259863" y="0"/>
                  </a:moveTo>
                  <a:lnTo>
                    <a:pt x="457361" y="0"/>
                  </a:lnTo>
                  <a:cubicBezTo>
                    <a:pt x="526281" y="0"/>
                    <a:pt x="592378" y="27378"/>
                    <a:pt x="641112" y="76112"/>
                  </a:cubicBezTo>
                  <a:cubicBezTo>
                    <a:pt x="689846" y="124846"/>
                    <a:pt x="717224" y="190943"/>
                    <a:pt x="717224" y="259863"/>
                  </a:cubicBezTo>
                  <a:lnTo>
                    <a:pt x="717224" y="451334"/>
                  </a:lnTo>
                  <a:cubicBezTo>
                    <a:pt x="717224" y="520254"/>
                    <a:pt x="689846" y="586351"/>
                    <a:pt x="641112" y="635085"/>
                  </a:cubicBezTo>
                  <a:cubicBezTo>
                    <a:pt x="592378" y="683819"/>
                    <a:pt x="526281" y="711197"/>
                    <a:pt x="457361" y="711197"/>
                  </a:cubicBezTo>
                  <a:lnTo>
                    <a:pt x="259863" y="711197"/>
                  </a:lnTo>
                  <a:cubicBezTo>
                    <a:pt x="190943" y="711197"/>
                    <a:pt x="124846" y="683819"/>
                    <a:pt x="76112" y="635085"/>
                  </a:cubicBezTo>
                  <a:cubicBezTo>
                    <a:pt x="27378" y="586351"/>
                    <a:pt x="0" y="520254"/>
                    <a:pt x="0" y="451334"/>
                  </a:cubicBezTo>
                  <a:lnTo>
                    <a:pt x="0" y="259863"/>
                  </a:lnTo>
                  <a:cubicBezTo>
                    <a:pt x="0" y="190943"/>
                    <a:pt x="27378" y="124846"/>
                    <a:pt x="76112" y="76112"/>
                  </a:cubicBezTo>
                  <a:cubicBezTo>
                    <a:pt x="124846" y="27378"/>
                    <a:pt x="190943" y="0"/>
                    <a:pt x="259863" y="0"/>
                  </a:cubicBezTo>
                  <a:close/>
                </a:path>
              </a:pathLst>
            </a:custGeom>
            <a:solidFill>
              <a:srgbClr val="897F65"/>
            </a:solidFill>
          </p:spPr>
          <p:txBody>
            <a:bodyPr/>
            <a:lstStyle/>
            <a:p>
              <a:endParaRPr lang="it-IT"/>
            </a:p>
          </p:txBody>
        </p:sp>
        <p:sp>
          <p:nvSpPr>
            <p:cNvPr id="15" name="TextBox 15"/>
            <p:cNvSpPr txBox="1"/>
            <p:nvPr/>
          </p:nvSpPr>
          <p:spPr>
            <a:xfrm>
              <a:off x="0" y="-38100"/>
              <a:ext cx="717224" cy="749297"/>
            </a:xfrm>
            <a:prstGeom prst="rect">
              <a:avLst/>
            </a:prstGeom>
          </p:spPr>
          <p:txBody>
            <a:bodyPr lIns="55650" tIns="55650" rIns="55650" bIns="55650" rtlCol="0" anchor="ctr"/>
            <a:lstStyle/>
            <a:p>
              <a:pPr algn="ctr">
                <a:lnSpc>
                  <a:spcPts val="2729"/>
                </a:lnSpc>
              </a:pPr>
              <a:endParaRPr/>
            </a:p>
            <a:p>
              <a:pPr algn="ctr">
                <a:lnSpc>
                  <a:spcPts val="2729"/>
                </a:lnSpc>
              </a:pPr>
              <a:endParaRPr/>
            </a:p>
            <a:p>
              <a:pPr algn="ctr">
                <a:lnSpc>
                  <a:spcPts val="2729"/>
                </a:lnSpc>
              </a:pPr>
              <a:endParaRPr/>
            </a:p>
          </p:txBody>
        </p:sp>
      </p:grpSp>
      <p:sp>
        <p:nvSpPr>
          <p:cNvPr id="16" name="Freeform 16"/>
          <p:cNvSpPr/>
          <p:nvPr/>
        </p:nvSpPr>
        <p:spPr>
          <a:xfrm>
            <a:off x="1040044" y="5667893"/>
            <a:ext cx="1119840" cy="671904"/>
          </a:xfrm>
          <a:custGeom>
            <a:avLst/>
            <a:gdLst/>
            <a:ahLst/>
            <a:cxnLst/>
            <a:rect l="l" t="t" r="r" b="b"/>
            <a:pathLst>
              <a:path w="1119840" h="671904">
                <a:moveTo>
                  <a:pt x="0" y="0"/>
                </a:moveTo>
                <a:lnTo>
                  <a:pt x="1119840" y="0"/>
                </a:lnTo>
                <a:lnTo>
                  <a:pt x="1119840" y="671905"/>
                </a:lnTo>
                <a:lnTo>
                  <a:pt x="0" y="67190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it-IT"/>
          </a:p>
        </p:txBody>
      </p:sp>
      <p:grpSp>
        <p:nvGrpSpPr>
          <p:cNvPr id="17" name="Group 17"/>
          <p:cNvGrpSpPr/>
          <p:nvPr/>
        </p:nvGrpSpPr>
        <p:grpSpPr>
          <a:xfrm>
            <a:off x="2684758" y="3805482"/>
            <a:ext cx="10146541" cy="1183078"/>
            <a:chOff x="0" y="0"/>
            <a:chExt cx="2866145" cy="334190"/>
          </a:xfrm>
        </p:grpSpPr>
        <p:sp>
          <p:nvSpPr>
            <p:cNvPr id="18" name="Freeform 18"/>
            <p:cNvSpPr/>
            <p:nvPr/>
          </p:nvSpPr>
          <p:spPr>
            <a:xfrm>
              <a:off x="0" y="0"/>
              <a:ext cx="2866145" cy="334190"/>
            </a:xfrm>
            <a:custGeom>
              <a:avLst/>
              <a:gdLst/>
              <a:ahLst/>
              <a:cxnLst/>
              <a:rect l="l" t="t" r="r" b="b"/>
              <a:pathLst>
                <a:path w="2866145" h="334190">
                  <a:moveTo>
                    <a:pt x="11445" y="0"/>
                  </a:moveTo>
                  <a:lnTo>
                    <a:pt x="2854700" y="0"/>
                  </a:lnTo>
                  <a:cubicBezTo>
                    <a:pt x="2857735" y="0"/>
                    <a:pt x="2860646" y="1206"/>
                    <a:pt x="2862793" y="3352"/>
                  </a:cubicBezTo>
                  <a:cubicBezTo>
                    <a:pt x="2864939" y="5499"/>
                    <a:pt x="2866145" y="8410"/>
                    <a:pt x="2866145" y="11445"/>
                  </a:cubicBezTo>
                  <a:lnTo>
                    <a:pt x="2866145" y="322745"/>
                  </a:lnTo>
                  <a:cubicBezTo>
                    <a:pt x="2866145" y="329066"/>
                    <a:pt x="2861021" y="334190"/>
                    <a:pt x="2854700" y="334190"/>
                  </a:cubicBezTo>
                  <a:lnTo>
                    <a:pt x="11445" y="334190"/>
                  </a:lnTo>
                  <a:cubicBezTo>
                    <a:pt x="8410" y="334190"/>
                    <a:pt x="5499" y="332984"/>
                    <a:pt x="3352" y="330838"/>
                  </a:cubicBezTo>
                  <a:cubicBezTo>
                    <a:pt x="1206" y="328691"/>
                    <a:pt x="0" y="325780"/>
                    <a:pt x="0" y="322745"/>
                  </a:cubicBezTo>
                  <a:lnTo>
                    <a:pt x="0" y="11445"/>
                  </a:lnTo>
                  <a:cubicBezTo>
                    <a:pt x="0" y="8410"/>
                    <a:pt x="1206" y="5499"/>
                    <a:pt x="3352" y="3352"/>
                  </a:cubicBezTo>
                  <a:cubicBezTo>
                    <a:pt x="5499" y="1206"/>
                    <a:pt x="8410" y="0"/>
                    <a:pt x="11445" y="0"/>
                  </a:cubicBezTo>
                  <a:close/>
                </a:path>
              </a:pathLst>
            </a:custGeom>
            <a:solidFill>
              <a:srgbClr val="83B2C4"/>
            </a:solidFill>
          </p:spPr>
          <p:txBody>
            <a:bodyPr/>
            <a:lstStyle/>
            <a:p>
              <a:endParaRPr lang="it-IT"/>
            </a:p>
          </p:txBody>
        </p:sp>
        <p:sp>
          <p:nvSpPr>
            <p:cNvPr id="19" name="TextBox 19"/>
            <p:cNvSpPr txBox="1"/>
            <p:nvPr/>
          </p:nvSpPr>
          <p:spPr>
            <a:xfrm>
              <a:off x="0" y="85725"/>
              <a:ext cx="2866145" cy="248465"/>
            </a:xfrm>
            <a:prstGeom prst="rect">
              <a:avLst/>
            </a:prstGeom>
          </p:spPr>
          <p:txBody>
            <a:bodyPr lIns="97388" tIns="97388" rIns="97388" bIns="97388" rtlCol="0" anchor="ctr"/>
            <a:lstStyle/>
            <a:p>
              <a:pPr marL="0" lvl="0" indent="0" algn="ctr">
                <a:lnSpc>
                  <a:spcPts val="4200"/>
                </a:lnSpc>
                <a:spcBef>
                  <a:spcPct val="0"/>
                </a:spcBef>
              </a:pPr>
              <a:r>
                <a:rPr lang="en-US" sz="4243" b="1" spc="84">
                  <a:solidFill>
                    <a:srgbClr val="FFFFFF"/>
                  </a:solidFill>
                  <a:latin typeface="Montserrat Semi-Bold"/>
                  <a:ea typeface="Montserrat Semi-Bold"/>
                  <a:cs typeface="Montserrat Semi-Bold"/>
                  <a:sym typeface="Montserrat Semi-Bold"/>
                </a:rPr>
                <a:t>FASE 2: RICERCA-AZIONE</a:t>
              </a:r>
            </a:p>
          </p:txBody>
        </p:sp>
      </p:grpSp>
      <p:grpSp>
        <p:nvGrpSpPr>
          <p:cNvPr id="20" name="Group 20"/>
          <p:cNvGrpSpPr/>
          <p:nvPr/>
        </p:nvGrpSpPr>
        <p:grpSpPr>
          <a:xfrm>
            <a:off x="2684758" y="5412306"/>
            <a:ext cx="10146541" cy="1183078"/>
            <a:chOff x="0" y="0"/>
            <a:chExt cx="2866145" cy="334190"/>
          </a:xfrm>
        </p:grpSpPr>
        <p:sp>
          <p:nvSpPr>
            <p:cNvPr id="21" name="Freeform 21"/>
            <p:cNvSpPr/>
            <p:nvPr/>
          </p:nvSpPr>
          <p:spPr>
            <a:xfrm>
              <a:off x="0" y="0"/>
              <a:ext cx="2866145" cy="334190"/>
            </a:xfrm>
            <a:custGeom>
              <a:avLst/>
              <a:gdLst/>
              <a:ahLst/>
              <a:cxnLst/>
              <a:rect l="l" t="t" r="r" b="b"/>
              <a:pathLst>
                <a:path w="2866145" h="334190">
                  <a:moveTo>
                    <a:pt x="11445" y="0"/>
                  </a:moveTo>
                  <a:lnTo>
                    <a:pt x="2854700" y="0"/>
                  </a:lnTo>
                  <a:cubicBezTo>
                    <a:pt x="2857735" y="0"/>
                    <a:pt x="2860646" y="1206"/>
                    <a:pt x="2862793" y="3352"/>
                  </a:cubicBezTo>
                  <a:cubicBezTo>
                    <a:pt x="2864939" y="5499"/>
                    <a:pt x="2866145" y="8410"/>
                    <a:pt x="2866145" y="11445"/>
                  </a:cubicBezTo>
                  <a:lnTo>
                    <a:pt x="2866145" y="322745"/>
                  </a:lnTo>
                  <a:cubicBezTo>
                    <a:pt x="2866145" y="329066"/>
                    <a:pt x="2861021" y="334190"/>
                    <a:pt x="2854700" y="334190"/>
                  </a:cubicBezTo>
                  <a:lnTo>
                    <a:pt x="11445" y="334190"/>
                  </a:lnTo>
                  <a:cubicBezTo>
                    <a:pt x="8410" y="334190"/>
                    <a:pt x="5499" y="332984"/>
                    <a:pt x="3352" y="330838"/>
                  </a:cubicBezTo>
                  <a:cubicBezTo>
                    <a:pt x="1206" y="328691"/>
                    <a:pt x="0" y="325780"/>
                    <a:pt x="0" y="322745"/>
                  </a:cubicBezTo>
                  <a:lnTo>
                    <a:pt x="0" y="11445"/>
                  </a:lnTo>
                  <a:cubicBezTo>
                    <a:pt x="0" y="8410"/>
                    <a:pt x="1206" y="5499"/>
                    <a:pt x="3352" y="3352"/>
                  </a:cubicBezTo>
                  <a:cubicBezTo>
                    <a:pt x="5499" y="1206"/>
                    <a:pt x="8410" y="0"/>
                    <a:pt x="11445" y="0"/>
                  </a:cubicBezTo>
                  <a:close/>
                </a:path>
              </a:pathLst>
            </a:custGeom>
            <a:solidFill>
              <a:srgbClr val="8E816E"/>
            </a:solidFill>
          </p:spPr>
          <p:txBody>
            <a:bodyPr/>
            <a:lstStyle/>
            <a:p>
              <a:endParaRPr lang="it-IT"/>
            </a:p>
          </p:txBody>
        </p:sp>
        <p:sp>
          <p:nvSpPr>
            <p:cNvPr id="22" name="TextBox 22"/>
            <p:cNvSpPr txBox="1"/>
            <p:nvPr/>
          </p:nvSpPr>
          <p:spPr>
            <a:xfrm>
              <a:off x="0" y="85725"/>
              <a:ext cx="2866145" cy="248465"/>
            </a:xfrm>
            <a:prstGeom prst="rect">
              <a:avLst/>
            </a:prstGeom>
          </p:spPr>
          <p:txBody>
            <a:bodyPr lIns="97388" tIns="97388" rIns="97388" bIns="97388" rtlCol="0" anchor="ctr"/>
            <a:lstStyle/>
            <a:p>
              <a:pPr marL="0" lvl="0" indent="0" algn="ctr">
                <a:lnSpc>
                  <a:spcPts val="4200"/>
                </a:lnSpc>
                <a:spcBef>
                  <a:spcPct val="0"/>
                </a:spcBef>
              </a:pPr>
              <a:r>
                <a:rPr lang="en-US" sz="4243" b="1" spc="458">
                  <a:solidFill>
                    <a:srgbClr val="FFFFFF"/>
                  </a:solidFill>
                  <a:latin typeface="Montserrat Semi-Bold"/>
                  <a:ea typeface="Montserrat Semi-Bold"/>
                  <a:cs typeface="Montserrat Semi-Bold"/>
                  <a:sym typeface="Montserrat Semi-Bold"/>
                </a:rPr>
                <a:t>FASE 3: DIFFUSIONE</a:t>
              </a:r>
            </a:p>
          </p:txBody>
        </p:sp>
      </p:grpSp>
      <p:grpSp>
        <p:nvGrpSpPr>
          <p:cNvPr id="23" name="Group 23"/>
          <p:cNvGrpSpPr/>
          <p:nvPr/>
        </p:nvGrpSpPr>
        <p:grpSpPr>
          <a:xfrm>
            <a:off x="2684758" y="2218888"/>
            <a:ext cx="10146541" cy="1183078"/>
            <a:chOff x="0" y="0"/>
            <a:chExt cx="2866145" cy="334190"/>
          </a:xfrm>
        </p:grpSpPr>
        <p:sp>
          <p:nvSpPr>
            <p:cNvPr id="24" name="Freeform 24"/>
            <p:cNvSpPr/>
            <p:nvPr/>
          </p:nvSpPr>
          <p:spPr>
            <a:xfrm>
              <a:off x="0" y="0"/>
              <a:ext cx="2866145" cy="334190"/>
            </a:xfrm>
            <a:custGeom>
              <a:avLst/>
              <a:gdLst/>
              <a:ahLst/>
              <a:cxnLst/>
              <a:rect l="l" t="t" r="r" b="b"/>
              <a:pathLst>
                <a:path w="2866145" h="334190">
                  <a:moveTo>
                    <a:pt x="11445" y="0"/>
                  </a:moveTo>
                  <a:lnTo>
                    <a:pt x="2854700" y="0"/>
                  </a:lnTo>
                  <a:cubicBezTo>
                    <a:pt x="2857735" y="0"/>
                    <a:pt x="2860646" y="1206"/>
                    <a:pt x="2862793" y="3352"/>
                  </a:cubicBezTo>
                  <a:cubicBezTo>
                    <a:pt x="2864939" y="5499"/>
                    <a:pt x="2866145" y="8410"/>
                    <a:pt x="2866145" y="11445"/>
                  </a:cubicBezTo>
                  <a:lnTo>
                    <a:pt x="2866145" y="322745"/>
                  </a:lnTo>
                  <a:cubicBezTo>
                    <a:pt x="2866145" y="329066"/>
                    <a:pt x="2861021" y="334190"/>
                    <a:pt x="2854700" y="334190"/>
                  </a:cubicBezTo>
                  <a:lnTo>
                    <a:pt x="11445" y="334190"/>
                  </a:lnTo>
                  <a:cubicBezTo>
                    <a:pt x="8410" y="334190"/>
                    <a:pt x="5499" y="332984"/>
                    <a:pt x="3352" y="330838"/>
                  </a:cubicBezTo>
                  <a:cubicBezTo>
                    <a:pt x="1206" y="328691"/>
                    <a:pt x="0" y="325780"/>
                    <a:pt x="0" y="322745"/>
                  </a:cubicBezTo>
                  <a:lnTo>
                    <a:pt x="0" y="11445"/>
                  </a:lnTo>
                  <a:cubicBezTo>
                    <a:pt x="0" y="8410"/>
                    <a:pt x="1206" y="5499"/>
                    <a:pt x="3352" y="3352"/>
                  </a:cubicBezTo>
                  <a:cubicBezTo>
                    <a:pt x="5499" y="1206"/>
                    <a:pt x="8410" y="0"/>
                    <a:pt x="11445" y="0"/>
                  </a:cubicBezTo>
                  <a:close/>
                </a:path>
              </a:pathLst>
            </a:custGeom>
            <a:solidFill>
              <a:srgbClr val="EBDD48"/>
            </a:solidFill>
          </p:spPr>
          <p:txBody>
            <a:bodyPr/>
            <a:lstStyle/>
            <a:p>
              <a:endParaRPr lang="it-IT"/>
            </a:p>
          </p:txBody>
        </p:sp>
        <p:sp>
          <p:nvSpPr>
            <p:cNvPr id="25" name="TextBox 25"/>
            <p:cNvSpPr txBox="1"/>
            <p:nvPr/>
          </p:nvSpPr>
          <p:spPr>
            <a:xfrm>
              <a:off x="0" y="85725"/>
              <a:ext cx="2866145" cy="248465"/>
            </a:xfrm>
            <a:prstGeom prst="rect">
              <a:avLst/>
            </a:prstGeom>
          </p:spPr>
          <p:txBody>
            <a:bodyPr lIns="97388" tIns="97388" rIns="97388" bIns="97388" rtlCol="0" anchor="ctr"/>
            <a:lstStyle/>
            <a:p>
              <a:pPr marL="0" lvl="0" indent="0" algn="ctr">
                <a:lnSpc>
                  <a:spcPts val="4200"/>
                </a:lnSpc>
                <a:spcBef>
                  <a:spcPct val="0"/>
                </a:spcBef>
              </a:pPr>
              <a:r>
                <a:rPr lang="en-US" sz="4243" b="1" spc="84">
                  <a:solidFill>
                    <a:srgbClr val="FFFFFF"/>
                  </a:solidFill>
                  <a:latin typeface="Montserrat Semi-Bold"/>
                  <a:ea typeface="Montserrat Semi-Bold"/>
                  <a:cs typeface="Montserrat Semi-Bold"/>
                  <a:sym typeface="Montserrat Semi-Bold"/>
                </a:rPr>
                <a:t>FASE 1: FORMAZIONE</a:t>
              </a:r>
            </a:p>
          </p:txBody>
        </p:sp>
      </p:grpSp>
      <p:sp>
        <p:nvSpPr>
          <p:cNvPr id="26" name="Freeform 26"/>
          <p:cNvSpPr/>
          <p:nvPr/>
        </p:nvSpPr>
        <p:spPr>
          <a:xfrm>
            <a:off x="13451447" y="9258300"/>
            <a:ext cx="4451124" cy="919169"/>
          </a:xfrm>
          <a:custGeom>
            <a:avLst/>
            <a:gdLst/>
            <a:ahLst/>
            <a:cxnLst/>
            <a:rect l="l" t="t" r="r" b="b"/>
            <a:pathLst>
              <a:path w="4451124" h="919169">
                <a:moveTo>
                  <a:pt x="0" y="0"/>
                </a:moveTo>
                <a:lnTo>
                  <a:pt x="4451124" y="0"/>
                </a:lnTo>
                <a:lnTo>
                  <a:pt x="4451124" y="919169"/>
                </a:lnTo>
                <a:lnTo>
                  <a:pt x="0" y="919169"/>
                </a:lnTo>
                <a:lnTo>
                  <a:pt x="0" y="0"/>
                </a:lnTo>
                <a:close/>
              </a:path>
            </a:pathLst>
          </a:custGeom>
          <a:blipFill>
            <a:blip r:embed="rId11"/>
            <a:stretch>
              <a:fillRect/>
            </a:stretch>
          </a:blipFill>
        </p:spPr>
        <p:txBody>
          <a:bodyPr/>
          <a:lstStyle/>
          <a:p>
            <a:endParaRPr lang="it-IT"/>
          </a:p>
        </p:txBody>
      </p:sp>
      <p:sp>
        <p:nvSpPr>
          <p:cNvPr id="27" name="TextBox 27"/>
          <p:cNvSpPr txBox="1"/>
          <p:nvPr/>
        </p:nvSpPr>
        <p:spPr>
          <a:xfrm>
            <a:off x="1040044" y="1004700"/>
            <a:ext cx="15935949" cy="1180465"/>
          </a:xfrm>
          <a:prstGeom prst="rect">
            <a:avLst/>
          </a:prstGeom>
        </p:spPr>
        <p:txBody>
          <a:bodyPr lIns="0" tIns="0" rIns="0" bIns="0" rtlCol="0" anchor="t">
            <a:spAutoFit/>
          </a:bodyPr>
          <a:lstStyle/>
          <a:p>
            <a:pPr algn="l">
              <a:lnSpc>
                <a:spcPts val="4759"/>
              </a:lnSpc>
            </a:pPr>
            <a:r>
              <a:rPr lang="en-US" sz="3399" b="1">
                <a:solidFill>
                  <a:srgbClr val="545454"/>
                </a:solidFill>
                <a:latin typeface="Open Sans 1 Bold"/>
                <a:ea typeface="Open Sans 1 Bold"/>
                <a:cs typeface="Open Sans 1 Bold"/>
                <a:sym typeface="Open Sans 1 Bold"/>
              </a:rPr>
              <a:t>Connessioni Rurali integra tre pilastri strettamente interconnessi:</a:t>
            </a:r>
          </a:p>
          <a:p>
            <a:pPr algn="l">
              <a:lnSpc>
                <a:spcPts val="4759"/>
              </a:lnSpc>
            </a:pPr>
            <a:endParaRPr lang="en-US" sz="3399" b="1">
              <a:solidFill>
                <a:srgbClr val="545454"/>
              </a:solidFill>
              <a:latin typeface="Open Sans 1 Bold"/>
              <a:ea typeface="Open Sans 1 Bold"/>
              <a:cs typeface="Open Sans 1 Bold"/>
              <a:sym typeface="Open Sans 1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80385" y="3479594"/>
            <a:ext cx="6841614" cy="6807406"/>
          </a:xfrm>
          <a:custGeom>
            <a:avLst/>
            <a:gdLst/>
            <a:ahLst/>
            <a:cxnLst/>
            <a:rect l="l" t="t" r="r" b="b"/>
            <a:pathLst>
              <a:path w="6841614" h="6807406">
                <a:moveTo>
                  <a:pt x="0" y="0"/>
                </a:moveTo>
                <a:lnTo>
                  <a:pt x="6841614" y="0"/>
                </a:lnTo>
                <a:lnTo>
                  <a:pt x="6841614" y="6807406"/>
                </a:lnTo>
                <a:lnTo>
                  <a:pt x="0" y="6807406"/>
                </a:lnTo>
                <a:lnTo>
                  <a:pt x="0" y="0"/>
                </a:lnTo>
                <a:close/>
              </a:path>
            </a:pathLst>
          </a:custGeom>
          <a:blipFill>
            <a:blip r:embed="rId2">
              <a:alphaModFix amt="35000"/>
            </a:blip>
            <a:stretch>
              <a:fillRect/>
            </a:stretch>
          </a:blipFill>
        </p:spPr>
        <p:txBody>
          <a:bodyPr/>
          <a:lstStyle/>
          <a:p>
            <a:endParaRPr lang="it-IT"/>
          </a:p>
        </p:txBody>
      </p:sp>
      <p:sp>
        <p:nvSpPr>
          <p:cNvPr id="3" name="Freeform 3"/>
          <p:cNvSpPr/>
          <p:nvPr/>
        </p:nvSpPr>
        <p:spPr>
          <a:xfrm>
            <a:off x="5340017" y="-216002"/>
            <a:ext cx="14924336" cy="10503002"/>
          </a:xfrm>
          <a:custGeom>
            <a:avLst/>
            <a:gdLst/>
            <a:ahLst/>
            <a:cxnLst/>
            <a:rect l="l" t="t" r="r" b="b"/>
            <a:pathLst>
              <a:path w="14924336" h="10503002">
                <a:moveTo>
                  <a:pt x="0" y="0"/>
                </a:moveTo>
                <a:lnTo>
                  <a:pt x="14924336" y="0"/>
                </a:lnTo>
                <a:lnTo>
                  <a:pt x="14924336" y="10503002"/>
                </a:lnTo>
                <a:lnTo>
                  <a:pt x="0" y="105030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t-IT"/>
          </a:p>
        </p:txBody>
      </p:sp>
      <p:grpSp>
        <p:nvGrpSpPr>
          <p:cNvPr id="4" name="Group 4"/>
          <p:cNvGrpSpPr/>
          <p:nvPr/>
        </p:nvGrpSpPr>
        <p:grpSpPr>
          <a:xfrm>
            <a:off x="4073416" y="4411810"/>
            <a:ext cx="15874734" cy="3496922"/>
            <a:chOff x="0" y="0"/>
            <a:chExt cx="3919336" cy="863360"/>
          </a:xfrm>
        </p:grpSpPr>
        <p:sp>
          <p:nvSpPr>
            <p:cNvPr id="5" name="Freeform 5"/>
            <p:cNvSpPr/>
            <p:nvPr/>
          </p:nvSpPr>
          <p:spPr>
            <a:xfrm>
              <a:off x="0" y="0"/>
              <a:ext cx="3919336" cy="863360"/>
            </a:xfrm>
            <a:custGeom>
              <a:avLst/>
              <a:gdLst/>
              <a:ahLst/>
              <a:cxnLst/>
              <a:rect l="l" t="t" r="r" b="b"/>
              <a:pathLst>
                <a:path w="3919336" h="863360">
                  <a:moveTo>
                    <a:pt x="24872" y="0"/>
                  </a:moveTo>
                  <a:lnTo>
                    <a:pt x="3894464" y="0"/>
                  </a:lnTo>
                  <a:cubicBezTo>
                    <a:pt x="3901060" y="0"/>
                    <a:pt x="3907387" y="2620"/>
                    <a:pt x="3912051" y="7285"/>
                  </a:cubicBezTo>
                  <a:cubicBezTo>
                    <a:pt x="3916716" y="11949"/>
                    <a:pt x="3919336" y="18276"/>
                    <a:pt x="3919336" y="24872"/>
                  </a:cubicBezTo>
                  <a:lnTo>
                    <a:pt x="3919336" y="838488"/>
                  </a:lnTo>
                  <a:cubicBezTo>
                    <a:pt x="3919336" y="845084"/>
                    <a:pt x="3916716" y="851411"/>
                    <a:pt x="3912051" y="856075"/>
                  </a:cubicBezTo>
                  <a:cubicBezTo>
                    <a:pt x="3907387" y="860740"/>
                    <a:pt x="3901060" y="863360"/>
                    <a:pt x="3894464" y="863360"/>
                  </a:cubicBezTo>
                  <a:lnTo>
                    <a:pt x="24872" y="863360"/>
                  </a:lnTo>
                  <a:cubicBezTo>
                    <a:pt x="11136" y="863360"/>
                    <a:pt x="0" y="852224"/>
                    <a:pt x="0" y="838488"/>
                  </a:cubicBezTo>
                  <a:lnTo>
                    <a:pt x="0" y="24872"/>
                  </a:lnTo>
                  <a:cubicBezTo>
                    <a:pt x="0" y="18276"/>
                    <a:pt x="2620" y="11949"/>
                    <a:pt x="7285" y="7285"/>
                  </a:cubicBezTo>
                  <a:cubicBezTo>
                    <a:pt x="11949" y="2620"/>
                    <a:pt x="18276" y="0"/>
                    <a:pt x="24872" y="0"/>
                  </a:cubicBezTo>
                  <a:close/>
                </a:path>
              </a:pathLst>
            </a:custGeom>
            <a:solidFill>
              <a:srgbClr val="BBE0EF"/>
            </a:solidFill>
          </p:spPr>
          <p:txBody>
            <a:bodyPr/>
            <a:lstStyle/>
            <a:p>
              <a:endParaRPr lang="it-IT"/>
            </a:p>
          </p:txBody>
        </p:sp>
        <p:sp>
          <p:nvSpPr>
            <p:cNvPr id="6" name="TextBox 6"/>
            <p:cNvSpPr txBox="1"/>
            <p:nvPr/>
          </p:nvSpPr>
          <p:spPr>
            <a:xfrm>
              <a:off x="0" y="-38100"/>
              <a:ext cx="3919336" cy="901460"/>
            </a:xfrm>
            <a:prstGeom prst="rect">
              <a:avLst/>
            </a:prstGeom>
          </p:spPr>
          <p:txBody>
            <a:bodyPr lIns="54192" tIns="54192" rIns="54192" bIns="54192" rtlCol="0" anchor="ctr"/>
            <a:lstStyle/>
            <a:p>
              <a:pPr algn="ctr">
                <a:lnSpc>
                  <a:spcPts val="2730"/>
                </a:lnSpc>
              </a:pPr>
              <a:endParaRPr/>
            </a:p>
          </p:txBody>
        </p:sp>
      </p:grpSp>
      <p:sp>
        <p:nvSpPr>
          <p:cNvPr id="7" name="TextBox 7"/>
          <p:cNvSpPr txBox="1"/>
          <p:nvPr/>
        </p:nvSpPr>
        <p:spPr>
          <a:xfrm>
            <a:off x="192474" y="176206"/>
            <a:ext cx="5483586" cy="423153"/>
          </a:xfrm>
          <a:prstGeom prst="rect">
            <a:avLst/>
          </a:prstGeom>
        </p:spPr>
        <p:txBody>
          <a:bodyPr lIns="0" tIns="0" rIns="0" bIns="0" rtlCol="0" anchor="t">
            <a:spAutoFit/>
          </a:bodyPr>
          <a:lstStyle/>
          <a:p>
            <a:pPr algn="l">
              <a:lnSpc>
                <a:spcPts val="3206"/>
              </a:lnSpc>
            </a:pPr>
            <a:r>
              <a:rPr lang="en-US" sz="3239" b="1">
                <a:solidFill>
                  <a:srgbClr val="467487"/>
                </a:solidFill>
                <a:latin typeface="Montserrat Bold"/>
                <a:ea typeface="Montserrat Bold"/>
                <a:cs typeface="Montserrat Bold"/>
                <a:sym typeface="Montserrat Bold"/>
              </a:rPr>
              <a:t>JOURNEY </a:t>
            </a:r>
            <a:r>
              <a:rPr lang="en-US" sz="3239">
                <a:solidFill>
                  <a:srgbClr val="467487"/>
                </a:solidFill>
                <a:latin typeface="Montserrat"/>
                <a:ea typeface="Montserrat"/>
                <a:cs typeface="Montserrat"/>
                <a:sym typeface="Montserrat"/>
              </a:rPr>
              <a:t>dello studente</a:t>
            </a:r>
          </a:p>
        </p:txBody>
      </p:sp>
      <p:grpSp>
        <p:nvGrpSpPr>
          <p:cNvPr id="8" name="Group 8"/>
          <p:cNvGrpSpPr/>
          <p:nvPr/>
        </p:nvGrpSpPr>
        <p:grpSpPr>
          <a:xfrm>
            <a:off x="1028699" y="991567"/>
            <a:ext cx="11375475" cy="3146198"/>
            <a:chOff x="0" y="0"/>
            <a:chExt cx="3495072" cy="619245"/>
          </a:xfrm>
        </p:grpSpPr>
        <p:sp>
          <p:nvSpPr>
            <p:cNvPr id="9" name="Freeform 9"/>
            <p:cNvSpPr/>
            <p:nvPr/>
          </p:nvSpPr>
          <p:spPr>
            <a:xfrm>
              <a:off x="0" y="0"/>
              <a:ext cx="3495072" cy="619245"/>
            </a:xfrm>
            <a:custGeom>
              <a:avLst/>
              <a:gdLst/>
              <a:ahLst/>
              <a:cxnLst/>
              <a:rect l="l" t="t" r="r" b="b"/>
              <a:pathLst>
                <a:path w="3495072" h="619245">
                  <a:moveTo>
                    <a:pt x="27891" y="0"/>
                  </a:moveTo>
                  <a:lnTo>
                    <a:pt x="3467181" y="0"/>
                  </a:lnTo>
                  <a:cubicBezTo>
                    <a:pt x="3474578" y="0"/>
                    <a:pt x="3481672" y="2939"/>
                    <a:pt x="3486903" y="8169"/>
                  </a:cubicBezTo>
                  <a:cubicBezTo>
                    <a:pt x="3492133" y="13400"/>
                    <a:pt x="3495072" y="20494"/>
                    <a:pt x="3495072" y="27891"/>
                  </a:cubicBezTo>
                  <a:lnTo>
                    <a:pt x="3495072" y="591353"/>
                  </a:lnTo>
                  <a:cubicBezTo>
                    <a:pt x="3495072" y="598751"/>
                    <a:pt x="3492133" y="605845"/>
                    <a:pt x="3486903" y="611076"/>
                  </a:cubicBezTo>
                  <a:cubicBezTo>
                    <a:pt x="3481672" y="616306"/>
                    <a:pt x="3474578" y="619245"/>
                    <a:pt x="3467181" y="619245"/>
                  </a:cubicBezTo>
                  <a:lnTo>
                    <a:pt x="27891" y="619245"/>
                  </a:lnTo>
                  <a:cubicBezTo>
                    <a:pt x="20494" y="619245"/>
                    <a:pt x="13400" y="616306"/>
                    <a:pt x="8169" y="611076"/>
                  </a:cubicBezTo>
                  <a:cubicBezTo>
                    <a:pt x="2939" y="605845"/>
                    <a:pt x="0" y="598751"/>
                    <a:pt x="0" y="591353"/>
                  </a:cubicBezTo>
                  <a:lnTo>
                    <a:pt x="0" y="27891"/>
                  </a:lnTo>
                  <a:cubicBezTo>
                    <a:pt x="0" y="20494"/>
                    <a:pt x="2939" y="13400"/>
                    <a:pt x="8169" y="8169"/>
                  </a:cubicBezTo>
                  <a:cubicBezTo>
                    <a:pt x="13400" y="2939"/>
                    <a:pt x="20494" y="0"/>
                    <a:pt x="27891" y="0"/>
                  </a:cubicBezTo>
                  <a:close/>
                </a:path>
              </a:pathLst>
            </a:custGeom>
            <a:solidFill>
              <a:srgbClr val="EBDD48"/>
            </a:solidFill>
          </p:spPr>
          <p:txBody>
            <a:bodyPr/>
            <a:lstStyle/>
            <a:p>
              <a:endParaRPr lang="it-IT"/>
            </a:p>
          </p:txBody>
        </p:sp>
        <p:sp>
          <p:nvSpPr>
            <p:cNvPr id="10" name="TextBox 10"/>
            <p:cNvSpPr txBox="1"/>
            <p:nvPr/>
          </p:nvSpPr>
          <p:spPr>
            <a:xfrm>
              <a:off x="0" y="-38100"/>
              <a:ext cx="3495072" cy="657345"/>
            </a:xfrm>
            <a:prstGeom prst="rect">
              <a:avLst/>
            </a:prstGeom>
          </p:spPr>
          <p:txBody>
            <a:bodyPr lIns="54192" tIns="54192" rIns="54192" bIns="54192" rtlCol="0" anchor="ctr"/>
            <a:lstStyle/>
            <a:p>
              <a:pPr algn="ctr">
                <a:lnSpc>
                  <a:spcPts val="2730"/>
                </a:lnSpc>
              </a:pPr>
              <a:endParaRPr/>
            </a:p>
          </p:txBody>
        </p:sp>
      </p:grpSp>
      <p:sp>
        <p:nvSpPr>
          <p:cNvPr id="11" name="TextBox 11"/>
          <p:cNvSpPr txBox="1"/>
          <p:nvPr/>
        </p:nvSpPr>
        <p:spPr>
          <a:xfrm>
            <a:off x="1324964" y="1929630"/>
            <a:ext cx="10907153" cy="1773295"/>
          </a:xfrm>
          <a:prstGeom prst="rect">
            <a:avLst/>
          </a:prstGeom>
        </p:spPr>
        <p:txBody>
          <a:bodyPr lIns="0" tIns="0" rIns="0" bIns="0" rtlCol="0" anchor="t">
            <a:spAutoFit/>
          </a:bodyPr>
          <a:lstStyle/>
          <a:p>
            <a:pPr marL="552754" lvl="1" indent="-276377" algn="l">
              <a:lnSpc>
                <a:spcPts val="3584"/>
              </a:lnSpc>
              <a:buFont typeface="Arial"/>
              <a:buChar char="•"/>
            </a:pPr>
            <a:r>
              <a:rPr lang="en-US" sz="2560" dirty="0" err="1">
                <a:solidFill>
                  <a:srgbClr val="545454"/>
                </a:solidFill>
                <a:latin typeface="Open Sans 2"/>
                <a:ea typeface="Open Sans 2"/>
                <a:cs typeface="Open Sans 2"/>
                <a:sym typeface="Open Sans 2"/>
              </a:rPr>
              <a:t>Rafforza</a:t>
            </a:r>
            <a:r>
              <a:rPr lang="en-US" sz="2560" dirty="0">
                <a:solidFill>
                  <a:srgbClr val="545454"/>
                </a:solidFill>
                <a:latin typeface="Open Sans 2"/>
                <a:ea typeface="Open Sans 2"/>
                <a:cs typeface="Open Sans 2"/>
                <a:sym typeface="Open Sans 2"/>
              </a:rPr>
              <a:t> le </a:t>
            </a:r>
            <a:r>
              <a:rPr lang="en-US" sz="2560" dirty="0" err="1">
                <a:solidFill>
                  <a:srgbClr val="545454"/>
                </a:solidFill>
                <a:latin typeface="Open Sans 2"/>
                <a:ea typeface="Open Sans 2"/>
                <a:cs typeface="Open Sans 2"/>
                <a:sym typeface="Open Sans 2"/>
              </a:rPr>
              <a:t>tue</a:t>
            </a:r>
            <a:r>
              <a:rPr lang="en-US" sz="2560" dirty="0">
                <a:solidFill>
                  <a:srgbClr val="545454"/>
                </a:solidFill>
                <a:latin typeface="Open Sans 2"/>
                <a:ea typeface="Open Sans 2"/>
                <a:cs typeface="Open Sans 2"/>
                <a:sym typeface="Open Sans 2"/>
              </a:rPr>
              <a:t> </a:t>
            </a:r>
            <a:r>
              <a:rPr lang="en-US" sz="2560" dirty="0" err="1">
                <a:solidFill>
                  <a:srgbClr val="545454"/>
                </a:solidFill>
                <a:latin typeface="Open Sans 2"/>
                <a:ea typeface="Open Sans 2"/>
                <a:cs typeface="Open Sans 2"/>
                <a:sym typeface="Open Sans 2"/>
              </a:rPr>
              <a:t>capacità</a:t>
            </a:r>
            <a:r>
              <a:rPr lang="en-US" sz="2560" dirty="0">
                <a:solidFill>
                  <a:srgbClr val="545454"/>
                </a:solidFill>
                <a:latin typeface="Open Sans 2"/>
                <a:ea typeface="Open Sans 2"/>
                <a:cs typeface="Open Sans 2"/>
                <a:sym typeface="Open Sans 2"/>
              </a:rPr>
              <a:t> e </a:t>
            </a:r>
            <a:r>
              <a:rPr lang="en-US" sz="2560" dirty="0" err="1">
                <a:solidFill>
                  <a:srgbClr val="545454"/>
                </a:solidFill>
                <a:latin typeface="Open Sans 2"/>
                <a:ea typeface="Open Sans 2"/>
                <a:cs typeface="Open Sans 2"/>
                <a:sym typeface="Open Sans 2"/>
              </a:rPr>
              <a:t>possibilità</a:t>
            </a:r>
            <a:r>
              <a:rPr lang="en-US" sz="2560" dirty="0">
                <a:solidFill>
                  <a:srgbClr val="545454"/>
                </a:solidFill>
                <a:latin typeface="Open Sans 2"/>
                <a:ea typeface="Open Sans 2"/>
                <a:cs typeface="Open Sans 2"/>
                <a:sym typeface="Open Sans 2"/>
              </a:rPr>
              <a:t> di </a:t>
            </a:r>
            <a:r>
              <a:rPr lang="en-US" sz="2560" dirty="0" err="1">
                <a:solidFill>
                  <a:srgbClr val="545454"/>
                </a:solidFill>
                <a:latin typeface="Open Sans 2"/>
                <a:ea typeface="Open Sans 2"/>
                <a:cs typeface="Open Sans 2"/>
                <a:sym typeface="Open Sans 2"/>
              </a:rPr>
              <a:t>essere</a:t>
            </a:r>
            <a:r>
              <a:rPr lang="en-US" sz="2560" dirty="0">
                <a:solidFill>
                  <a:srgbClr val="545454"/>
                </a:solidFill>
                <a:latin typeface="Open Sans 2"/>
                <a:ea typeface="Open Sans 2"/>
                <a:cs typeface="Open Sans 2"/>
                <a:sym typeface="Open Sans 2"/>
              </a:rPr>
              <a:t> </a:t>
            </a:r>
            <a:r>
              <a:rPr lang="en-US" sz="2560" dirty="0" err="1">
                <a:solidFill>
                  <a:srgbClr val="545454"/>
                </a:solidFill>
                <a:latin typeface="Open Sans 2"/>
                <a:ea typeface="Open Sans 2"/>
                <a:cs typeface="Open Sans 2"/>
                <a:sym typeface="Open Sans 2"/>
              </a:rPr>
              <a:t>protagonista</a:t>
            </a:r>
            <a:r>
              <a:rPr lang="en-US" sz="2560" dirty="0">
                <a:solidFill>
                  <a:srgbClr val="545454"/>
                </a:solidFill>
                <a:latin typeface="Open Sans 2"/>
                <a:ea typeface="Open Sans 2"/>
                <a:cs typeface="Open Sans 2"/>
                <a:sym typeface="Open Sans 2"/>
              </a:rPr>
              <a:t> </a:t>
            </a:r>
            <a:r>
              <a:rPr lang="en-US" sz="2560" dirty="0" err="1">
                <a:solidFill>
                  <a:srgbClr val="545454"/>
                </a:solidFill>
                <a:latin typeface="Open Sans 2"/>
                <a:ea typeface="Open Sans 2"/>
                <a:cs typeface="Open Sans 2"/>
                <a:sym typeface="Open Sans 2"/>
              </a:rPr>
              <a:t>nel</a:t>
            </a:r>
            <a:r>
              <a:rPr lang="en-US" sz="2560" dirty="0">
                <a:solidFill>
                  <a:srgbClr val="545454"/>
                </a:solidFill>
                <a:latin typeface="Open Sans 2"/>
                <a:ea typeface="Open Sans 2"/>
                <a:cs typeface="Open Sans 2"/>
                <a:sym typeface="Open Sans 2"/>
              </a:rPr>
              <a:t> </a:t>
            </a:r>
            <a:r>
              <a:rPr lang="en-US" sz="2560" dirty="0" err="1">
                <a:solidFill>
                  <a:srgbClr val="545454"/>
                </a:solidFill>
                <a:latin typeface="Open Sans 2"/>
                <a:ea typeface="Open Sans 2"/>
                <a:cs typeface="Open Sans 2"/>
                <a:sym typeface="Open Sans 2"/>
              </a:rPr>
              <a:t>settore</a:t>
            </a:r>
            <a:r>
              <a:rPr lang="en-US" sz="2560" dirty="0">
                <a:solidFill>
                  <a:srgbClr val="545454"/>
                </a:solidFill>
                <a:latin typeface="Open Sans 2"/>
                <a:ea typeface="Open Sans 2"/>
                <a:cs typeface="Open Sans 2"/>
                <a:sym typeface="Open Sans 2"/>
              </a:rPr>
              <a:t> </a:t>
            </a:r>
            <a:r>
              <a:rPr lang="en-US" sz="2560" dirty="0" err="1">
                <a:solidFill>
                  <a:srgbClr val="545454"/>
                </a:solidFill>
                <a:latin typeface="Open Sans 2"/>
                <a:ea typeface="Open Sans 2"/>
                <a:cs typeface="Open Sans 2"/>
                <a:sym typeface="Open Sans 2"/>
              </a:rPr>
              <a:t>agricolo</a:t>
            </a:r>
            <a:r>
              <a:rPr lang="en-US" sz="2560" dirty="0">
                <a:solidFill>
                  <a:srgbClr val="545454"/>
                </a:solidFill>
                <a:latin typeface="Open Sans 2"/>
                <a:ea typeface="Open Sans 2"/>
                <a:cs typeface="Open Sans 2"/>
                <a:sym typeface="Open Sans 2"/>
              </a:rPr>
              <a:t>                   </a:t>
            </a:r>
          </a:p>
          <a:p>
            <a:pPr marL="552754" lvl="1" indent="-276377" algn="l">
              <a:lnSpc>
                <a:spcPts val="3584"/>
              </a:lnSpc>
              <a:buFont typeface="Arial"/>
              <a:buChar char="•"/>
            </a:pPr>
            <a:r>
              <a:rPr lang="en-US" sz="2560" dirty="0" err="1">
                <a:solidFill>
                  <a:srgbClr val="545454"/>
                </a:solidFill>
                <a:latin typeface="Open Sans 2"/>
                <a:ea typeface="Open Sans 2"/>
                <a:cs typeface="Open Sans 2"/>
                <a:sym typeface="Open Sans 2"/>
              </a:rPr>
              <a:t>Produci</a:t>
            </a:r>
            <a:r>
              <a:rPr lang="en-US" sz="2560" dirty="0">
                <a:solidFill>
                  <a:srgbClr val="545454"/>
                </a:solidFill>
                <a:latin typeface="Open Sans 2"/>
                <a:ea typeface="Open Sans 2"/>
                <a:cs typeface="Open Sans 2"/>
                <a:sym typeface="Open Sans 2"/>
              </a:rPr>
              <a:t> </a:t>
            </a:r>
            <a:r>
              <a:rPr lang="en-US" sz="2560" dirty="0" err="1">
                <a:solidFill>
                  <a:srgbClr val="545454"/>
                </a:solidFill>
                <a:latin typeface="Open Sans 2"/>
                <a:ea typeface="Open Sans 2"/>
                <a:cs typeface="Open Sans 2"/>
                <a:sym typeface="Open Sans 2"/>
              </a:rPr>
              <a:t>conoscenza</a:t>
            </a:r>
            <a:r>
              <a:rPr lang="en-US" sz="2560" dirty="0">
                <a:solidFill>
                  <a:srgbClr val="545454"/>
                </a:solidFill>
                <a:latin typeface="Open Sans 2"/>
                <a:ea typeface="Open Sans 2"/>
                <a:cs typeface="Open Sans 2"/>
                <a:sym typeface="Open Sans 2"/>
              </a:rPr>
              <a:t> </a:t>
            </a:r>
            <a:r>
              <a:rPr lang="en-US" sz="2560" dirty="0" err="1">
                <a:solidFill>
                  <a:srgbClr val="545454"/>
                </a:solidFill>
                <a:latin typeface="Open Sans 2"/>
                <a:ea typeface="Open Sans 2"/>
                <a:cs typeface="Open Sans 2"/>
                <a:sym typeface="Open Sans 2"/>
              </a:rPr>
              <a:t>applicata</a:t>
            </a:r>
            <a:r>
              <a:rPr lang="en-US" sz="2560" dirty="0">
                <a:solidFill>
                  <a:srgbClr val="545454"/>
                </a:solidFill>
                <a:latin typeface="Open Sans 2"/>
                <a:ea typeface="Open Sans 2"/>
                <a:cs typeface="Open Sans 2"/>
                <a:sym typeface="Open Sans 2"/>
              </a:rPr>
              <a:t> e </a:t>
            </a:r>
            <a:r>
              <a:rPr lang="en-US" sz="2560" dirty="0" err="1">
                <a:solidFill>
                  <a:srgbClr val="545454"/>
                </a:solidFill>
                <a:latin typeface="Open Sans 2"/>
                <a:ea typeface="Open Sans 2"/>
                <a:cs typeface="Open Sans 2"/>
                <a:sym typeface="Open Sans 2"/>
              </a:rPr>
              <a:t>riportala</a:t>
            </a:r>
            <a:r>
              <a:rPr lang="en-US" sz="2560" dirty="0">
                <a:solidFill>
                  <a:srgbClr val="545454"/>
                </a:solidFill>
                <a:latin typeface="Open Sans 2"/>
                <a:ea typeface="Open Sans 2"/>
                <a:cs typeface="Open Sans 2"/>
                <a:sym typeface="Open Sans 2"/>
              </a:rPr>
              <a:t> </a:t>
            </a:r>
            <a:r>
              <a:rPr lang="en-US" sz="2560" dirty="0" err="1">
                <a:solidFill>
                  <a:srgbClr val="545454"/>
                </a:solidFill>
                <a:latin typeface="Open Sans 2"/>
                <a:ea typeface="Open Sans 2"/>
                <a:cs typeface="Open Sans 2"/>
                <a:sym typeface="Open Sans 2"/>
              </a:rPr>
              <a:t>nei</a:t>
            </a:r>
            <a:r>
              <a:rPr lang="en-US" sz="2560" dirty="0">
                <a:solidFill>
                  <a:srgbClr val="545454"/>
                </a:solidFill>
                <a:latin typeface="Open Sans 2"/>
                <a:ea typeface="Open Sans 2"/>
                <a:cs typeface="Open Sans 2"/>
                <a:sym typeface="Open Sans 2"/>
              </a:rPr>
              <a:t> </a:t>
            </a:r>
            <a:r>
              <a:rPr lang="en-US" sz="2560" dirty="0" err="1">
                <a:solidFill>
                  <a:srgbClr val="545454"/>
                </a:solidFill>
                <a:latin typeface="Open Sans 2"/>
                <a:ea typeface="Open Sans 2"/>
                <a:cs typeface="Open Sans 2"/>
                <a:sym typeface="Open Sans 2"/>
              </a:rPr>
              <a:t>tuoi</a:t>
            </a:r>
            <a:r>
              <a:rPr lang="en-US" sz="2560" dirty="0">
                <a:solidFill>
                  <a:srgbClr val="545454"/>
                </a:solidFill>
                <a:latin typeface="Open Sans 2"/>
                <a:ea typeface="Open Sans 2"/>
                <a:cs typeface="Open Sans 2"/>
                <a:sym typeface="Open Sans 2"/>
              </a:rPr>
              <a:t> </a:t>
            </a:r>
            <a:r>
              <a:rPr lang="en-US" sz="2560" dirty="0" err="1">
                <a:solidFill>
                  <a:srgbClr val="545454"/>
                </a:solidFill>
                <a:latin typeface="Open Sans 2"/>
                <a:ea typeface="Open Sans 2"/>
                <a:cs typeface="Open Sans 2"/>
                <a:sym typeface="Open Sans 2"/>
              </a:rPr>
              <a:t>territori</a:t>
            </a:r>
            <a:endParaRPr lang="en-US" sz="2560" dirty="0">
              <a:solidFill>
                <a:srgbClr val="545454"/>
              </a:solidFill>
              <a:latin typeface="Open Sans 2"/>
              <a:ea typeface="Open Sans 2"/>
              <a:cs typeface="Open Sans 2"/>
              <a:sym typeface="Open Sans 2"/>
            </a:endParaRPr>
          </a:p>
          <a:p>
            <a:pPr marL="552754" lvl="1" indent="-276377" algn="l">
              <a:lnSpc>
                <a:spcPts val="3584"/>
              </a:lnSpc>
              <a:buFont typeface="Arial"/>
              <a:buChar char="•"/>
            </a:pPr>
            <a:r>
              <a:rPr lang="en-US" sz="2560" dirty="0">
                <a:solidFill>
                  <a:srgbClr val="545454"/>
                </a:solidFill>
                <a:latin typeface="Open Sans 2"/>
                <a:ea typeface="Open Sans 2"/>
                <a:cs typeface="Open Sans 2"/>
                <a:sym typeface="Open Sans 2"/>
              </a:rPr>
              <a:t>Crea un network stabile </a:t>
            </a:r>
            <a:r>
              <a:rPr lang="en-US" sz="2560" dirty="0" err="1">
                <a:solidFill>
                  <a:srgbClr val="545454"/>
                </a:solidFill>
                <a:latin typeface="Open Sans 2"/>
                <a:ea typeface="Open Sans 2"/>
                <a:cs typeface="Open Sans 2"/>
                <a:sym typeface="Open Sans 2"/>
              </a:rPr>
              <a:t>che</a:t>
            </a:r>
            <a:r>
              <a:rPr lang="en-US" sz="2560" dirty="0">
                <a:solidFill>
                  <a:srgbClr val="545454"/>
                </a:solidFill>
                <a:latin typeface="Open Sans 2"/>
                <a:ea typeface="Open Sans 2"/>
                <a:cs typeface="Open Sans 2"/>
                <a:sym typeface="Open Sans 2"/>
              </a:rPr>
              <a:t> </a:t>
            </a:r>
            <a:r>
              <a:rPr lang="en-US" sz="2560" dirty="0" err="1">
                <a:solidFill>
                  <a:srgbClr val="545454"/>
                </a:solidFill>
                <a:latin typeface="Open Sans 2"/>
                <a:ea typeface="Open Sans 2"/>
                <a:cs typeface="Open Sans 2"/>
                <a:sym typeface="Open Sans 2"/>
              </a:rPr>
              <a:t>favorisca</a:t>
            </a:r>
            <a:r>
              <a:rPr lang="en-US" sz="2560" dirty="0">
                <a:solidFill>
                  <a:srgbClr val="545454"/>
                </a:solidFill>
                <a:latin typeface="Open Sans 2"/>
                <a:ea typeface="Open Sans 2"/>
                <a:cs typeface="Open Sans 2"/>
                <a:sym typeface="Open Sans 2"/>
              </a:rPr>
              <a:t> </a:t>
            </a:r>
            <a:r>
              <a:rPr lang="en-US" sz="2560" dirty="0" err="1">
                <a:solidFill>
                  <a:srgbClr val="545454"/>
                </a:solidFill>
                <a:latin typeface="Open Sans 2"/>
                <a:ea typeface="Open Sans 2"/>
                <a:cs typeface="Open Sans 2"/>
                <a:sym typeface="Open Sans 2"/>
              </a:rPr>
              <a:t>collaborazione</a:t>
            </a:r>
            <a:r>
              <a:rPr lang="en-US" sz="2560" dirty="0">
                <a:solidFill>
                  <a:srgbClr val="545454"/>
                </a:solidFill>
                <a:latin typeface="Open Sans 2"/>
                <a:ea typeface="Open Sans 2"/>
                <a:cs typeface="Open Sans 2"/>
                <a:sym typeface="Open Sans 2"/>
              </a:rPr>
              <a:t> e </a:t>
            </a:r>
            <a:r>
              <a:rPr lang="en-US" sz="2560" dirty="0" err="1">
                <a:solidFill>
                  <a:srgbClr val="545454"/>
                </a:solidFill>
                <a:latin typeface="Open Sans 2"/>
                <a:ea typeface="Open Sans 2"/>
                <a:cs typeface="Open Sans 2"/>
                <a:sym typeface="Open Sans 2"/>
              </a:rPr>
              <a:t>scambio</a:t>
            </a:r>
            <a:endParaRPr lang="en-US" sz="2560" dirty="0">
              <a:solidFill>
                <a:srgbClr val="545454"/>
              </a:solidFill>
              <a:latin typeface="Open Sans 2"/>
              <a:ea typeface="Open Sans 2"/>
              <a:cs typeface="Open Sans 2"/>
              <a:sym typeface="Open Sans 2"/>
            </a:endParaRPr>
          </a:p>
        </p:txBody>
      </p:sp>
      <p:sp>
        <p:nvSpPr>
          <p:cNvPr id="12" name="Freeform 12"/>
          <p:cNvSpPr/>
          <p:nvPr/>
        </p:nvSpPr>
        <p:spPr>
          <a:xfrm>
            <a:off x="13663307" y="9258300"/>
            <a:ext cx="4451124" cy="919169"/>
          </a:xfrm>
          <a:custGeom>
            <a:avLst/>
            <a:gdLst/>
            <a:ahLst/>
            <a:cxnLst/>
            <a:rect l="l" t="t" r="r" b="b"/>
            <a:pathLst>
              <a:path w="4451124" h="919169">
                <a:moveTo>
                  <a:pt x="0" y="0"/>
                </a:moveTo>
                <a:lnTo>
                  <a:pt x="4451124" y="0"/>
                </a:lnTo>
                <a:lnTo>
                  <a:pt x="4451124" y="919169"/>
                </a:lnTo>
                <a:lnTo>
                  <a:pt x="0" y="919169"/>
                </a:lnTo>
                <a:lnTo>
                  <a:pt x="0" y="0"/>
                </a:lnTo>
                <a:close/>
              </a:path>
            </a:pathLst>
          </a:custGeom>
          <a:blipFill>
            <a:blip r:embed="rId5"/>
            <a:stretch>
              <a:fillRect/>
            </a:stretch>
          </a:blipFill>
        </p:spPr>
        <p:txBody>
          <a:bodyPr/>
          <a:lstStyle/>
          <a:p>
            <a:endParaRPr lang="it-IT"/>
          </a:p>
        </p:txBody>
      </p:sp>
      <p:sp>
        <p:nvSpPr>
          <p:cNvPr id="13" name="TextBox 13"/>
          <p:cNvSpPr txBox="1"/>
          <p:nvPr/>
        </p:nvSpPr>
        <p:spPr>
          <a:xfrm>
            <a:off x="1028700" y="1101326"/>
            <a:ext cx="5232529" cy="574196"/>
          </a:xfrm>
          <a:prstGeom prst="rect">
            <a:avLst/>
          </a:prstGeom>
        </p:spPr>
        <p:txBody>
          <a:bodyPr wrap="square" lIns="0" tIns="0" rIns="0" bIns="0" rtlCol="0" anchor="t">
            <a:spAutoFit/>
          </a:bodyPr>
          <a:lstStyle/>
          <a:p>
            <a:pPr lvl="0">
              <a:lnSpc>
                <a:spcPts val="4759"/>
              </a:lnSpc>
              <a:spcBef>
                <a:spcPct val="0"/>
              </a:spcBef>
            </a:pPr>
            <a:r>
              <a:rPr lang="en-US" sz="3399" b="1" u="none" strike="noStrike" dirty="0" err="1">
                <a:solidFill>
                  <a:srgbClr val="545454"/>
                </a:solidFill>
                <a:latin typeface="Open Sans 1 Bold"/>
                <a:ea typeface="Open Sans 1 Bold"/>
                <a:cs typeface="Open Sans 1 Bold"/>
                <a:sym typeface="Open Sans 1 Bold"/>
              </a:rPr>
              <a:t>PERCH</a:t>
            </a:r>
            <a:r>
              <a:rPr lang="en-US" sz="3399" b="1" u="none" strike="noStrike" cap="all" dirty="0" err="1">
                <a:solidFill>
                  <a:srgbClr val="545454"/>
                </a:solidFill>
                <a:latin typeface="Open Sans 1 Bold"/>
                <a:ea typeface="Open Sans 1 Bold"/>
                <a:cs typeface="Open Sans 1 Bold"/>
                <a:sym typeface="Open Sans 1 Bold"/>
              </a:rPr>
              <a:t>é</a:t>
            </a:r>
            <a:r>
              <a:rPr lang="en-US" sz="3399" b="1" dirty="0">
                <a:solidFill>
                  <a:srgbClr val="545454"/>
                </a:solidFill>
                <a:latin typeface="Open Sans 1 Bold"/>
                <a:ea typeface="Open Sans 1 Bold"/>
                <a:cs typeface="Open Sans 1 Bold"/>
                <a:sym typeface="Open Sans 1 Bold"/>
              </a:rPr>
              <a:t> PARTECIPARE:</a:t>
            </a:r>
            <a:endParaRPr lang="en-US" sz="3399" b="1" u="none" strike="noStrike" dirty="0">
              <a:solidFill>
                <a:srgbClr val="545454"/>
              </a:solidFill>
              <a:latin typeface="Open Sans 1 Bold"/>
              <a:ea typeface="Open Sans 1 Bold"/>
              <a:cs typeface="Open Sans 1 Bold"/>
              <a:sym typeface="Open Sans 1 Bold"/>
            </a:endParaRPr>
          </a:p>
        </p:txBody>
      </p:sp>
      <p:sp>
        <p:nvSpPr>
          <p:cNvPr id="14" name="TextBox 14"/>
          <p:cNvSpPr txBox="1"/>
          <p:nvPr/>
        </p:nvSpPr>
        <p:spPr>
          <a:xfrm>
            <a:off x="4580904" y="4636703"/>
            <a:ext cx="12678396" cy="3439023"/>
          </a:xfrm>
          <a:prstGeom prst="rect">
            <a:avLst/>
          </a:prstGeom>
        </p:spPr>
        <p:txBody>
          <a:bodyPr lIns="0" tIns="0" rIns="0" bIns="0" rtlCol="0" anchor="t">
            <a:spAutoFit/>
          </a:bodyPr>
          <a:lstStyle/>
          <a:p>
            <a:pPr marL="552754" lvl="1" indent="-276377" algn="l">
              <a:lnSpc>
                <a:spcPts val="3968"/>
              </a:lnSpc>
              <a:buFont typeface="Arial"/>
              <a:buChar char="•"/>
            </a:pPr>
            <a:r>
              <a:rPr lang="en-US" sz="2560" u="none" strike="noStrike" dirty="0">
                <a:solidFill>
                  <a:srgbClr val="545454"/>
                </a:solidFill>
                <a:latin typeface="Open Sans 2"/>
                <a:ea typeface="Open Sans 2"/>
                <a:cs typeface="Open Sans 2"/>
                <a:sym typeface="Open Sans 2"/>
              </a:rPr>
              <a:t>📚 48h di </a:t>
            </a:r>
            <a:r>
              <a:rPr lang="en-US" sz="2560" u="none" strike="noStrike" dirty="0" err="1">
                <a:solidFill>
                  <a:srgbClr val="545454"/>
                </a:solidFill>
                <a:latin typeface="Open Sans 2"/>
                <a:ea typeface="Open Sans 2"/>
                <a:cs typeface="Open Sans 2"/>
                <a:sym typeface="Open Sans 2"/>
              </a:rPr>
              <a:t>formazione</a:t>
            </a:r>
            <a:r>
              <a:rPr lang="en-US" sz="2560" u="none" strike="noStrike" dirty="0">
                <a:solidFill>
                  <a:srgbClr val="545454"/>
                </a:solidFill>
                <a:latin typeface="Open Sans 2"/>
                <a:ea typeface="Open Sans 2"/>
                <a:cs typeface="Open Sans 2"/>
                <a:sym typeface="Open Sans 2"/>
              </a:rPr>
              <a:t> </a:t>
            </a:r>
            <a:r>
              <a:rPr lang="en-US" sz="2560" u="none" strike="noStrike" dirty="0" err="1">
                <a:solidFill>
                  <a:srgbClr val="545454"/>
                </a:solidFill>
                <a:latin typeface="Open Sans 2"/>
                <a:ea typeface="Open Sans 2"/>
                <a:cs typeface="Open Sans 2"/>
                <a:sym typeface="Open Sans 2"/>
              </a:rPr>
              <a:t>certificata</a:t>
            </a:r>
            <a:r>
              <a:rPr lang="en-US" sz="2560" u="none" strike="noStrike" dirty="0">
                <a:solidFill>
                  <a:srgbClr val="545454"/>
                </a:solidFill>
                <a:latin typeface="Open Sans 2"/>
                <a:ea typeface="Open Sans 2"/>
                <a:cs typeface="Open Sans 2"/>
                <a:sym typeface="Open Sans 2"/>
              </a:rPr>
              <a:t> </a:t>
            </a:r>
            <a:r>
              <a:rPr lang="en-US" sz="2560" u="none" strike="noStrike" dirty="0" err="1">
                <a:solidFill>
                  <a:srgbClr val="545454"/>
                </a:solidFill>
                <a:latin typeface="Open Sans 2"/>
                <a:ea typeface="Open Sans 2"/>
                <a:cs typeface="Open Sans 2"/>
                <a:sym typeface="Open Sans 2"/>
              </a:rPr>
              <a:t>su</a:t>
            </a:r>
            <a:r>
              <a:rPr lang="en-US" sz="2560" u="none" strike="noStrike" dirty="0">
                <a:solidFill>
                  <a:srgbClr val="545454"/>
                </a:solidFill>
                <a:latin typeface="Open Sans 2"/>
                <a:ea typeface="Open Sans 2"/>
                <a:cs typeface="Open Sans 2"/>
                <a:sym typeface="Open Sans 2"/>
              </a:rPr>
              <a:t> PAC e </a:t>
            </a:r>
            <a:r>
              <a:rPr lang="en-US" sz="2560" u="none" strike="noStrike" dirty="0" err="1">
                <a:solidFill>
                  <a:srgbClr val="545454"/>
                </a:solidFill>
                <a:latin typeface="Open Sans 2"/>
                <a:ea typeface="Open Sans 2"/>
                <a:cs typeface="Open Sans 2"/>
                <a:sym typeface="Open Sans 2"/>
              </a:rPr>
              <a:t>agricoltura</a:t>
            </a:r>
            <a:r>
              <a:rPr lang="en-US" sz="2560" u="none" strike="noStrike" dirty="0">
                <a:solidFill>
                  <a:srgbClr val="545454"/>
                </a:solidFill>
                <a:latin typeface="Open Sans 2"/>
                <a:ea typeface="Open Sans 2"/>
                <a:cs typeface="Open Sans 2"/>
                <a:sym typeface="Open Sans 2"/>
              </a:rPr>
              <a:t> del </a:t>
            </a:r>
            <a:r>
              <a:rPr lang="en-US" sz="2560" u="none" strike="noStrike" dirty="0" err="1">
                <a:solidFill>
                  <a:srgbClr val="545454"/>
                </a:solidFill>
                <a:latin typeface="Open Sans 2"/>
                <a:ea typeface="Open Sans 2"/>
                <a:cs typeface="Open Sans 2"/>
                <a:sym typeface="Open Sans 2"/>
              </a:rPr>
              <a:t>futuro</a:t>
            </a:r>
            <a:endParaRPr lang="en-US" sz="2560" u="none" strike="noStrike" dirty="0">
              <a:solidFill>
                <a:srgbClr val="545454"/>
              </a:solidFill>
              <a:latin typeface="Open Sans 2"/>
              <a:ea typeface="Open Sans 2"/>
              <a:cs typeface="Open Sans 2"/>
              <a:sym typeface="Open Sans 2"/>
            </a:endParaRPr>
          </a:p>
          <a:p>
            <a:pPr marL="552754" lvl="1" indent="-276377" algn="l">
              <a:lnSpc>
                <a:spcPts val="3968"/>
              </a:lnSpc>
              <a:buFont typeface="Arial"/>
              <a:buChar char="•"/>
            </a:pPr>
            <a:r>
              <a:rPr lang="en-US" sz="2560" u="none" strike="noStrike" dirty="0">
                <a:solidFill>
                  <a:srgbClr val="545454"/>
                </a:solidFill>
                <a:latin typeface="Open Sans 2"/>
                <a:ea typeface="Open Sans 2"/>
                <a:cs typeface="Open Sans 2"/>
                <a:sym typeface="Open Sans 2"/>
              </a:rPr>
              <a:t>🤝 Network con Senior Mentor e </a:t>
            </a:r>
            <a:r>
              <a:rPr lang="en-US" sz="2560" u="none" strike="noStrike" dirty="0" err="1">
                <a:solidFill>
                  <a:srgbClr val="545454"/>
                </a:solidFill>
                <a:latin typeface="Open Sans 2"/>
                <a:ea typeface="Open Sans 2"/>
                <a:cs typeface="Open Sans 2"/>
                <a:sym typeface="Open Sans 2"/>
              </a:rPr>
              <a:t>giovani</a:t>
            </a:r>
            <a:r>
              <a:rPr lang="en-US" sz="2560" u="none" strike="noStrike" dirty="0">
                <a:solidFill>
                  <a:srgbClr val="545454"/>
                </a:solidFill>
                <a:latin typeface="Open Sans 2"/>
                <a:ea typeface="Open Sans 2"/>
                <a:cs typeface="Open Sans 2"/>
                <a:sym typeface="Open Sans 2"/>
              </a:rPr>
              <a:t> </a:t>
            </a:r>
            <a:r>
              <a:rPr lang="en-US" sz="2560" u="none" strike="noStrike" dirty="0" err="1">
                <a:solidFill>
                  <a:srgbClr val="545454"/>
                </a:solidFill>
                <a:latin typeface="Open Sans 2"/>
                <a:ea typeface="Open Sans 2"/>
                <a:cs typeface="Open Sans 2"/>
                <a:sym typeface="Open Sans 2"/>
              </a:rPr>
              <a:t>imprenditori</a:t>
            </a:r>
            <a:r>
              <a:rPr lang="en-US" sz="2560" u="none" strike="noStrike" dirty="0">
                <a:solidFill>
                  <a:srgbClr val="545454"/>
                </a:solidFill>
                <a:latin typeface="Open Sans 2"/>
                <a:ea typeface="Open Sans 2"/>
                <a:cs typeface="Open Sans 2"/>
                <a:sym typeface="Open Sans 2"/>
              </a:rPr>
              <a:t> </a:t>
            </a:r>
            <a:r>
              <a:rPr lang="en-US" sz="2560" u="none" strike="noStrike" dirty="0" err="1">
                <a:solidFill>
                  <a:srgbClr val="545454"/>
                </a:solidFill>
                <a:latin typeface="Open Sans 2"/>
                <a:ea typeface="Open Sans 2"/>
                <a:cs typeface="Open Sans 2"/>
                <a:sym typeface="Open Sans 2"/>
              </a:rPr>
              <a:t>agricoli</a:t>
            </a:r>
            <a:endParaRPr lang="en-US" sz="2560" u="none" strike="noStrike" dirty="0">
              <a:solidFill>
                <a:srgbClr val="545454"/>
              </a:solidFill>
              <a:latin typeface="Open Sans 2"/>
              <a:ea typeface="Open Sans 2"/>
              <a:cs typeface="Open Sans 2"/>
              <a:sym typeface="Open Sans 2"/>
            </a:endParaRPr>
          </a:p>
          <a:p>
            <a:pPr marL="552754" lvl="1" indent="-276377" algn="l">
              <a:lnSpc>
                <a:spcPts val="3968"/>
              </a:lnSpc>
              <a:buFont typeface="Arial"/>
              <a:buChar char="•"/>
            </a:pPr>
            <a:r>
              <a:rPr lang="en-US" sz="2560" u="none" strike="noStrike" dirty="0">
                <a:solidFill>
                  <a:srgbClr val="545454"/>
                </a:solidFill>
                <a:latin typeface="Open Sans 2"/>
                <a:ea typeface="Open Sans 2"/>
                <a:cs typeface="Open Sans 2"/>
                <a:sym typeface="Open Sans 2"/>
              </a:rPr>
              <a:t>🔬 24h di </a:t>
            </a:r>
            <a:r>
              <a:rPr lang="en-US" sz="2560" u="none" strike="noStrike" dirty="0" err="1">
                <a:solidFill>
                  <a:srgbClr val="545454"/>
                </a:solidFill>
                <a:latin typeface="Open Sans 2"/>
                <a:ea typeface="Open Sans 2"/>
                <a:cs typeface="Open Sans 2"/>
                <a:sym typeface="Open Sans 2"/>
              </a:rPr>
              <a:t>esperienza</a:t>
            </a:r>
            <a:r>
              <a:rPr lang="en-US" sz="2560" u="none" strike="noStrike" dirty="0">
                <a:solidFill>
                  <a:srgbClr val="545454"/>
                </a:solidFill>
                <a:latin typeface="Open Sans 2"/>
                <a:ea typeface="Open Sans 2"/>
                <a:cs typeface="Open Sans 2"/>
                <a:sym typeface="Open Sans 2"/>
              </a:rPr>
              <a:t> </a:t>
            </a:r>
            <a:r>
              <a:rPr lang="en-US" sz="2560" u="none" strike="noStrike" dirty="0" err="1">
                <a:solidFill>
                  <a:srgbClr val="545454"/>
                </a:solidFill>
                <a:latin typeface="Open Sans 2"/>
                <a:ea typeface="Open Sans 2"/>
                <a:cs typeface="Open Sans 2"/>
                <a:sym typeface="Open Sans 2"/>
              </a:rPr>
              <a:t>pratica</a:t>
            </a:r>
            <a:r>
              <a:rPr lang="en-US" sz="2560" u="none" strike="noStrike" dirty="0">
                <a:solidFill>
                  <a:srgbClr val="545454"/>
                </a:solidFill>
                <a:latin typeface="Open Sans 2"/>
                <a:ea typeface="Open Sans 2"/>
                <a:cs typeface="Open Sans 2"/>
                <a:sym typeface="Open Sans 2"/>
              </a:rPr>
              <a:t> </a:t>
            </a:r>
            <a:r>
              <a:rPr lang="en-US" sz="2560" u="none" strike="noStrike" dirty="0" err="1">
                <a:solidFill>
                  <a:srgbClr val="545454"/>
                </a:solidFill>
                <a:latin typeface="Open Sans 2"/>
                <a:ea typeface="Open Sans 2"/>
                <a:cs typeface="Open Sans 2"/>
                <a:sym typeface="Open Sans 2"/>
              </a:rPr>
              <a:t>nei</a:t>
            </a:r>
            <a:r>
              <a:rPr lang="en-US" sz="2560" u="none" strike="noStrike" dirty="0">
                <a:solidFill>
                  <a:srgbClr val="545454"/>
                </a:solidFill>
                <a:latin typeface="Open Sans 2"/>
                <a:ea typeface="Open Sans 2"/>
                <a:cs typeface="Open Sans 2"/>
                <a:sym typeface="Open Sans 2"/>
              </a:rPr>
              <a:t> Mini Camp (Puglia e </a:t>
            </a:r>
            <a:r>
              <a:rPr lang="en-US" sz="2560" u="none" strike="noStrike" dirty="0" err="1">
                <a:solidFill>
                  <a:srgbClr val="545454"/>
                </a:solidFill>
                <a:latin typeface="Open Sans 2"/>
                <a:ea typeface="Open Sans 2"/>
                <a:cs typeface="Open Sans 2"/>
                <a:sym typeface="Open Sans 2"/>
              </a:rPr>
              <a:t>Lombardia</a:t>
            </a:r>
            <a:r>
              <a:rPr lang="en-US" sz="2560" u="none" strike="noStrike" dirty="0">
                <a:solidFill>
                  <a:srgbClr val="545454"/>
                </a:solidFill>
                <a:latin typeface="Open Sans 2"/>
                <a:ea typeface="Open Sans 2"/>
                <a:cs typeface="Open Sans 2"/>
                <a:sym typeface="Open Sans 2"/>
              </a:rPr>
              <a:t>)</a:t>
            </a:r>
          </a:p>
          <a:p>
            <a:pPr marL="552754" lvl="1" indent="-276377" algn="l">
              <a:lnSpc>
                <a:spcPts val="3968"/>
              </a:lnSpc>
              <a:buFont typeface="Arial"/>
              <a:buChar char="•"/>
            </a:pPr>
            <a:r>
              <a:rPr lang="en-US" sz="2560" u="none" strike="noStrike" dirty="0">
                <a:solidFill>
                  <a:srgbClr val="545454"/>
                </a:solidFill>
                <a:latin typeface="Open Sans 2"/>
                <a:ea typeface="Open Sans 2"/>
                <a:cs typeface="Open Sans 2"/>
                <a:sym typeface="Open Sans 2"/>
              </a:rPr>
              <a:t>💼 </a:t>
            </a:r>
            <a:r>
              <a:rPr lang="en-US" sz="2560" u="none" strike="noStrike" dirty="0" err="1">
                <a:solidFill>
                  <a:srgbClr val="545454"/>
                </a:solidFill>
                <a:latin typeface="Open Sans 2"/>
                <a:ea typeface="Open Sans 2"/>
                <a:cs typeface="Open Sans 2"/>
                <a:sym typeface="Open Sans 2"/>
              </a:rPr>
              <a:t>Competenze</a:t>
            </a:r>
            <a:r>
              <a:rPr lang="en-US" sz="2560" u="none" strike="noStrike" dirty="0">
                <a:solidFill>
                  <a:srgbClr val="545454"/>
                </a:solidFill>
                <a:latin typeface="Open Sans 2"/>
                <a:ea typeface="Open Sans 2"/>
                <a:cs typeface="Open Sans 2"/>
                <a:sym typeface="Open Sans 2"/>
              </a:rPr>
              <a:t> </a:t>
            </a:r>
            <a:r>
              <a:rPr lang="en-US" sz="2560" u="none" strike="noStrike" dirty="0" err="1">
                <a:solidFill>
                  <a:srgbClr val="545454"/>
                </a:solidFill>
                <a:latin typeface="Open Sans 2"/>
                <a:ea typeface="Open Sans 2"/>
                <a:cs typeface="Open Sans 2"/>
                <a:sym typeface="Open Sans 2"/>
              </a:rPr>
              <a:t>applicabili</a:t>
            </a:r>
            <a:r>
              <a:rPr lang="en-US" sz="2560" u="none" strike="noStrike" dirty="0">
                <a:solidFill>
                  <a:srgbClr val="545454"/>
                </a:solidFill>
                <a:latin typeface="Open Sans 2"/>
                <a:ea typeface="Open Sans 2"/>
                <a:cs typeface="Open Sans 2"/>
                <a:sym typeface="Open Sans 2"/>
              </a:rPr>
              <a:t>: </a:t>
            </a:r>
            <a:r>
              <a:rPr lang="en-US" sz="2560" u="none" strike="noStrike" dirty="0" err="1">
                <a:solidFill>
                  <a:srgbClr val="545454"/>
                </a:solidFill>
                <a:latin typeface="Open Sans 2"/>
                <a:ea typeface="Open Sans 2"/>
                <a:cs typeface="Open Sans 2"/>
                <a:sym typeface="Open Sans 2"/>
              </a:rPr>
              <a:t>ricerca</a:t>
            </a:r>
            <a:r>
              <a:rPr lang="en-US" sz="2560" u="none" strike="noStrike" dirty="0">
                <a:solidFill>
                  <a:srgbClr val="545454"/>
                </a:solidFill>
                <a:latin typeface="Open Sans 2"/>
                <a:ea typeface="Open Sans 2"/>
                <a:cs typeface="Open Sans 2"/>
                <a:sym typeface="Open Sans 2"/>
              </a:rPr>
              <a:t>-azione, public speaking, </a:t>
            </a:r>
            <a:r>
              <a:rPr lang="en-US" sz="2560" u="none" strike="noStrike" dirty="0" err="1">
                <a:solidFill>
                  <a:srgbClr val="545454"/>
                </a:solidFill>
                <a:latin typeface="Open Sans 2"/>
                <a:ea typeface="Open Sans 2"/>
                <a:cs typeface="Open Sans 2"/>
                <a:sym typeface="Open Sans 2"/>
              </a:rPr>
              <a:t>progettazione</a:t>
            </a:r>
            <a:endParaRPr lang="en-US" sz="2560" u="none" strike="noStrike" dirty="0">
              <a:solidFill>
                <a:srgbClr val="545454"/>
              </a:solidFill>
              <a:latin typeface="Open Sans 2"/>
              <a:ea typeface="Open Sans 2"/>
              <a:cs typeface="Open Sans 2"/>
              <a:sym typeface="Open Sans 2"/>
            </a:endParaRPr>
          </a:p>
          <a:p>
            <a:pPr marL="552754" lvl="1" indent="-276377" algn="l">
              <a:lnSpc>
                <a:spcPts val="3968"/>
              </a:lnSpc>
              <a:buFont typeface="Arial"/>
              <a:buChar char="•"/>
            </a:pPr>
            <a:r>
              <a:rPr lang="en-US" sz="2560" u="none" strike="noStrike" dirty="0">
                <a:solidFill>
                  <a:srgbClr val="545454"/>
                </a:solidFill>
                <a:latin typeface="Open Sans 2"/>
                <a:ea typeface="Open Sans 2"/>
                <a:cs typeface="Open Sans 2"/>
                <a:sym typeface="Open Sans 2"/>
              </a:rPr>
              <a:t>🏆 </a:t>
            </a:r>
            <a:r>
              <a:rPr lang="en-US" sz="2560" u="none" strike="noStrike" dirty="0" err="1">
                <a:solidFill>
                  <a:srgbClr val="545454"/>
                </a:solidFill>
                <a:latin typeface="Open Sans 2"/>
                <a:ea typeface="Open Sans 2"/>
                <a:cs typeface="Open Sans 2"/>
                <a:sym typeface="Open Sans 2"/>
              </a:rPr>
              <a:t>Percorso</a:t>
            </a:r>
            <a:r>
              <a:rPr lang="en-US" sz="2560" u="none" strike="noStrike" dirty="0">
                <a:solidFill>
                  <a:srgbClr val="545454"/>
                </a:solidFill>
                <a:latin typeface="Open Sans 2"/>
                <a:ea typeface="Open Sans 2"/>
                <a:cs typeface="Open Sans 2"/>
                <a:sym typeface="Open Sans 2"/>
              </a:rPr>
              <a:t> </a:t>
            </a:r>
            <a:r>
              <a:rPr lang="en-US" sz="2560" u="none" strike="noStrike" dirty="0" err="1">
                <a:solidFill>
                  <a:srgbClr val="545454"/>
                </a:solidFill>
                <a:latin typeface="Open Sans 2"/>
                <a:ea typeface="Open Sans 2"/>
                <a:cs typeface="Open Sans 2"/>
                <a:sym typeface="Open Sans 2"/>
              </a:rPr>
              <a:t>meritocratico</a:t>
            </a:r>
            <a:r>
              <a:rPr lang="en-US" sz="2560" u="none" strike="noStrike" dirty="0">
                <a:solidFill>
                  <a:srgbClr val="545454"/>
                </a:solidFill>
                <a:latin typeface="Open Sans 2"/>
                <a:ea typeface="Open Sans 2"/>
                <a:cs typeface="Open Sans 2"/>
                <a:sym typeface="Open Sans 2"/>
              </a:rPr>
              <a:t> con </a:t>
            </a:r>
            <a:r>
              <a:rPr lang="en-US" sz="2560" u="none" strike="noStrike" dirty="0" err="1">
                <a:solidFill>
                  <a:srgbClr val="545454"/>
                </a:solidFill>
                <a:latin typeface="Open Sans 2"/>
                <a:ea typeface="Open Sans 2"/>
                <a:cs typeface="Open Sans 2"/>
                <a:sym typeface="Open Sans 2"/>
              </a:rPr>
              <a:t>selezione</a:t>
            </a:r>
            <a:r>
              <a:rPr lang="en-US" sz="2560" u="none" strike="noStrike" dirty="0">
                <a:solidFill>
                  <a:srgbClr val="545454"/>
                </a:solidFill>
                <a:latin typeface="Open Sans 2"/>
                <a:ea typeface="Open Sans 2"/>
                <a:cs typeface="Open Sans 2"/>
                <a:sym typeface="Open Sans 2"/>
              </a:rPr>
              <a:t> </a:t>
            </a:r>
            <a:r>
              <a:rPr lang="en-US" sz="2560" u="none" strike="noStrike" dirty="0" err="1">
                <a:solidFill>
                  <a:srgbClr val="545454"/>
                </a:solidFill>
                <a:latin typeface="Open Sans 2"/>
                <a:ea typeface="Open Sans 2"/>
                <a:cs typeface="Open Sans 2"/>
                <a:sym typeface="Open Sans 2"/>
              </a:rPr>
              <a:t>regionale</a:t>
            </a:r>
            <a:r>
              <a:rPr lang="en-US" sz="2560" u="none" strike="noStrike" dirty="0">
                <a:solidFill>
                  <a:srgbClr val="545454"/>
                </a:solidFill>
                <a:latin typeface="Open Sans 2"/>
                <a:ea typeface="Open Sans 2"/>
                <a:cs typeface="Open Sans 2"/>
                <a:sym typeface="Open Sans 2"/>
              </a:rPr>
              <a:t>/</a:t>
            </a:r>
            <a:r>
              <a:rPr lang="en-US" sz="2560" u="none" strike="noStrike" dirty="0" err="1">
                <a:solidFill>
                  <a:srgbClr val="545454"/>
                </a:solidFill>
                <a:latin typeface="Open Sans 2"/>
                <a:ea typeface="Open Sans 2"/>
                <a:cs typeface="Open Sans 2"/>
                <a:sym typeface="Open Sans 2"/>
              </a:rPr>
              <a:t>universitaria</a:t>
            </a:r>
            <a:endParaRPr lang="en-US" sz="2560" u="none" strike="noStrike" dirty="0">
              <a:solidFill>
                <a:srgbClr val="545454"/>
              </a:solidFill>
              <a:latin typeface="Open Sans 2"/>
              <a:ea typeface="Open Sans 2"/>
              <a:cs typeface="Open Sans 2"/>
              <a:sym typeface="Open Sans 2"/>
            </a:endParaRPr>
          </a:p>
          <a:p>
            <a:pPr marL="552754" lvl="1" indent="-276377" algn="l">
              <a:lnSpc>
                <a:spcPts val="3968"/>
              </a:lnSpc>
              <a:buFont typeface="Arial"/>
              <a:buChar char="•"/>
            </a:pPr>
            <a:r>
              <a:rPr lang="en-US" sz="2560" u="none" strike="noStrike" dirty="0">
                <a:solidFill>
                  <a:srgbClr val="545454"/>
                </a:solidFill>
                <a:latin typeface="Open Sans 2"/>
                <a:ea typeface="Open Sans 2"/>
                <a:cs typeface="Open Sans 2"/>
                <a:sym typeface="Open Sans 2"/>
              </a:rPr>
              <a:t>📊 Portfolio di </a:t>
            </a:r>
            <a:r>
              <a:rPr lang="en-US" sz="2560" u="none" strike="noStrike" dirty="0" err="1">
                <a:solidFill>
                  <a:srgbClr val="545454"/>
                </a:solidFill>
                <a:latin typeface="Open Sans 2"/>
                <a:ea typeface="Open Sans 2"/>
                <a:cs typeface="Open Sans 2"/>
                <a:sym typeface="Open Sans 2"/>
              </a:rPr>
              <a:t>competenze</a:t>
            </a:r>
            <a:r>
              <a:rPr lang="en-US" sz="2560" u="none" strike="noStrike" dirty="0">
                <a:solidFill>
                  <a:srgbClr val="545454"/>
                </a:solidFill>
                <a:latin typeface="Open Sans 2"/>
                <a:ea typeface="Open Sans 2"/>
                <a:cs typeface="Open Sans 2"/>
                <a:sym typeface="Open Sans 2"/>
              </a:rPr>
              <a:t> </a:t>
            </a:r>
            <a:r>
              <a:rPr lang="en-US" sz="2560" u="none" strike="noStrike" dirty="0" err="1">
                <a:solidFill>
                  <a:srgbClr val="545454"/>
                </a:solidFill>
                <a:latin typeface="Open Sans 2"/>
                <a:ea typeface="Open Sans 2"/>
                <a:cs typeface="Open Sans 2"/>
                <a:sym typeface="Open Sans 2"/>
              </a:rPr>
              <a:t>spendibili</a:t>
            </a:r>
            <a:r>
              <a:rPr lang="en-US" sz="2560" u="none" strike="noStrike" dirty="0">
                <a:solidFill>
                  <a:srgbClr val="545454"/>
                </a:solidFill>
                <a:latin typeface="Open Sans 2"/>
                <a:ea typeface="Open Sans 2"/>
                <a:cs typeface="Open Sans 2"/>
                <a:sym typeface="Open Sans 2"/>
              </a:rPr>
              <a:t> </a:t>
            </a:r>
            <a:r>
              <a:rPr lang="en-US" sz="2560" u="none" strike="noStrike" dirty="0" err="1">
                <a:solidFill>
                  <a:srgbClr val="545454"/>
                </a:solidFill>
                <a:latin typeface="Open Sans 2"/>
                <a:ea typeface="Open Sans 2"/>
                <a:cs typeface="Open Sans 2"/>
                <a:sym typeface="Open Sans 2"/>
              </a:rPr>
              <a:t>nel</a:t>
            </a:r>
            <a:r>
              <a:rPr lang="en-US" sz="2560" u="none" strike="noStrike" dirty="0">
                <a:solidFill>
                  <a:srgbClr val="545454"/>
                </a:solidFill>
                <a:latin typeface="Open Sans 2"/>
                <a:ea typeface="Open Sans 2"/>
                <a:cs typeface="Open Sans 2"/>
                <a:sym typeface="Open Sans 2"/>
              </a:rPr>
              <a:t> </a:t>
            </a:r>
            <a:r>
              <a:rPr lang="en-US" sz="2560" u="none" strike="noStrike" dirty="0" err="1">
                <a:solidFill>
                  <a:srgbClr val="545454"/>
                </a:solidFill>
                <a:latin typeface="Open Sans 2"/>
                <a:ea typeface="Open Sans 2"/>
                <a:cs typeface="Open Sans 2"/>
                <a:sym typeface="Open Sans 2"/>
              </a:rPr>
              <a:t>settore</a:t>
            </a:r>
            <a:r>
              <a:rPr lang="en-US" sz="2560" u="none" strike="noStrike" dirty="0">
                <a:solidFill>
                  <a:srgbClr val="545454"/>
                </a:solidFill>
                <a:latin typeface="Open Sans 2"/>
                <a:ea typeface="Open Sans 2"/>
                <a:cs typeface="Open Sans 2"/>
                <a:sym typeface="Open Sans 2"/>
              </a:rPr>
              <a:t> </a:t>
            </a:r>
            <a:r>
              <a:rPr lang="en-US" sz="2560" u="none" strike="noStrike" dirty="0" err="1">
                <a:solidFill>
                  <a:srgbClr val="545454"/>
                </a:solidFill>
                <a:latin typeface="Open Sans 2"/>
                <a:ea typeface="Open Sans 2"/>
                <a:cs typeface="Open Sans 2"/>
                <a:sym typeface="Open Sans 2"/>
              </a:rPr>
              <a:t>agricolo</a:t>
            </a:r>
            <a:endParaRPr lang="en-US" sz="2560" u="none" strike="noStrike" dirty="0">
              <a:solidFill>
                <a:srgbClr val="545454"/>
              </a:solidFill>
              <a:latin typeface="Open Sans 2"/>
              <a:ea typeface="Open Sans 2"/>
              <a:cs typeface="Open Sans 2"/>
              <a:sym typeface="Open Sans 2"/>
            </a:endParaRPr>
          </a:p>
          <a:p>
            <a:pPr algn="l">
              <a:lnSpc>
                <a:spcPts val="3968"/>
              </a:lnSpc>
            </a:pPr>
            <a:endParaRPr lang="en-US" sz="2560" u="none" strike="noStrike" dirty="0">
              <a:solidFill>
                <a:srgbClr val="545454"/>
              </a:solidFill>
              <a:latin typeface="Open Sans 2"/>
              <a:ea typeface="Open Sans 2"/>
              <a:cs typeface="Open Sans 2"/>
              <a:sym typeface="Open Sans 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369131" y="-216002"/>
            <a:ext cx="14924336" cy="10503002"/>
          </a:xfrm>
          <a:custGeom>
            <a:avLst/>
            <a:gdLst/>
            <a:ahLst/>
            <a:cxnLst/>
            <a:rect l="l" t="t" r="r" b="b"/>
            <a:pathLst>
              <a:path w="14924336" h="10503002">
                <a:moveTo>
                  <a:pt x="0" y="0"/>
                </a:moveTo>
                <a:lnTo>
                  <a:pt x="14924336" y="0"/>
                </a:lnTo>
                <a:lnTo>
                  <a:pt x="14924336" y="10503002"/>
                </a:lnTo>
                <a:lnTo>
                  <a:pt x="0" y="1050300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it-IT"/>
          </a:p>
        </p:txBody>
      </p:sp>
      <p:grpSp>
        <p:nvGrpSpPr>
          <p:cNvPr id="3" name="Group 3"/>
          <p:cNvGrpSpPr/>
          <p:nvPr/>
        </p:nvGrpSpPr>
        <p:grpSpPr>
          <a:xfrm>
            <a:off x="805452" y="1028700"/>
            <a:ext cx="1519410" cy="1506642"/>
            <a:chOff x="0" y="0"/>
            <a:chExt cx="717224" cy="711197"/>
          </a:xfrm>
        </p:grpSpPr>
        <p:sp>
          <p:nvSpPr>
            <p:cNvPr id="4" name="Freeform 4"/>
            <p:cNvSpPr/>
            <p:nvPr/>
          </p:nvSpPr>
          <p:spPr>
            <a:xfrm>
              <a:off x="0" y="0"/>
              <a:ext cx="717224" cy="711197"/>
            </a:xfrm>
            <a:custGeom>
              <a:avLst/>
              <a:gdLst/>
              <a:ahLst/>
              <a:cxnLst/>
              <a:rect l="l" t="t" r="r" b="b"/>
              <a:pathLst>
                <a:path w="717224" h="711197">
                  <a:moveTo>
                    <a:pt x="259863" y="0"/>
                  </a:moveTo>
                  <a:lnTo>
                    <a:pt x="457361" y="0"/>
                  </a:lnTo>
                  <a:cubicBezTo>
                    <a:pt x="526281" y="0"/>
                    <a:pt x="592378" y="27378"/>
                    <a:pt x="641112" y="76112"/>
                  </a:cubicBezTo>
                  <a:cubicBezTo>
                    <a:pt x="689846" y="124846"/>
                    <a:pt x="717224" y="190943"/>
                    <a:pt x="717224" y="259863"/>
                  </a:cubicBezTo>
                  <a:lnTo>
                    <a:pt x="717224" y="451334"/>
                  </a:lnTo>
                  <a:cubicBezTo>
                    <a:pt x="717224" y="520254"/>
                    <a:pt x="689846" y="586351"/>
                    <a:pt x="641112" y="635085"/>
                  </a:cubicBezTo>
                  <a:cubicBezTo>
                    <a:pt x="592378" y="683819"/>
                    <a:pt x="526281" y="711197"/>
                    <a:pt x="457361" y="711197"/>
                  </a:cubicBezTo>
                  <a:lnTo>
                    <a:pt x="259863" y="711197"/>
                  </a:lnTo>
                  <a:cubicBezTo>
                    <a:pt x="190943" y="711197"/>
                    <a:pt x="124846" y="683819"/>
                    <a:pt x="76112" y="635085"/>
                  </a:cubicBezTo>
                  <a:cubicBezTo>
                    <a:pt x="27378" y="586351"/>
                    <a:pt x="0" y="520254"/>
                    <a:pt x="0" y="451334"/>
                  </a:cubicBezTo>
                  <a:lnTo>
                    <a:pt x="0" y="259863"/>
                  </a:lnTo>
                  <a:cubicBezTo>
                    <a:pt x="0" y="190943"/>
                    <a:pt x="27378" y="124846"/>
                    <a:pt x="76112" y="76112"/>
                  </a:cubicBezTo>
                  <a:cubicBezTo>
                    <a:pt x="124846" y="27378"/>
                    <a:pt x="190943" y="0"/>
                    <a:pt x="259863" y="0"/>
                  </a:cubicBezTo>
                  <a:close/>
                </a:path>
              </a:pathLst>
            </a:custGeom>
            <a:solidFill>
              <a:srgbClr val="EBDD48"/>
            </a:solidFill>
          </p:spPr>
          <p:txBody>
            <a:bodyPr/>
            <a:lstStyle/>
            <a:p>
              <a:endParaRPr lang="it-IT"/>
            </a:p>
          </p:txBody>
        </p:sp>
        <p:sp>
          <p:nvSpPr>
            <p:cNvPr id="5" name="TextBox 5"/>
            <p:cNvSpPr txBox="1"/>
            <p:nvPr/>
          </p:nvSpPr>
          <p:spPr>
            <a:xfrm>
              <a:off x="0" y="-38100"/>
              <a:ext cx="717224" cy="749297"/>
            </a:xfrm>
            <a:prstGeom prst="rect">
              <a:avLst/>
            </a:prstGeom>
          </p:spPr>
          <p:txBody>
            <a:bodyPr lIns="55650" tIns="55650" rIns="55650" bIns="55650" rtlCol="0" anchor="ctr"/>
            <a:lstStyle/>
            <a:p>
              <a:pPr algn="ctr">
                <a:lnSpc>
                  <a:spcPts val="2729"/>
                </a:lnSpc>
              </a:pPr>
              <a:endParaRPr/>
            </a:p>
            <a:p>
              <a:pPr algn="ctr">
                <a:lnSpc>
                  <a:spcPts val="2729"/>
                </a:lnSpc>
              </a:pPr>
              <a:endParaRPr/>
            </a:p>
            <a:p>
              <a:pPr algn="ctr">
                <a:lnSpc>
                  <a:spcPts val="2729"/>
                </a:lnSpc>
              </a:pPr>
              <a:endParaRPr/>
            </a:p>
          </p:txBody>
        </p:sp>
      </p:grpSp>
      <p:sp>
        <p:nvSpPr>
          <p:cNvPr id="6" name="Freeform 6"/>
          <p:cNvSpPr/>
          <p:nvPr/>
        </p:nvSpPr>
        <p:spPr>
          <a:xfrm>
            <a:off x="1102809" y="1319673"/>
            <a:ext cx="924697" cy="924697"/>
          </a:xfrm>
          <a:custGeom>
            <a:avLst/>
            <a:gdLst/>
            <a:ahLst/>
            <a:cxnLst/>
            <a:rect l="l" t="t" r="r" b="b"/>
            <a:pathLst>
              <a:path w="924697" h="924697">
                <a:moveTo>
                  <a:pt x="0" y="0"/>
                </a:moveTo>
                <a:lnTo>
                  <a:pt x="924697" y="0"/>
                </a:lnTo>
                <a:lnTo>
                  <a:pt x="924697" y="924697"/>
                </a:lnTo>
                <a:lnTo>
                  <a:pt x="0" y="9246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grpSp>
        <p:nvGrpSpPr>
          <p:cNvPr id="7" name="Group 7"/>
          <p:cNvGrpSpPr/>
          <p:nvPr/>
        </p:nvGrpSpPr>
        <p:grpSpPr>
          <a:xfrm>
            <a:off x="2684758" y="1190482"/>
            <a:ext cx="10146541" cy="1183078"/>
            <a:chOff x="0" y="0"/>
            <a:chExt cx="2866145" cy="334190"/>
          </a:xfrm>
        </p:grpSpPr>
        <p:sp>
          <p:nvSpPr>
            <p:cNvPr id="8" name="Freeform 8"/>
            <p:cNvSpPr/>
            <p:nvPr/>
          </p:nvSpPr>
          <p:spPr>
            <a:xfrm>
              <a:off x="0" y="0"/>
              <a:ext cx="2866145" cy="334190"/>
            </a:xfrm>
            <a:custGeom>
              <a:avLst/>
              <a:gdLst/>
              <a:ahLst/>
              <a:cxnLst/>
              <a:rect l="l" t="t" r="r" b="b"/>
              <a:pathLst>
                <a:path w="2866145" h="334190">
                  <a:moveTo>
                    <a:pt x="11445" y="0"/>
                  </a:moveTo>
                  <a:lnTo>
                    <a:pt x="2854700" y="0"/>
                  </a:lnTo>
                  <a:cubicBezTo>
                    <a:pt x="2857735" y="0"/>
                    <a:pt x="2860646" y="1206"/>
                    <a:pt x="2862793" y="3352"/>
                  </a:cubicBezTo>
                  <a:cubicBezTo>
                    <a:pt x="2864939" y="5499"/>
                    <a:pt x="2866145" y="8410"/>
                    <a:pt x="2866145" y="11445"/>
                  </a:cubicBezTo>
                  <a:lnTo>
                    <a:pt x="2866145" y="322745"/>
                  </a:lnTo>
                  <a:cubicBezTo>
                    <a:pt x="2866145" y="329066"/>
                    <a:pt x="2861021" y="334190"/>
                    <a:pt x="2854700" y="334190"/>
                  </a:cubicBezTo>
                  <a:lnTo>
                    <a:pt x="11445" y="334190"/>
                  </a:lnTo>
                  <a:cubicBezTo>
                    <a:pt x="8410" y="334190"/>
                    <a:pt x="5499" y="332984"/>
                    <a:pt x="3352" y="330838"/>
                  </a:cubicBezTo>
                  <a:cubicBezTo>
                    <a:pt x="1206" y="328691"/>
                    <a:pt x="0" y="325780"/>
                    <a:pt x="0" y="322745"/>
                  </a:cubicBezTo>
                  <a:lnTo>
                    <a:pt x="0" y="11445"/>
                  </a:lnTo>
                  <a:cubicBezTo>
                    <a:pt x="0" y="8410"/>
                    <a:pt x="1206" y="5499"/>
                    <a:pt x="3352" y="3352"/>
                  </a:cubicBezTo>
                  <a:cubicBezTo>
                    <a:pt x="5499" y="1206"/>
                    <a:pt x="8410" y="0"/>
                    <a:pt x="11445" y="0"/>
                  </a:cubicBezTo>
                  <a:close/>
                </a:path>
              </a:pathLst>
            </a:custGeom>
            <a:solidFill>
              <a:srgbClr val="EBDD48"/>
            </a:solidFill>
          </p:spPr>
          <p:txBody>
            <a:bodyPr/>
            <a:lstStyle/>
            <a:p>
              <a:endParaRPr lang="it-IT"/>
            </a:p>
          </p:txBody>
        </p:sp>
        <p:sp>
          <p:nvSpPr>
            <p:cNvPr id="9" name="TextBox 9"/>
            <p:cNvSpPr txBox="1"/>
            <p:nvPr/>
          </p:nvSpPr>
          <p:spPr>
            <a:xfrm>
              <a:off x="0" y="85725"/>
              <a:ext cx="2866145" cy="248465"/>
            </a:xfrm>
            <a:prstGeom prst="rect">
              <a:avLst/>
            </a:prstGeom>
          </p:spPr>
          <p:txBody>
            <a:bodyPr lIns="97388" tIns="97388" rIns="97388" bIns="97388" rtlCol="0" anchor="ctr"/>
            <a:lstStyle/>
            <a:p>
              <a:pPr marL="0" lvl="0" indent="0" algn="ctr">
                <a:lnSpc>
                  <a:spcPts val="4200"/>
                </a:lnSpc>
                <a:spcBef>
                  <a:spcPct val="0"/>
                </a:spcBef>
              </a:pPr>
              <a:r>
                <a:rPr lang="en-US" sz="4243" b="1" spc="84">
                  <a:solidFill>
                    <a:srgbClr val="FFFFFF"/>
                  </a:solidFill>
                  <a:latin typeface="Montserrat Semi-Bold"/>
                  <a:ea typeface="Montserrat Semi-Bold"/>
                  <a:cs typeface="Montserrat Semi-Bold"/>
                  <a:sym typeface="Montserrat Semi-Bold"/>
                </a:rPr>
                <a:t>FASE 1: FORMAZIONE</a:t>
              </a:r>
            </a:p>
          </p:txBody>
        </p:sp>
      </p:grpSp>
      <p:grpSp>
        <p:nvGrpSpPr>
          <p:cNvPr id="10" name="Group 10"/>
          <p:cNvGrpSpPr/>
          <p:nvPr/>
        </p:nvGrpSpPr>
        <p:grpSpPr>
          <a:xfrm>
            <a:off x="-2534452" y="2963967"/>
            <a:ext cx="15365751" cy="5426254"/>
            <a:chOff x="0" y="0"/>
            <a:chExt cx="4046947" cy="1429137"/>
          </a:xfrm>
        </p:grpSpPr>
        <p:sp>
          <p:nvSpPr>
            <p:cNvPr id="11" name="Freeform 11"/>
            <p:cNvSpPr/>
            <p:nvPr/>
          </p:nvSpPr>
          <p:spPr>
            <a:xfrm>
              <a:off x="0" y="0"/>
              <a:ext cx="4046947" cy="1429137"/>
            </a:xfrm>
            <a:custGeom>
              <a:avLst/>
              <a:gdLst/>
              <a:ahLst/>
              <a:cxnLst/>
              <a:rect l="l" t="t" r="r" b="b"/>
              <a:pathLst>
                <a:path w="4046947" h="1429137">
                  <a:moveTo>
                    <a:pt x="25696" y="0"/>
                  </a:moveTo>
                  <a:lnTo>
                    <a:pt x="4021251" y="0"/>
                  </a:lnTo>
                  <a:cubicBezTo>
                    <a:pt x="4028066" y="0"/>
                    <a:pt x="4034602" y="2707"/>
                    <a:pt x="4039420" y="7526"/>
                  </a:cubicBezTo>
                  <a:cubicBezTo>
                    <a:pt x="4044240" y="12345"/>
                    <a:pt x="4046947" y="18881"/>
                    <a:pt x="4046947" y="25696"/>
                  </a:cubicBezTo>
                  <a:lnTo>
                    <a:pt x="4046947" y="1403441"/>
                  </a:lnTo>
                  <a:cubicBezTo>
                    <a:pt x="4046947" y="1410256"/>
                    <a:pt x="4044240" y="1416792"/>
                    <a:pt x="4039420" y="1421611"/>
                  </a:cubicBezTo>
                  <a:cubicBezTo>
                    <a:pt x="4034602" y="1426430"/>
                    <a:pt x="4028066" y="1429137"/>
                    <a:pt x="4021251" y="1429137"/>
                  </a:cubicBezTo>
                  <a:lnTo>
                    <a:pt x="25696" y="1429137"/>
                  </a:lnTo>
                  <a:cubicBezTo>
                    <a:pt x="18881" y="1429137"/>
                    <a:pt x="12345" y="1426430"/>
                    <a:pt x="7526" y="1421611"/>
                  </a:cubicBezTo>
                  <a:cubicBezTo>
                    <a:pt x="2707" y="1416792"/>
                    <a:pt x="0" y="1410256"/>
                    <a:pt x="0" y="1403441"/>
                  </a:cubicBezTo>
                  <a:lnTo>
                    <a:pt x="0" y="25696"/>
                  </a:lnTo>
                  <a:cubicBezTo>
                    <a:pt x="0" y="18881"/>
                    <a:pt x="2707" y="12345"/>
                    <a:pt x="7526" y="7526"/>
                  </a:cubicBezTo>
                  <a:cubicBezTo>
                    <a:pt x="12345" y="2707"/>
                    <a:pt x="18881" y="0"/>
                    <a:pt x="25696" y="0"/>
                  </a:cubicBezTo>
                  <a:close/>
                </a:path>
              </a:pathLst>
            </a:custGeom>
            <a:solidFill>
              <a:srgbClr val="EBDD48"/>
            </a:solidFill>
          </p:spPr>
          <p:txBody>
            <a:bodyPr/>
            <a:lstStyle/>
            <a:p>
              <a:endParaRPr lang="it-IT"/>
            </a:p>
          </p:txBody>
        </p:sp>
        <p:sp>
          <p:nvSpPr>
            <p:cNvPr id="12" name="TextBox 12"/>
            <p:cNvSpPr txBox="1"/>
            <p:nvPr/>
          </p:nvSpPr>
          <p:spPr>
            <a:xfrm>
              <a:off x="0" y="-38100"/>
              <a:ext cx="4046947" cy="1467237"/>
            </a:xfrm>
            <a:prstGeom prst="rect">
              <a:avLst/>
            </a:prstGeom>
          </p:spPr>
          <p:txBody>
            <a:bodyPr lIns="50800" tIns="50800" rIns="50800" bIns="50800" rtlCol="0" anchor="ctr"/>
            <a:lstStyle/>
            <a:p>
              <a:pPr algn="ctr">
                <a:lnSpc>
                  <a:spcPts val="2729"/>
                </a:lnSpc>
              </a:pPr>
              <a:endParaRPr/>
            </a:p>
          </p:txBody>
        </p:sp>
      </p:grpSp>
      <p:sp>
        <p:nvSpPr>
          <p:cNvPr id="13" name="TextBox 13"/>
          <p:cNvSpPr txBox="1"/>
          <p:nvPr/>
        </p:nvSpPr>
        <p:spPr>
          <a:xfrm>
            <a:off x="192474" y="176206"/>
            <a:ext cx="5483586" cy="423153"/>
          </a:xfrm>
          <a:prstGeom prst="rect">
            <a:avLst/>
          </a:prstGeom>
        </p:spPr>
        <p:txBody>
          <a:bodyPr lIns="0" tIns="0" rIns="0" bIns="0" rtlCol="0" anchor="t">
            <a:spAutoFit/>
          </a:bodyPr>
          <a:lstStyle/>
          <a:p>
            <a:pPr algn="l">
              <a:lnSpc>
                <a:spcPts val="3206"/>
              </a:lnSpc>
            </a:pPr>
            <a:r>
              <a:rPr lang="en-US" sz="3239" b="1">
                <a:solidFill>
                  <a:srgbClr val="467487"/>
                </a:solidFill>
                <a:latin typeface="Montserrat Bold"/>
                <a:ea typeface="Montserrat Bold"/>
                <a:cs typeface="Montserrat Bold"/>
                <a:sym typeface="Montserrat Bold"/>
              </a:rPr>
              <a:t>JOURNEY </a:t>
            </a:r>
            <a:r>
              <a:rPr lang="en-US" sz="3239">
                <a:solidFill>
                  <a:srgbClr val="467487"/>
                </a:solidFill>
                <a:latin typeface="Montserrat"/>
                <a:ea typeface="Montserrat"/>
                <a:cs typeface="Montserrat"/>
                <a:sym typeface="Montserrat"/>
              </a:rPr>
              <a:t>dello studente</a:t>
            </a:r>
          </a:p>
        </p:txBody>
      </p:sp>
      <p:sp>
        <p:nvSpPr>
          <p:cNvPr id="14" name="TextBox 14"/>
          <p:cNvSpPr txBox="1"/>
          <p:nvPr/>
        </p:nvSpPr>
        <p:spPr>
          <a:xfrm>
            <a:off x="1102809" y="3206100"/>
            <a:ext cx="10703705" cy="1180466"/>
          </a:xfrm>
          <a:prstGeom prst="rect">
            <a:avLst/>
          </a:prstGeom>
        </p:spPr>
        <p:txBody>
          <a:bodyPr lIns="0" tIns="0" rIns="0" bIns="0" rtlCol="0" anchor="t">
            <a:spAutoFit/>
          </a:bodyPr>
          <a:lstStyle/>
          <a:p>
            <a:pPr algn="l">
              <a:lnSpc>
                <a:spcPts val="4759"/>
              </a:lnSpc>
              <a:spcBef>
                <a:spcPct val="0"/>
              </a:spcBef>
            </a:pPr>
            <a:r>
              <a:rPr lang="en-US" sz="3399" b="1">
                <a:solidFill>
                  <a:srgbClr val="545454"/>
                </a:solidFill>
                <a:latin typeface="Open Sans 2 Bold"/>
                <a:ea typeface="Open Sans 2 Bold"/>
                <a:cs typeface="Open Sans 2 Bold"/>
                <a:sym typeface="Open Sans 2 Bold"/>
              </a:rPr>
              <a:t>Corso e-learning 2025-2026 “Agricoltura 2030: Competenze per la Tripla Transizione”</a:t>
            </a:r>
          </a:p>
        </p:txBody>
      </p:sp>
      <p:sp>
        <p:nvSpPr>
          <p:cNvPr id="15" name="TextBox 15"/>
          <p:cNvSpPr txBox="1"/>
          <p:nvPr/>
        </p:nvSpPr>
        <p:spPr>
          <a:xfrm>
            <a:off x="1028700" y="4722481"/>
            <a:ext cx="11613272" cy="2740622"/>
          </a:xfrm>
          <a:prstGeom prst="rect">
            <a:avLst/>
          </a:prstGeom>
        </p:spPr>
        <p:txBody>
          <a:bodyPr lIns="0" tIns="0" rIns="0" bIns="0" rtlCol="0" anchor="t">
            <a:spAutoFit/>
          </a:bodyPr>
          <a:lstStyle/>
          <a:p>
            <a:pPr algn="l">
              <a:lnSpc>
                <a:spcPts val="3639"/>
              </a:lnSpc>
            </a:pPr>
            <a:r>
              <a:rPr lang="en-US" sz="2599" dirty="0">
                <a:solidFill>
                  <a:srgbClr val="000000"/>
                </a:solidFill>
                <a:latin typeface="Open Sans 2"/>
                <a:ea typeface="Open Sans 2"/>
                <a:cs typeface="Open Sans 2"/>
                <a:sym typeface="Open Sans 2"/>
              </a:rPr>
              <a:t>ACCESSO</a:t>
            </a:r>
            <a:r>
              <a:rPr lang="en-US" sz="2599" dirty="0">
                <a:solidFill>
                  <a:srgbClr val="545454"/>
                </a:solidFill>
                <a:latin typeface="Open Sans 2"/>
                <a:ea typeface="Open Sans 2"/>
                <a:cs typeface="Open Sans 2"/>
                <a:sym typeface="Open Sans 2"/>
              </a:rPr>
              <a:t>: </a:t>
            </a:r>
            <a:r>
              <a:rPr lang="en-US" sz="2599" dirty="0" err="1">
                <a:solidFill>
                  <a:srgbClr val="545454"/>
                </a:solidFill>
                <a:latin typeface="Open Sans 2"/>
                <a:ea typeface="Open Sans 2"/>
                <a:cs typeface="Open Sans 2"/>
                <a:sym typeface="Open Sans 2"/>
              </a:rPr>
              <a:t>Aperto</a:t>
            </a:r>
            <a:r>
              <a:rPr lang="en-US" sz="2599" dirty="0">
                <a:solidFill>
                  <a:srgbClr val="545454"/>
                </a:solidFill>
                <a:latin typeface="Open Sans 2"/>
                <a:ea typeface="Open Sans 2"/>
                <a:cs typeface="Open Sans 2"/>
                <a:sym typeface="Open Sans 2"/>
              </a:rPr>
              <a:t> a </a:t>
            </a:r>
            <a:r>
              <a:rPr lang="en-US" sz="2599" dirty="0" err="1">
                <a:solidFill>
                  <a:srgbClr val="545454"/>
                </a:solidFill>
                <a:latin typeface="Open Sans 2"/>
                <a:ea typeface="Open Sans 2"/>
                <a:cs typeface="Open Sans 2"/>
                <a:sym typeface="Open Sans 2"/>
              </a:rPr>
              <a:t>tutti</a:t>
            </a:r>
            <a:r>
              <a:rPr lang="en-US" sz="2599" dirty="0">
                <a:solidFill>
                  <a:srgbClr val="545454"/>
                </a:solidFill>
                <a:latin typeface="Open Sans 2"/>
                <a:ea typeface="Open Sans 2"/>
                <a:cs typeface="Open Sans 2"/>
                <a:sym typeface="Open Sans 2"/>
              </a:rPr>
              <a:t> </a:t>
            </a:r>
            <a:r>
              <a:rPr lang="en-US" sz="2599" dirty="0" err="1">
                <a:solidFill>
                  <a:srgbClr val="545454"/>
                </a:solidFill>
                <a:latin typeface="Open Sans 2"/>
                <a:ea typeface="Open Sans 2"/>
                <a:cs typeface="Open Sans 2"/>
                <a:sym typeface="Open Sans 2"/>
              </a:rPr>
              <a:t>gli</a:t>
            </a:r>
            <a:r>
              <a:rPr lang="en-US" sz="2599" dirty="0">
                <a:solidFill>
                  <a:srgbClr val="545454"/>
                </a:solidFill>
                <a:latin typeface="Open Sans 2"/>
                <a:ea typeface="Open Sans 2"/>
                <a:cs typeface="Open Sans 2"/>
                <a:sym typeface="Open Sans 2"/>
              </a:rPr>
              <a:t> </a:t>
            </a:r>
            <a:r>
              <a:rPr lang="en-US" sz="2599" dirty="0" err="1">
                <a:solidFill>
                  <a:srgbClr val="545454"/>
                </a:solidFill>
                <a:latin typeface="Open Sans 2"/>
                <a:ea typeface="Open Sans 2"/>
                <a:cs typeface="Open Sans 2"/>
                <a:sym typeface="Open Sans 2"/>
              </a:rPr>
              <a:t>studenti</a:t>
            </a:r>
            <a:r>
              <a:rPr lang="en-US" sz="2599" dirty="0">
                <a:solidFill>
                  <a:srgbClr val="545454"/>
                </a:solidFill>
                <a:latin typeface="Open Sans 2"/>
                <a:ea typeface="Open Sans 2"/>
                <a:cs typeface="Open Sans 2"/>
                <a:sym typeface="Open Sans 2"/>
              </a:rPr>
              <a:t> </a:t>
            </a:r>
            <a:r>
              <a:rPr lang="en-US" sz="2599" dirty="0" err="1">
                <a:solidFill>
                  <a:srgbClr val="545454"/>
                </a:solidFill>
                <a:latin typeface="Open Sans 2"/>
                <a:ea typeface="Open Sans 2"/>
                <a:cs typeface="Open Sans 2"/>
                <a:sym typeface="Open Sans 2"/>
              </a:rPr>
              <a:t>delle</a:t>
            </a:r>
            <a:r>
              <a:rPr lang="en-US" sz="2599" dirty="0">
                <a:solidFill>
                  <a:srgbClr val="545454"/>
                </a:solidFill>
                <a:latin typeface="Open Sans 2"/>
                <a:ea typeface="Open Sans 2"/>
                <a:cs typeface="Open Sans 2"/>
                <a:sym typeface="Open Sans 2"/>
              </a:rPr>
              <a:t> </a:t>
            </a:r>
            <a:r>
              <a:rPr lang="en-US" sz="2599" dirty="0" err="1">
                <a:solidFill>
                  <a:srgbClr val="545454"/>
                </a:solidFill>
                <a:latin typeface="Open Sans 2"/>
                <a:ea typeface="Open Sans 2"/>
                <a:cs typeface="Open Sans 2"/>
                <a:sym typeface="Open Sans 2"/>
              </a:rPr>
              <a:t>Università</a:t>
            </a:r>
            <a:r>
              <a:rPr lang="en-US" sz="2599" dirty="0">
                <a:solidFill>
                  <a:srgbClr val="545454"/>
                </a:solidFill>
                <a:latin typeface="Open Sans 2"/>
                <a:ea typeface="Open Sans 2"/>
                <a:cs typeface="Open Sans 2"/>
                <a:sym typeface="Open Sans 2"/>
              </a:rPr>
              <a:t> partner del </a:t>
            </a:r>
            <a:r>
              <a:rPr lang="en-US" sz="2599" dirty="0" err="1">
                <a:solidFill>
                  <a:srgbClr val="545454"/>
                </a:solidFill>
                <a:latin typeface="Open Sans 2"/>
                <a:ea typeface="Open Sans 2"/>
                <a:cs typeface="Open Sans 2"/>
                <a:sym typeface="Open Sans 2"/>
              </a:rPr>
              <a:t>progetto</a:t>
            </a:r>
            <a:endParaRPr lang="en-US" sz="2599" dirty="0">
              <a:solidFill>
                <a:srgbClr val="545454"/>
              </a:solidFill>
              <a:latin typeface="Open Sans 2"/>
              <a:ea typeface="Open Sans 2"/>
              <a:cs typeface="Open Sans 2"/>
              <a:sym typeface="Open Sans 2"/>
            </a:endParaRPr>
          </a:p>
          <a:p>
            <a:pPr algn="l">
              <a:lnSpc>
                <a:spcPts val="3639"/>
              </a:lnSpc>
            </a:pPr>
            <a:r>
              <a:rPr lang="en-US" sz="2599" dirty="0">
                <a:solidFill>
                  <a:srgbClr val="545454"/>
                </a:solidFill>
                <a:latin typeface="Open Sans 2"/>
                <a:ea typeface="Open Sans 2"/>
                <a:cs typeface="Open Sans 2"/>
                <a:sym typeface="Open Sans 2"/>
              </a:rPr>
              <a:t>DURATA: 48h (16h </a:t>
            </a:r>
            <a:r>
              <a:rPr lang="en-US" sz="2599" dirty="0" err="1">
                <a:solidFill>
                  <a:srgbClr val="545454"/>
                </a:solidFill>
                <a:latin typeface="Open Sans 2"/>
                <a:ea typeface="Open Sans 2"/>
                <a:cs typeface="Open Sans 2"/>
                <a:sym typeface="Open Sans 2"/>
              </a:rPr>
              <a:t>videolezioni</a:t>
            </a:r>
            <a:r>
              <a:rPr lang="en-US" sz="2599" dirty="0">
                <a:solidFill>
                  <a:srgbClr val="545454"/>
                </a:solidFill>
                <a:latin typeface="Open Sans 2"/>
                <a:ea typeface="Open Sans 2"/>
                <a:cs typeface="Open Sans 2"/>
                <a:sym typeface="Open Sans 2"/>
              </a:rPr>
              <a:t> + 30h studio + 2h test)</a:t>
            </a:r>
          </a:p>
          <a:p>
            <a:pPr algn="l">
              <a:lnSpc>
                <a:spcPts val="3639"/>
              </a:lnSpc>
              <a:spcBef>
                <a:spcPct val="0"/>
              </a:spcBef>
            </a:pPr>
            <a:r>
              <a:rPr lang="en-US" sz="2599" dirty="0">
                <a:solidFill>
                  <a:srgbClr val="545454"/>
                </a:solidFill>
                <a:latin typeface="Open Sans 2"/>
                <a:ea typeface="Open Sans 2"/>
                <a:cs typeface="Open Sans 2"/>
                <a:sym typeface="Open Sans 2"/>
              </a:rPr>
              <a:t>STRUTTURA: 16 </a:t>
            </a:r>
            <a:r>
              <a:rPr lang="en-US" sz="2599" dirty="0" err="1">
                <a:solidFill>
                  <a:srgbClr val="545454"/>
                </a:solidFill>
                <a:latin typeface="Open Sans 2"/>
                <a:ea typeface="Open Sans 2"/>
                <a:cs typeface="Open Sans 2"/>
                <a:sym typeface="Open Sans 2"/>
              </a:rPr>
              <a:t>Lezioni</a:t>
            </a:r>
            <a:r>
              <a:rPr lang="en-US" sz="2599" dirty="0">
                <a:solidFill>
                  <a:srgbClr val="545454"/>
                </a:solidFill>
                <a:latin typeface="Open Sans 2"/>
                <a:ea typeface="Open Sans 2"/>
                <a:cs typeface="Open Sans 2"/>
                <a:sym typeface="Open Sans 2"/>
              </a:rPr>
              <a:t> (di cui 5 Live e 11 on demand)</a:t>
            </a:r>
          </a:p>
          <a:p>
            <a:pPr algn="l">
              <a:lnSpc>
                <a:spcPts val="3639"/>
              </a:lnSpc>
              <a:spcBef>
                <a:spcPct val="0"/>
              </a:spcBef>
            </a:pPr>
            <a:r>
              <a:rPr lang="en-US" sz="2599" dirty="0">
                <a:solidFill>
                  <a:srgbClr val="545454"/>
                </a:solidFill>
                <a:latin typeface="Open Sans 2"/>
                <a:ea typeface="Open Sans 2"/>
                <a:cs typeface="Open Sans 2"/>
                <a:sym typeface="Open Sans 2"/>
              </a:rPr>
              <a:t>TEST DI VERIFICA (3 </a:t>
            </a:r>
            <a:r>
              <a:rPr lang="en-US" sz="2599" dirty="0" err="1">
                <a:solidFill>
                  <a:srgbClr val="545454"/>
                </a:solidFill>
                <a:latin typeface="Open Sans 2"/>
                <a:ea typeface="Open Sans 2"/>
                <a:cs typeface="Open Sans 2"/>
                <a:sym typeface="Open Sans 2"/>
              </a:rPr>
              <a:t>tentativi</a:t>
            </a:r>
            <a:r>
              <a:rPr lang="en-US" sz="2599" dirty="0">
                <a:solidFill>
                  <a:srgbClr val="545454"/>
                </a:solidFill>
                <a:latin typeface="Open Sans 2"/>
                <a:ea typeface="Open Sans 2"/>
                <a:cs typeface="Open Sans 2"/>
                <a:sym typeface="Open Sans 2"/>
              </a:rPr>
              <a:t>) →  </a:t>
            </a:r>
            <a:r>
              <a:rPr lang="en-US" sz="2599" b="1" dirty="0" err="1">
                <a:solidFill>
                  <a:srgbClr val="545454"/>
                </a:solidFill>
                <a:latin typeface="Open Sans 2 Bold"/>
                <a:ea typeface="Open Sans 2 Bold"/>
                <a:cs typeface="Open Sans 2 Bold"/>
                <a:sym typeface="Open Sans 2 Bold"/>
              </a:rPr>
              <a:t>Attestato</a:t>
            </a:r>
            <a:r>
              <a:rPr lang="en-US" sz="2599" b="1" dirty="0">
                <a:solidFill>
                  <a:srgbClr val="545454"/>
                </a:solidFill>
                <a:latin typeface="Open Sans 2 Bold"/>
                <a:ea typeface="Open Sans 2 Bold"/>
                <a:cs typeface="Open Sans 2 Bold"/>
                <a:sym typeface="Open Sans 2 Bold"/>
              </a:rPr>
              <a:t> di </a:t>
            </a:r>
            <a:r>
              <a:rPr lang="en-US" sz="2599" b="1" dirty="0" err="1">
                <a:solidFill>
                  <a:srgbClr val="545454"/>
                </a:solidFill>
                <a:latin typeface="Open Sans 2 Bold"/>
                <a:ea typeface="Open Sans 2 Bold"/>
                <a:cs typeface="Open Sans 2 Bold"/>
                <a:sym typeface="Open Sans 2 Bold"/>
              </a:rPr>
              <a:t>partecipazione</a:t>
            </a:r>
            <a:endParaRPr lang="en-US" sz="2599" b="1" dirty="0">
              <a:solidFill>
                <a:srgbClr val="545454"/>
              </a:solidFill>
              <a:latin typeface="Open Sans 2 Bold"/>
              <a:ea typeface="Open Sans 2 Bold"/>
              <a:cs typeface="Open Sans 2 Bold"/>
              <a:sym typeface="Open Sans 2 Bold"/>
            </a:endParaRPr>
          </a:p>
          <a:p>
            <a:pPr algn="l">
              <a:lnSpc>
                <a:spcPts val="3639"/>
              </a:lnSpc>
              <a:spcBef>
                <a:spcPct val="0"/>
              </a:spcBef>
            </a:pPr>
            <a:r>
              <a:rPr lang="en-US" sz="2599" dirty="0">
                <a:solidFill>
                  <a:srgbClr val="545454"/>
                </a:solidFill>
                <a:latin typeface="Open Sans 2"/>
                <a:ea typeface="Open Sans 2"/>
                <a:cs typeface="Open Sans 2"/>
                <a:sym typeface="Open Sans 2"/>
              </a:rPr>
              <a:t>APPROCCIO: </a:t>
            </a:r>
            <a:r>
              <a:rPr lang="en-US" sz="2599" dirty="0" err="1">
                <a:solidFill>
                  <a:srgbClr val="545454"/>
                </a:solidFill>
                <a:latin typeface="Open Sans 2"/>
                <a:ea typeface="Open Sans 2"/>
                <a:cs typeface="Open Sans 2"/>
                <a:sym typeface="Open Sans 2"/>
              </a:rPr>
              <a:t>Contenuti</a:t>
            </a:r>
            <a:r>
              <a:rPr lang="en-US" sz="2599" dirty="0">
                <a:solidFill>
                  <a:srgbClr val="545454"/>
                </a:solidFill>
                <a:latin typeface="Open Sans 2"/>
                <a:ea typeface="Open Sans 2"/>
                <a:cs typeface="Open Sans 2"/>
                <a:sym typeface="Open Sans 2"/>
              </a:rPr>
              <a:t> </a:t>
            </a:r>
            <a:r>
              <a:rPr lang="en-US" sz="2599" dirty="0" err="1">
                <a:solidFill>
                  <a:srgbClr val="545454"/>
                </a:solidFill>
                <a:latin typeface="Open Sans 2"/>
                <a:ea typeface="Open Sans 2"/>
                <a:cs typeface="Open Sans 2"/>
                <a:sym typeface="Open Sans 2"/>
              </a:rPr>
              <a:t>didattici</a:t>
            </a:r>
            <a:r>
              <a:rPr lang="en-US" sz="2599" dirty="0">
                <a:solidFill>
                  <a:srgbClr val="545454"/>
                </a:solidFill>
                <a:latin typeface="Open Sans 2"/>
                <a:ea typeface="Open Sans 2"/>
                <a:cs typeface="Open Sans 2"/>
                <a:sym typeface="Open Sans 2"/>
              </a:rPr>
              <a:t> </a:t>
            </a:r>
            <a:r>
              <a:rPr lang="en-US" sz="2599" dirty="0" err="1">
                <a:solidFill>
                  <a:srgbClr val="545454"/>
                </a:solidFill>
                <a:latin typeface="Open Sans 2"/>
                <a:ea typeface="Open Sans 2"/>
                <a:cs typeface="Open Sans 2"/>
                <a:sym typeface="Open Sans 2"/>
              </a:rPr>
              <a:t>innovativi</a:t>
            </a:r>
            <a:r>
              <a:rPr lang="en-US" sz="2599" dirty="0">
                <a:solidFill>
                  <a:srgbClr val="545454"/>
                </a:solidFill>
                <a:latin typeface="Open Sans 2"/>
                <a:ea typeface="Open Sans 2"/>
                <a:cs typeface="Open Sans 2"/>
                <a:sym typeface="Open Sans 2"/>
              </a:rPr>
              <a:t> </a:t>
            </a:r>
            <a:r>
              <a:rPr lang="en-US" sz="2599" dirty="0" err="1">
                <a:solidFill>
                  <a:srgbClr val="545454"/>
                </a:solidFill>
                <a:latin typeface="Open Sans 2"/>
                <a:ea typeface="Open Sans 2"/>
                <a:cs typeface="Open Sans 2"/>
                <a:sym typeface="Open Sans 2"/>
              </a:rPr>
              <a:t>alternati</a:t>
            </a:r>
            <a:r>
              <a:rPr lang="en-US" sz="2599" dirty="0">
                <a:solidFill>
                  <a:srgbClr val="545454"/>
                </a:solidFill>
                <a:latin typeface="Open Sans 2"/>
                <a:ea typeface="Open Sans 2"/>
                <a:cs typeface="Open Sans 2"/>
                <a:sym typeface="Open Sans 2"/>
              </a:rPr>
              <a:t> a </a:t>
            </a:r>
            <a:r>
              <a:rPr lang="en-US" sz="2599" dirty="0" err="1">
                <a:solidFill>
                  <a:srgbClr val="545454"/>
                </a:solidFill>
                <a:latin typeface="Open Sans 2"/>
                <a:ea typeface="Open Sans 2"/>
                <a:cs typeface="Open Sans 2"/>
                <a:sym typeface="Open Sans 2"/>
              </a:rPr>
              <a:t>sessioni</a:t>
            </a:r>
            <a:r>
              <a:rPr lang="en-US" sz="2599" dirty="0">
                <a:solidFill>
                  <a:srgbClr val="545454"/>
                </a:solidFill>
                <a:latin typeface="Open Sans 2"/>
                <a:ea typeface="Open Sans 2"/>
                <a:cs typeface="Open Sans 2"/>
                <a:sym typeface="Open Sans 2"/>
              </a:rPr>
              <a:t> di networking</a:t>
            </a:r>
          </a:p>
          <a:p>
            <a:pPr algn="l">
              <a:lnSpc>
                <a:spcPts val="3639"/>
              </a:lnSpc>
              <a:spcBef>
                <a:spcPct val="0"/>
              </a:spcBef>
            </a:pPr>
            <a:r>
              <a:rPr lang="en-US" sz="2599" dirty="0">
                <a:solidFill>
                  <a:srgbClr val="545454"/>
                </a:solidFill>
                <a:latin typeface="Open Sans 2"/>
                <a:ea typeface="Open Sans 2"/>
                <a:cs typeface="Open Sans 2"/>
                <a:sym typeface="Open Sans 2"/>
              </a:rPr>
              <a:t>FINE CORSO: 20 </a:t>
            </a:r>
            <a:r>
              <a:rPr lang="en-US" sz="2599" dirty="0" err="1">
                <a:solidFill>
                  <a:srgbClr val="545454"/>
                </a:solidFill>
                <a:latin typeface="Open Sans 2"/>
                <a:ea typeface="Open Sans 2"/>
                <a:cs typeface="Open Sans 2"/>
                <a:sym typeface="Open Sans 2"/>
              </a:rPr>
              <a:t>marzo</a:t>
            </a:r>
            <a:endParaRPr lang="en-US" sz="2599" dirty="0">
              <a:solidFill>
                <a:srgbClr val="545454"/>
              </a:solidFill>
              <a:latin typeface="Open Sans 2"/>
              <a:ea typeface="Open Sans 2"/>
              <a:cs typeface="Open Sans 2"/>
              <a:sym typeface="Open Sans 2"/>
            </a:endParaRPr>
          </a:p>
        </p:txBody>
      </p:sp>
      <p:grpSp>
        <p:nvGrpSpPr>
          <p:cNvPr id="16" name="Group 16"/>
          <p:cNvGrpSpPr/>
          <p:nvPr/>
        </p:nvGrpSpPr>
        <p:grpSpPr>
          <a:xfrm>
            <a:off x="13402799" y="3563748"/>
            <a:ext cx="7111376" cy="4789772"/>
            <a:chOff x="0" y="0"/>
            <a:chExt cx="1872955" cy="1261504"/>
          </a:xfrm>
        </p:grpSpPr>
        <p:sp>
          <p:nvSpPr>
            <p:cNvPr id="17" name="Freeform 17"/>
            <p:cNvSpPr/>
            <p:nvPr/>
          </p:nvSpPr>
          <p:spPr>
            <a:xfrm>
              <a:off x="0" y="0"/>
              <a:ext cx="1872955" cy="1261504"/>
            </a:xfrm>
            <a:custGeom>
              <a:avLst/>
              <a:gdLst/>
              <a:ahLst/>
              <a:cxnLst/>
              <a:rect l="l" t="t" r="r" b="b"/>
              <a:pathLst>
                <a:path w="1872955" h="1261504">
                  <a:moveTo>
                    <a:pt x="55522" y="0"/>
                  </a:moveTo>
                  <a:lnTo>
                    <a:pt x="1817433" y="0"/>
                  </a:lnTo>
                  <a:cubicBezTo>
                    <a:pt x="1848097" y="0"/>
                    <a:pt x="1872955" y="24858"/>
                    <a:pt x="1872955" y="55522"/>
                  </a:cubicBezTo>
                  <a:lnTo>
                    <a:pt x="1872955" y="1205982"/>
                  </a:lnTo>
                  <a:cubicBezTo>
                    <a:pt x="1872955" y="1220707"/>
                    <a:pt x="1867105" y="1234829"/>
                    <a:pt x="1856693" y="1245242"/>
                  </a:cubicBezTo>
                  <a:cubicBezTo>
                    <a:pt x="1846281" y="1255654"/>
                    <a:pt x="1832158" y="1261504"/>
                    <a:pt x="1817433" y="1261504"/>
                  </a:cubicBezTo>
                  <a:lnTo>
                    <a:pt x="55522" y="1261504"/>
                  </a:lnTo>
                  <a:cubicBezTo>
                    <a:pt x="40797" y="1261504"/>
                    <a:pt x="26674" y="1255654"/>
                    <a:pt x="16262" y="1245242"/>
                  </a:cubicBezTo>
                  <a:cubicBezTo>
                    <a:pt x="5850" y="1234829"/>
                    <a:pt x="0" y="1220707"/>
                    <a:pt x="0" y="1205982"/>
                  </a:cubicBezTo>
                  <a:lnTo>
                    <a:pt x="0" y="55522"/>
                  </a:lnTo>
                  <a:cubicBezTo>
                    <a:pt x="0" y="40797"/>
                    <a:pt x="5850" y="26674"/>
                    <a:pt x="16262" y="16262"/>
                  </a:cubicBezTo>
                  <a:cubicBezTo>
                    <a:pt x="26674" y="5850"/>
                    <a:pt x="40797" y="0"/>
                    <a:pt x="55522" y="0"/>
                  </a:cubicBezTo>
                  <a:close/>
                </a:path>
              </a:pathLst>
            </a:custGeom>
            <a:solidFill>
              <a:srgbClr val="EBDD48"/>
            </a:solidFill>
          </p:spPr>
          <p:txBody>
            <a:bodyPr/>
            <a:lstStyle/>
            <a:p>
              <a:endParaRPr lang="it-IT"/>
            </a:p>
          </p:txBody>
        </p:sp>
        <p:sp>
          <p:nvSpPr>
            <p:cNvPr id="18" name="TextBox 18"/>
            <p:cNvSpPr txBox="1"/>
            <p:nvPr/>
          </p:nvSpPr>
          <p:spPr>
            <a:xfrm>
              <a:off x="0" y="-38100"/>
              <a:ext cx="1872955" cy="1299604"/>
            </a:xfrm>
            <a:prstGeom prst="rect">
              <a:avLst/>
            </a:prstGeom>
          </p:spPr>
          <p:txBody>
            <a:bodyPr lIns="50800" tIns="50800" rIns="50800" bIns="50800" rtlCol="0" anchor="ctr"/>
            <a:lstStyle/>
            <a:p>
              <a:pPr algn="ctr">
                <a:lnSpc>
                  <a:spcPts val="2729"/>
                </a:lnSpc>
              </a:pPr>
              <a:endParaRPr/>
            </a:p>
          </p:txBody>
        </p:sp>
      </p:grpSp>
      <p:sp>
        <p:nvSpPr>
          <p:cNvPr id="19" name="TextBox 19"/>
          <p:cNvSpPr txBox="1"/>
          <p:nvPr/>
        </p:nvSpPr>
        <p:spPr>
          <a:xfrm>
            <a:off x="13637924" y="4321849"/>
            <a:ext cx="4733988" cy="2592134"/>
          </a:xfrm>
          <a:prstGeom prst="rect">
            <a:avLst/>
          </a:prstGeom>
        </p:spPr>
        <p:txBody>
          <a:bodyPr lIns="0" tIns="0" rIns="0" bIns="0" rtlCol="0" anchor="t">
            <a:spAutoFit/>
          </a:bodyPr>
          <a:lstStyle/>
          <a:p>
            <a:pPr marL="636360" lvl="1" indent="-318180" algn="l">
              <a:lnSpc>
                <a:spcPts val="4126"/>
              </a:lnSpc>
              <a:buFont typeface="Arial"/>
              <a:buChar char="•"/>
            </a:pPr>
            <a:r>
              <a:rPr lang="en-US" sz="2947">
                <a:solidFill>
                  <a:srgbClr val="B64C06"/>
                </a:solidFill>
                <a:latin typeface="DM Sans"/>
                <a:ea typeface="DM Sans"/>
                <a:cs typeface="DM Sans"/>
                <a:sym typeface="DM Sans"/>
              </a:rPr>
              <a:t>16 dicembre 2025</a:t>
            </a:r>
          </a:p>
          <a:p>
            <a:pPr marL="636360" lvl="1" indent="-318180" algn="l">
              <a:lnSpc>
                <a:spcPts val="4126"/>
              </a:lnSpc>
              <a:buFont typeface="Arial"/>
              <a:buChar char="•"/>
            </a:pPr>
            <a:r>
              <a:rPr lang="en-US" sz="2947">
                <a:solidFill>
                  <a:srgbClr val="B64C06"/>
                </a:solidFill>
                <a:latin typeface="DM Sans"/>
                <a:ea typeface="DM Sans"/>
                <a:cs typeface="DM Sans"/>
                <a:sym typeface="DM Sans"/>
              </a:rPr>
              <a:t>14 gennaio 2026</a:t>
            </a:r>
          </a:p>
          <a:p>
            <a:pPr marL="636360" lvl="1" indent="-318180" algn="l">
              <a:lnSpc>
                <a:spcPts val="4126"/>
              </a:lnSpc>
              <a:buFont typeface="Arial"/>
              <a:buChar char="•"/>
            </a:pPr>
            <a:r>
              <a:rPr lang="en-US" sz="2947">
                <a:solidFill>
                  <a:srgbClr val="B64C06"/>
                </a:solidFill>
                <a:latin typeface="DM Sans"/>
                <a:ea typeface="DM Sans"/>
                <a:cs typeface="DM Sans"/>
                <a:sym typeface="DM Sans"/>
              </a:rPr>
              <a:t>21 gennaio 2026</a:t>
            </a:r>
          </a:p>
          <a:p>
            <a:pPr marL="636360" lvl="1" indent="-318180" algn="l">
              <a:lnSpc>
                <a:spcPts val="4126"/>
              </a:lnSpc>
              <a:buFont typeface="Arial"/>
              <a:buChar char="•"/>
            </a:pPr>
            <a:r>
              <a:rPr lang="en-US" sz="2947">
                <a:solidFill>
                  <a:srgbClr val="B64C06"/>
                </a:solidFill>
                <a:latin typeface="DM Sans"/>
                <a:ea typeface="DM Sans"/>
                <a:cs typeface="DM Sans"/>
                <a:sym typeface="DM Sans"/>
              </a:rPr>
              <a:t>11 febbraio 2026</a:t>
            </a:r>
          </a:p>
          <a:p>
            <a:pPr marL="636360" lvl="1" indent="-318180" algn="l">
              <a:lnSpc>
                <a:spcPts val="4126"/>
              </a:lnSpc>
              <a:buFont typeface="Arial"/>
              <a:buChar char="•"/>
            </a:pPr>
            <a:r>
              <a:rPr lang="en-US" sz="2947">
                <a:solidFill>
                  <a:srgbClr val="B64C06"/>
                </a:solidFill>
                <a:latin typeface="DM Sans"/>
                <a:ea typeface="DM Sans"/>
                <a:cs typeface="DM Sans"/>
                <a:sym typeface="DM Sans"/>
              </a:rPr>
              <a:t>18 febbraio 2026</a:t>
            </a:r>
          </a:p>
        </p:txBody>
      </p:sp>
      <p:sp>
        <p:nvSpPr>
          <p:cNvPr id="20" name="Freeform 20"/>
          <p:cNvSpPr/>
          <p:nvPr/>
        </p:nvSpPr>
        <p:spPr>
          <a:xfrm>
            <a:off x="13637924" y="3272775"/>
            <a:ext cx="1905567" cy="697914"/>
          </a:xfrm>
          <a:custGeom>
            <a:avLst/>
            <a:gdLst/>
            <a:ahLst/>
            <a:cxnLst/>
            <a:rect l="l" t="t" r="r" b="b"/>
            <a:pathLst>
              <a:path w="1905567" h="697914">
                <a:moveTo>
                  <a:pt x="0" y="0"/>
                </a:moveTo>
                <a:lnTo>
                  <a:pt x="1905568" y="0"/>
                </a:lnTo>
                <a:lnTo>
                  <a:pt x="1905568" y="697914"/>
                </a:lnTo>
                <a:lnTo>
                  <a:pt x="0" y="6979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t-IT"/>
          </a:p>
        </p:txBody>
      </p:sp>
      <p:sp>
        <p:nvSpPr>
          <p:cNvPr id="21" name="Freeform 21"/>
          <p:cNvSpPr/>
          <p:nvPr/>
        </p:nvSpPr>
        <p:spPr>
          <a:xfrm>
            <a:off x="13637924" y="9258300"/>
            <a:ext cx="4451124" cy="919169"/>
          </a:xfrm>
          <a:custGeom>
            <a:avLst/>
            <a:gdLst/>
            <a:ahLst/>
            <a:cxnLst/>
            <a:rect l="l" t="t" r="r" b="b"/>
            <a:pathLst>
              <a:path w="4451124" h="919169">
                <a:moveTo>
                  <a:pt x="0" y="0"/>
                </a:moveTo>
                <a:lnTo>
                  <a:pt x="4451124" y="0"/>
                </a:lnTo>
                <a:lnTo>
                  <a:pt x="4451124" y="919169"/>
                </a:lnTo>
                <a:lnTo>
                  <a:pt x="0" y="919169"/>
                </a:lnTo>
                <a:lnTo>
                  <a:pt x="0" y="0"/>
                </a:lnTo>
                <a:close/>
              </a:path>
            </a:pathLst>
          </a:custGeom>
          <a:blipFill>
            <a:blip r:embed="rId8"/>
            <a:stretch>
              <a:fillRect/>
            </a:stretch>
          </a:blipFill>
        </p:spPr>
        <p:txBody>
          <a:bodyPr/>
          <a:lstStyle/>
          <a:p>
            <a:endParaRPr lang="it-IT"/>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369131" y="-216002"/>
            <a:ext cx="14924336" cy="10503002"/>
          </a:xfrm>
          <a:custGeom>
            <a:avLst/>
            <a:gdLst/>
            <a:ahLst/>
            <a:cxnLst/>
            <a:rect l="l" t="t" r="r" b="b"/>
            <a:pathLst>
              <a:path w="14924336" h="10503002">
                <a:moveTo>
                  <a:pt x="0" y="0"/>
                </a:moveTo>
                <a:lnTo>
                  <a:pt x="14924336" y="0"/>
                </a:lnTo>
                <a:lnTo>
                  <a:pt x="14924336" y="10503002"/>
                </a:lnTo>
                <a:lnTo>
                  <a:pt x="0" y="1050300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it-IT"/>
          </a:p>
        </p:txBody>
      </p:sp>
      <p:grpSp>
        <p:nvGrpSpPr>
          <p:cNvPr id="3" name="Group 3"/>
          <p:cNvGrpSpPr/>
          <p:nvPr/>
        </p:nvGrpSpPr>
        <p:grpSpPr>
          <a:xfrm>
            <a:off x="805452" y="1103990"/>
            <a:ext cx="1519410" cy="1506642"/>
            <a:chOff x="0" y="0"/>
            <a:chExt cx="717224" cy="711197"/>
          </a:xfrm>
        </p:grpSpPr>
        <p:sp>
          <p:nvSpPr>
            <p:cNvPr id="4" name="Freeform 4"/>
            <p:cNvSpPr/>
            <p:nvPr/>
          </p:nvSpPr>
          <p:spPr>
            <a:xfrm>
              <a:off x="0" y="0"/>
              <a:ext cx="717224" cy="711197"/>
            </a:xfrm>
            <a:custGeom>
              <a:avLst/>
              <a:gdLst/>
              <a:ahLst/>
              <a:cxnLst/>
              <a:rect l="l" t="t" r="r" b="b"/>
              <a:pathLst>
                <a:path w="717224" h="711197">
                  <a:moveTo>
                    <a:pt x="259863" y="0"/>
                  </a:moveTo>
                  <a:lnTo>
                    <a:pt x="457361" y="0"/>
                  </a:lnTo>
                  <a:cubicBezTo>
                    <a:pt x="526281" y="0"/>
                    <a:pt x="592378" y="27378"/>
                    <a:pt x="641112" y="76112"/>
                  </a:cubicBezTo>
                  <a:cubicBezTo>
                    <a:pt x="689846" y="124846"/>
                    <a:pt x="717224" y="190943"/>
                    <a:pt x="717224" y="259863"/>
                  </a:cubicBezTo>
                  <a:lnTo>
                    <a:pt x="717224" y="451334"/>
                  </a:lnTo>
                  <a:cubicBezTo>
                    <a:pt x="717224" y="520254"/>
                    <a:pt x="689846" y="586351"/>
                    <a:pt x="641112" y="635085"/>
                  </a:cubicBezTo>
                  <a:cubicBezTo>
                    <a:pt x="592378" y="683819"/>
                    <a:pt x="526281" y="711197"/>
                    <a:pt x="457361" y="711197"/>
                  </a:cubicBezTo>
                  <a:lnTo>
                    <a:pt x="259863" y="711197"/>
                  </a:lnTo>
                  <a:cubicBezTo>
                    <a:pt x="190943" y="711197"/>
                    <a:pt x="124846" y="683819"/>
                    <a:pt x="76112" y="635085"/>
                  </a:cubicBezTo>
                  <a:cubicBezTo>
                    <a:pt x="27378" y="586351"/>
                    <a:pt x="0" y="520254"/>
                    <a:pt x="0" y="451334"/>
                  </a:cubicBezTo>
                  <a:lnTo>
                    <a:pt x="0" y="259863"/>
                  </a:lnTo>
                  <a:cubicBezTo>
                    <a:pt x="0" y="190943"/>
                    <a:pt x="27378" y="124846"/>
                    <a:pt x="76112" y="76112"/>
                  </a:cubicBezTo>
                  <a:cubicBezTo>
                    <a:pt x="124846" y="27378"/>
                    <a:pt x="190943" y="0"/>
                    <a:pt x="259863" y="0"/>
                  </a:cubicBezTo>
                  <a:close/>
                </a:path>
              </a:pathLst>
            </a:custGeom>
            <a:solidFill>
              <a:srgbClr val="EBDD48"/>
            </a:solidFill>
          </p:spPr>
          <p:txBody>
            <a:bodyPr/>
            <a:lstStyle/>
            <a:p>
              <a:endParaRPr lang="it-IT"/>
            </a:p>
          </p:txBody>
        </p:sp>
        <p:sp>
          <p:nvSpPr>
            <p:cNvPr id="5" name="TextBox 5"/>
            <p:cNvSpPr txBox="1"/>
            <p:nvPr/>
          </p:nvSpPr>
          <p:spPr>
            <a:xfrm>
              <a:off x="0" y="-38100"/>
              <a:ext cx="717224" cy="749297"/>
            </a:xfrm>
            <a:prstGeom prst="rect">
              <a:avLst/>
            </a:prstGeom>
          </p:spPr>
          <p:txBody>
            <a:bodyPr lIns="55650" tIns="55650" rIns="55650" bIns="55650" rtlCol="0" anchor="ctr"/>
            <a:lstStyle/>
            <a:p>
              <a:pPr algn="ctr">
                <a:lnSpc>
                  <a:spcPts val="2729"/>
                </a:lnSpc>
              </a:pPr>
              <a:endParaRPr/>
            </a:p>
            <a:p>
              <a:pPr algn="ctr">
                <a:lnSpc>
                  <a:spcPts val="2729"/>
                </a:lnSpc>
              </a:pPr>
              <a:endParaRPr/>
            </a:p>
            <a:p>
              <a:pPr algn="ctr">
                <a:lnSpc>
                  <a:spcPts val="2729"/>
                </a:lnSpc>
              </a:pPr>
              <a:endParaRPr/>
            </a:p>
          </p:txBody>
        </p:sp>
      </p:grpSp>
      <p:sp>
        <p:nvSpPr>
          <p:cNvPr id="6" name="Freeform 6"/>
          <p:cNvSpPr/>
          <p:nvPr/>
        </p:nvSpPr>
        <p:spPr>
          <a:xfrm>
            <a:off x="1102809" y="1394963"/>
            <a:ext cx="924697" cy="924697"/>
          </a:xfrm>
          <a:custGeom>
            <a:avLst/>
            <a:gdLst/>
            <a:ahLst/>
            <a:cxnLst/>
            <a:rect l="l" t="t" r="r" b="b"/>
            <a:pathLst>
              <a:path w="924697" h="924697">
                <a:moveTo>
                  <a:pt x="0" y="0"/>
                </a:moveTo>
                <a:lnTo>
                  <a:pt x="924697" y="0"/>
                </a:lnTo>
                <a:lnTo>
                  <a:pt x="924697" y="924697"/>
                </a:lnTo>
                <a:lnTo>
                  <a:pt x="0" y="9246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grpSp>
        <p:nvGrpSpPr>
          <p:cNvPr id="7" name="Group 7"/>
          <p:cNvGrpSpPr/>
          <p:nvPr/>
        </p:nvGrpSpPr>
        <p:grpSpPr>
          <a:xfrm>
            <a:off x="2684758" y="1265773"/>
            <a:ext cx="10146541" cy="1183078"/>
            <a:chOff x="0" y="0"/>
            <a:chExt cx="2866145" cy="334190"/>
          </a:xfrm>
        </p:grpSpPr>
        <p:sp>
          <p:nvSpPr>
            <p:cNvPr id="8" name="Freeform 8"/>
            <p:cNvSpPr/>
            <p:nvPr/>
          </p:nvSpPr>
          <p:spPr>
            <a:xfrm>
              <a:off x="0" y="0"/>
              <a:ext cx="2866145" cy="334190"/>
            </a:xfrm>
            <a:custGeom>
              <a:avLst/>
              <a:gdLst/>
              <a:ahLst/>
              <a:cxnLst/>
              <a:rect l="l" t="t" r="r" b="b"/>
              <a:pathLst>
                <a:path w="2866145" h="334190">
                  <a:moveTo>
                    <a:pt x="11445" y="0"/>
                  </a:moveTo>
                  <a:lnTo>
                    <a:pt x="2854700" y="0"/>
                  </a:lnTo>
                  <a:cubicBezTo>
                    <a:pt x="2857735" y="0"/>
                    <a:pt x="2860646" y="1206"/>
                    <a:pt x="2862793" y="3352"/>
                  </a:cubicBezTo>
                  <a:cubicBezTo>
                    <a:pt x="2864939" y="5499"/>
                    <a:pt x="2866145" y="8410"/>
                    <a:pt x="2866145" y="11445"/>
                  </a:cubicBezTo>
                  <a:lnTo>
                    <a:pt x="2866145" y="322745"/>
                  </a:lnTo>
                  <a:cubicBezTo>
                    <a:pt x="2866145" y="329066"/>
                    <a:pt x="2861021" y="334190"/>
                    <a:pt x="2854700" y="334190"/>
                  </a:cubicBezTo>
                  <a:lnTo>
                    <a:pt x="11445" y="334190"/>
                  </a:lnTo>
                  <a:cubicBezTo>
                    <a:pt x="8410" y="334190"/>
                    <a:pt x="5499" y="332984"/>
                    <a:pt x="3352" y="330838"/>
                  </a:cubicBezTo>
                  <a:cubicBezTo>
                    <a:pt x="1206" y="328691"/>
                    <a:pt x="0" y="325780"/>
                    <a:pt x="0" y="322745"/>
                  </a:cubicBezTo>
                  <a:lnTo>
                    <a:pt x="0" y="11445"/>
                  </a:lnTo>
                  <a:cubicBezTo>
                    <a:pt x="0" y="8410"/>
                    <a:pt x="1206" y="5499"/>
                    <a:pt x="3352" y="3352"/>
                  </a:cubicBezTo>
                  <a:cubicBezTo>
                    <a:pt x="5499" y="1206"/>
                    <a:pt x="8410" y="0"/>
                    <a:pt x="11445" y="0"/>
                  </a:cubicBezTo>
                  <a:close/>
                </a:path>
              </a:pathLst>
            </a:custGeom>
            <a:solidFill>
              <a:srgbClr val="EBDD48"/>
            </a:solidFill>
          </p:spPr>
          <p:txBody>
            <a:bodyPr/>
            <a:lstStyle/>
            <a:p>
              <a:endParaRPr lang="it-IT"/>
            </a:p>
          </p:txBody>
        </p:sp>
        <p:sp>
          <p:nvSpPr>
            <p:cNvPr id="9" name="TextBox 9"/>
            <p:cNvSpPr txBox="1"/>
            <p:nvPr/>
          </p:nvSpPr>
          <p:spPr>
            <a:xfrm>
              <a:off x="0" y="85725"/>
              <a:ext cx="2866145" cy="248465"/>
            </a:xfrm>
            <a:prstGeom prst="rect">
              <a:avLst/>
            </a:prstGeom>
          </p:spPr>
          <p:txBody>
            <a:bodyPr lIns="97388" tIns="97388" rIns="97388" bIns="97388" rtlCol="0" anchor="ctr"/>
            <a:lstStyle/>
            <a:p>
              <a:pPr marL="0" lvl="0" indent="0" algn="ctr">
                <a:lnSpc>
                  <a:spcPts val="4200"/>
                </a:lnSpc>
                <a:spcBef>
                  <a:spcPct val="0"/>
                </a:spcBef>
              </a:pPr>
              <a:r>
                <a:rPr lang="en-US" sz="4243" b="1" spc="84">
                  <a:solidFill>
                    <a:srgbClr val="FFFFFF"/>
                  </a:solidFill>
                  <a:latin typeface="Montserrat Semi-Bold"/>
                  <a:ea typeface="Montserrat Semi-Bold"/>
                  <a:cs typeface="Montserrat Semi-Bold"/>
                  <a:sym typeface="Montserrat Semi-Bold"/>
                </a:rPr>
                <a:t>REGISTRAZIONE AL CORSO</a:t>
              </a:r>
            </a:p>
          </p:txBody>
        </p:sp>
      </p:grpSp>
      <p:grpSp>
        <p:nvGrpSpPr>
          <p:cNvPr id="10" name="Group 10"/>
          <p:cNvGrpSpPr/>
          <p:nvPr/>
        </p:nvGrpSpPr>
        <p:grpSpPr>
          <a:xfrm>
            <a:off x="-2534452" y="2825314"/>
            <a:ext cx="15365751" cy="5564907"/>
            <a:chOff x="0" y="0"/>
            <a:chExt cx="4046947" cy="1465655"/>
          </a:xfrm>
        </p:grpSpPr>
        <p:sp>
          <p:nvSpPr>
            <p:cNvPr id="11" name="Freeform 11"/>
            <p:cNvSpPr/>
            <p:nvPr/>
          </p:nvSpPr>
          <p:spPr>
            <a:xfrm>
              <a:off x="0" y="0"/>
              <a:ext cx="4046947" cy="1465655"/>
            </a:xfrm>
            <a:custGeom>
              <a:avLst/>
              <a:gdLst/>
              <a:ahLst/>
              <a:cxnLst/>
              <a:rect l="l" t="t" r="r" b="b"/>
              <a:pathLst>
                <a:path w="4046947" h="1465655">
                  <a:moveTo>
                    <a:pt x="25696" y="0"/>
                  </a:moveTo>
                  <a:lnTo>
                    <a:pt x="4021251" y="0"/>
                  </a:lnTo>
                  <a:cubicBezTo>
                    <a:pt x="4028066" y="0"/>
                    <a:pt x="4034602" y="2707"/>
                    <a:pt x="4039420" y="7526"/>
                  </a:cubicBezTo>
                  <a:cubicBezTo>
                    <a:pt x="4044240" y="12345"/>
                    <a:pt x="4046947" y="18881"/>
                    <a:pt x="4046947" y="25696"/>
                  </a:cubicBezTo>
                  <a:lnTo>
                    <a:pt x="4046947" y="1439959"/>
                  </a:lnTo>
                  <a:cubicBezTo>
                    <a:pt x="4046947" y="1446774"/>
                    <a:pt x="4044240" y="1453310"/>
                    <a:pt x="4039420" y="1458128"/>
                  </a:cubicBezTo>
                  <a:cubicBezTo>
                    <a:pt x="4034602" y="1462947"/>
                    <a:pt x="4028066" y="1465655"/>
                    <a:pt x="4021251" y="1465655"/>
                  </a:cubicBezTo>
                  <a:lnTo>
                    <a:pt x="25696" y="1465655"/>
                  </a:lnTo>
                  <a:cubicBezTo>
                    <a:pt x="18881" y="1465655"/>
                    <a:pt x="12345" y="1462947"/>
                    <a:pt x="7526" y="1458128"/>
                  </a:cubicBezTo>
                  <a:cubicBezTo>
                    <a:pt x="2707" y="1453310"/>
                    <a:pt x="0" y="1446774"/>
                    <a:pt x="0" y="1439959"/>
                  </a:cubicBezTo>
                  <a:lnTo>
                    <a:pt x="0" y="25696"/>
                  </a:lnTo>
                  <a:cubicBezTo>
                    <a:pt x="0" y="18881"/>
                    <a:pt x="2707" y="12345"/>
                    <a:pt x="7526" y="7526"/>
                  </a:cubicBezTo>
                  <a:cubicBezTo>
                    <a:pt x="12345" y="2707"/>
                    <a:pt x="18881" y="0"/>
                    <a:pt x="25696" y="0"/>
                  </a:cubicBezTo>
                  <a:close/>
                </a:path>
              </a:pathLst>
            </a:custGeom>
            <a:solidFill>
              <a:srgbClr val="EBDD48"/>
            </a:solidFill>
          </p:spPr>
          <p:txBody>
            <a:bodyPr/>
            <a:lstStyle/>
            <a:p>
              <a:endParaRPr lang="it-IT"/>
            </a:p>
          </p:txBody>
        </p:sp>
        <p:sp>
          <p:nvSpPr>
            <p:cNvPr id="12" name="TextBox 12"/>
            <p:cNvSpPr txBox="1"/>
            <p:nvPr/>
          </p:nvSpPr>
          <p:spPr>
            <a:xfrm>
              <a:off x="0" y="-38100"/>
              <a:ext cx="4046947" cy="1503755"/>
            </a:xfrm>
            <a:prstGeom prst="rect">
              <a:avLst/>
            </a:prstGeom>
          </p:spPr>
          <p:txBody>
            <a:bodyPr lIns="50800" tIns="50800" rIns="50800" bIns="50800" rtlCol="0" anchor="ctr"/>
            <a:lstStyle/>
            <a:p>
              <a:pPr algn="ctr">
                <a:lnSpc>
                  <a:spcPts val="2729"/>
                </a:lnSpc>
              </a:pPr>
              <a:endParaRPr/>
            </a:p>
          </p:txBody>
        </p:sp>
      </p:grpSp>
      <p:grpSp>
        <p:nvGrpSpPr>
          <p:cNvPr id="13" name="Group 13"/>
          <p:cNvGrpSpPr>
            <a:grpSpLocks noChangeAspect="1"/>
          </p:cNvGrpSpPr>
          <p:nvPr/>
        </p:nvGrpSpPr>
        <p:grpSpPr>
          <a:xfrm>
            <a:off x="11279733" y="1912201"/>
            <a:ext cx="7008267" cy="3662988"/>
            <a:chOff x="0" y="0"/>
            <a:chExt cx="19050000" cy="9956800"/>
          </a:xfrm>
        </p:grpSpPr>
        <p:sp>
          <p:nvSpPr>
            <p:cNvPr id="14" name="Freeform 14"/>
            <p:cNvSpPr/>
            <p:nvPr/>
          </p:nvSpPr>
          <p:spPr>
            <a:xfrm>
              <a:off x="2501900" y="209042"/>
              <a:ext cx="14186915" cy="8502396"/>
            </a:xfrm>
            <a:custGeom>
              <a:avLst/>
              <a:gdLst/>
              <a:ahLst/>
              <a:cxnLst/>
              <a:rect l="l" t="t" r="r" b="b"/>
              <a:pathLst>
                <a:path w="14186915" h="8502396">
                  <a:moveTo>
                    <a:pt x="14186915" y="8502396"/>
                  </a:moveTo>
                  <a:lnTo>
                    <a:pt x="0" y="8502396"/>
                  </a:lnTo>
                  <a:lnTo>
                    <a:pt x="0" y="0"/>
                  </a:lnTo>
                  <a:lnTo>
                    <a:pt x="14186915" y="0"/>
                  </a:lnTo>
                  <a:lnTo>
                    <a:pt x="14186915" y="8502396"/>
                  </a:lnTo>
                  <a:close/>
                </a:path>
              </a:pathLst>
            </a:custGeom>
            <a:blipFill>
              <a:blip r:embed="rId6"/>
              <a:stretch>
                <a:fillRect l="-3390" r="-3390"/>
              </a:stretch>
            </a:blipFill>
          </p:spPr>
          <p:txBody>
            <a:bodyPr/>
            <a:lstStyle/>
            <a:p>
              <a:endParaRPr lang="it-IT"/>
            </a:p>
          </p:txBody>
        </p:sp>
        <p:sp>
          <p:nvSpPr>
            <p:cNvPr id="15" name="Freeform 15"/>
            <p:cNvSpPr/>
            <p:nvPr/>
          </p:nvSpPr>
          <p:spPr>
            <a:xfrm>
              <a:off x="0" y="0"/>
              <a:ext cx="19050000" cy="9956800"/>
            </a:xfrm>
            <a:custGeom>
              <a:avLst/>
              <a:gdLst/>
              <a:ahLst/>
              <a:cxnLst/>
              <a:rect l="l" t="t" r="r" b="b"/>
              <a:pathLst>
                <a:path w="19050000" h="9956800">
                  <a:moveTo>
                    <a:pt x="19050000" y="9956800"/>
                  </a:moveTo>
                  <a:lnTo>
                    <a:pt x="0" y="9956800"/>
                  </a:lnTo>
                  <a:lnTo>
                    <a:pt x="0" y="0"/>
                  </a:lnTo>
                  <a:lnTo>
                    <a:pt x="19050000" y="0"/>
                  </a:lnTo>
                  <a:lnTo>
                    <a:pt x="19050000" y="9956800"/>
                  </a:lnTo>
                  <a:close/>
                </a:path>
              </a:pathLst>
            </a:custGeom>
            <a:blipFill>
              <a:blip r:embed="rId7"/>
              <a:stretch>
                <a:fillRect l="-15" r="-15"/>
              </a:stretch>
            </a:blipFill>
          </p:spPr>
          <p:txBody>
            <a:bodyPr/>
            <a:lstStyle/>
            <a:p>
              <a:endParaRPr lang="it-IT"/>
            </a:p>
          </p:txBody>
        </p:sp>
      </p:grpSp>
      <p:sp>
        <p:nvSpPr>
          <p:cNvPr id="16" name="TextBox 16"/>
          <p:cNvSpPr txBox="1"/>
          <p:nvPr/>
        </p:nvSpPr>
        <p:spPr>
          <a:xfrm>
            <a:off x="192474" y="176206"/>
            <a:ext cx="5483586" cy="423153"/>
          </a:xfrm>
          <a:prstGeom prst="rect">
            <a:avLst/>
          </a:prstGeom>
        </p:spPr>
        <p:txBody>
          <a:bodyPr lIns="0" tIns="0" rIns="0" bIns="0" rtlCol="0" anchor="t">
            <a:spAutoFit/>
          </a:bodyPr>
          <a:lstStyle/>
          <a:p>
            <a:pPr algn="l">
              <a:lnSpc>
                <a:spcPts val="3206"/>
              </a:lnSpc>
            </a:pPr>
            <a:r>
              <a:rPr lang="en-US" sz="3239" b="1">
                <a:solidFill>
                  <a:srgbClr val="467487"/>
                </a:solidFill>
                <a:latin typeface="Montserrat Bold"/>
                <a:ea typeface="Montserrat Bold"/>
                <a:cs typeface="Montserrat Bold"/>
                <a:sym typeface="Montserrat Bold"/>
              </a:rPr>
              <a:t>JOURNEY </a:t>
            </a:r>
            <a:r>
              <a:rPr lang="en-US" sz="3239">
                <a:solidFill>
                  <a:srgbClr val="467487"/>
                </a:solidFill>
                <a:latin typeface="Montserrat"/>
                <a:ea typeface="Montserrat"/>
                <a:cs typeface="Montserrat"/>
                <a:sym typeface="Montserrat"/>
              </a:rPr>
              <a:t>dello studente</a:t>
            </a:r>
          </a:p>
        </p:txBody>
      </p:sp>
      <p:sp>
        <p:nvSpPr>
          <p:cNvPr id="17" name="TextBox 17"/>
          <p:cNvSpPr txBox="1"/>
          <p:nvPr/>
        </p:nvSpPr>
        <p:spPr>
          <a:xfrm>
            <a:off x="1028700" y="3048783"/>
            <a:ext cx="8475533" cy="1780540"/>
          </a:xfrm>
          <a:prstGeom prst="rect">
            <a:avLst/>
          </a:prstGeom>
        </p:spPr>
        <p:txBody>
          <a:bodyPr lIns="0" tIns="0" rIns="0" bIns="0" rtlCol="0" anchor="t">
            <a:spAutoFit/>
          </a:bodyPr>
          <a:lstStyle/>
          <a:p>
            <a:pPr algn="l">
              <a:lnSpc>
                <a:spcPts val="4759"/>
              </a:lnSpc>
            </a:pPr>
            <a:r>
              <a:rPr lang="en-US" sz="3399" b="1">
                <a:solidFill>
                  <a:srgbClr val="545454"/>
                </a:solidFill>
                <a:latin typeface="Open Sans 2 Bold"/>
                <a:ea typeface="Open Sans 2 Bold"/>
                <a:cs typeface="Open Sans 2 Bold"/>
                <a:sym typeface="Open Sans 2 Bold"/>
              </a:rPr>
              <a:t>1) ISCRIVITI A QUESTO LINK:</a:t>
            </a:r>
          </a:p>
          <a:p>
            <a:pPr algn="l">
              <a:lnSpc>
                <a:spcPts val="4759"/>
              </a:lnSpc>
              <a:spcBef>
                <a:spcPct val="0"/>
              </a:spcBef>
            </a:pPr>
            <a:r>
              <a:rPr lang="en-US" sz="3399" u="sng">
                <a:solidFill>
                  <a:srgbClr val="545454"/>
                </a:solidFill>
                <a:latin typeface="Open Sans 2"/>
                <a:ea typeface="Open Sans 2"/>
                <a:cs typeface="Open Sans 2"/>
                <a:sym typeface="Open Sans 2"/>
                <a:hlinkClick r:id="rId8" tooltip="https://www.accademiaretepac.it/entra-in-accademia-rete-pac/?login"/>
              </a:rPr>
              <a:t>https://www.accademiaretepac.it/entra-in-accademia-rete-pac/?login</a:t>
            </a:r>
          </a:p>
        </p:txBody>
      </p:sp>
      <p:sp>
        <p:nvSpPr>
          <p:cNvPr id="18" name="Freeform 18"/>
          <p:cNvSpPr/>
          <p:nvPr/>
        </p:nvSpPr>
        <p:spPr>
          <a:xfrm>
            <a:off x="13637924" y="9258300"/>
            <a:ext cx="4451124" cy="919169"/>
          </a:xfrm>
          <a:custGeom>
            <a:avLst/>
            <a:gdLst/>
            <a:ahLst/>
            <a:cxnLst/>
            <a:rect l="l" t="t" r="r" b="b"/>
            <a:pathLst>
              <a:path w="4451124" h="919169">
                <a:moveTo>
                  <a:pt x="0" y="0"/>
                </a:moveTo>
                <a:lnTo>
                  <a:pt x="4451124" y="0"/>
                </a:lnTo>
                <a:lnTo>
                  <a:pt x="4451124" y="919169"/>
                </a:lnTo>
                <a:lnTo>
                  <a:pt x="0" y="919169"/>
                </a:lnTo>
                <a:lnTo>
                  <a:pt x="0" y="0"/>
                </a:lnTo>
                <a:close/>
              </a:path>
            </a:pathLst>
          </a:custGeom>
          <a:blipFill>
            <a:blip r:embed="rId9"/>
            <a:stretch>
              <a:fillRect/>
            </a:stretch>
          </a:blipFill>
        </p:spPr>
        <p:txBody>
          <a:bodyPr/>
          <a:lstStyle/>
          <a:p>
            <a:endParaRPr lang="it-IT"/>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369131" y="-216002"/>
            <a:ext cx="14924336" cy="10503002"/>
          </a:xfrm>
          <a:custGeom>
            <a:avLst/>
            <a:gdLst/>
            <a:ahLst/>
            <a:cxnLst/>
            <a:rect l="l" t="t" r="r" b="b"/>
            <a:pathLst>
              <a:path w="14924336" h="10503002">
                <a:moveTo>
                  <a:pt x="0" y="0"/>
                </a:moveTo>
                <a:lnTo>
                  <a:pt x="14924336" y="0"/>
                </a:lnTo>
                <a:lnTo>
                  <a:pt x="14924336" y="10503002"/>
                </a:lnTo>
                <a:lnTo>
                  <a:pt x="0" y="1050300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it-IT"/>
          </a:p>
        </p:txBody>
      </p:sp>
      <p:grpSp>
        <p:nvGrpSpPr>
          <p:cNvPr id="3" name="Group 3"/>
          <p:cNvGrpSpPr/>
          <p:nvPr/>
        </p:nvGrpSpPr>
        <p:grpSpPr>
          <a:xfrm>
            <a:off x="805452" y="1103990"/>
            <a:ext cx="1519410" cy="1506642"/>
            <a:chOff x="0" y="0"/>
            <a:chExt cx="717224" cy="711197"/>
          </a:xfrm>
        </p:grpSpPr>
        <p:sp>
          <p:nvSpPr>
            <p:cNvPr id="4" name="Freeform 4"/>
            <p:cNvSpPr/>
            <p:nvPr/>
          </p:nvSpPr>
          <p:spPr>
            <a:xfrm>
              <a:off x="0" y="0"/>
              <a:ext cx="717224" cy="711197"/>
            </a:xfrm>
            <a:custGeom>
              <a:avLst/>
              <a:gdLst/>
              <a:ahLst/>
              <a:cxnLst/>
              <a:rect l="l" t="t" r="r" b="b"/>
              <a:pathLst>
                <a:path w="717224" h="711197">
                  <a:moveTo>
                    <a:pt x="259863" y="0"/>
                  </a:moveTo>
                  <a:lnTo>
                    <a:pt x="457361" y="0"/>
                  </a:lnTo>
                  <a:cubicBezTo>
                    <a:pt x="526281" y="0"/>
                    <a:pt x="592378" y="27378"/>
                    <a:pt x="641112" y="76112"/>
                  </a:cubicBezTo>
                  <a:cubicBezTo>
                    <a:pt x="689846" y="124846"/>
                    <a:pt x="717224" y="190943"/>
                    <a:pt x="717224" y="259863"/>
                  </a:cubicBezTo>
                  <a:lnTo>
                    <a:pt x="717224" y="451334"/>
                  </a:lnTo>
                  <a:cubicBezTo>
                    <a:pt x="717224" y="520254"/>
                    <a:pt x="689846" y="586351"/>
                    <a:pt x="641112" y="635085"/>
                  </a:cubicBezTo>
                  <a:cubicBezTo>
                    <a:pt x="592378" y="683819"/>
                    <a:pt x="526281" y="711197"/>
                    <a:pt x="457361" y="711197"/>
                  </a:cubicBezTo>
                  <a:lnTo>
                    <a:pt x="259863" y="711197"/>
                  </a:lnTo>
                  <a:cubicBezTo>
                    <a:pt x="190943" y="711197"/>
                    <a:pt x="124846" y="683819"/>
                    <a:pt x="76112" y="635085"/>
                  </a:cubicBezTo>
                  <a:cubicBezTo>
                    <a:pt x="27378" y="586351"/>
                    <a:pt x="0" y="520254"/>
                    <a:pt x="0" y="451334"/>
                  </a:cubicBezTo>
                  <a:lnTo>
                    <a:pt x="0" y="259863"/>
                  </a:lnTo>
                  <a:cubicBezTo>
                    <a:pt x="0" y="190943"/>
                    <a:pt x="27378" y="124846"/>
                    <a:pt x="76112" y="76112"/>
                  </a:cubicBezTo>
                  <a:cubicBezTo>
                    <a:pt x="124846" y="27378"/>
                    <a:pt x="190943" y="0"/>
                    <a:pt x="259863" y="0"/>
                  </a:cubicBezTo>
                  <a:close/>
                </a:path>
              </a:pathLst>
            </a:custGeom>
            <a:solidFill>
              <a:srgbClr val="EBDD48"/>
            </a:solidFill>
          </p:spPr>
          <p:txBody>
            <a:bodyPr/>
            <a:lstStyle/>
            <a:p>
              <a:endParaRPr lang="it-IT"/>
            </a:p>
          </p:txBody>
        </p:sp>
        <p:sp>
          <p:nvSpPr>
            <p:cNvPr id="5" name="TextBox 5"/>
            <p:cNvSpPr txBox="1"/>
            <p:nvPr/>
          </p:nvSpPr>
          <p:spPr>
            <a:xfrm>
              <a:off x="0" y="-38100"/>
              <a:ext cx="717224" cy="749297"/>
            </a:xfrm>
            <a:prstGeom prst="rect">
              <a:avLst/>
            </a:prstGeom>
          </p:spPr>
          <p:txBody>
            <a:bodyPr lIns="55650" tIns="55650" rIns="55650" bIns="55650" rtlCol="0" anchor="ctr"/>
            <a:lstStyle/>
            <a:p>
              <a:pPr algn="ctr">
                <a:lnSpc>
                  <a:spcPts val="2729"/>
                </a:lnSpc>
              </a:pPr>
              <a:endParaRPr/>
            </a:p>
            <a:p>
              <a:pPr algn="ctr">
                <a:lnSpc>
                  <a:spcPts val="2729"/>
                </a:lnSpc>
              </a:pPr>
              <a:endParaRPr/>
            </a:p>
            <a:p>
              <a:pPr algn="ctr">
                <a:lnSpc>
                  <a:spcPts val="2729"/>
                </a:lnSpc>
              </a:pPr>
              <a:endParaRPr/>
            </a:p>
          </p:txBody>
        </p:sp>
      </p:grpSp>
      <p:sp>
        <p:nvSpPr>
          <p:cNvPr id="6" name="Freeform 6"/>
          <p:cNvSpPr/>
          <p:nvPr/>
        </p:nvSpPr>
        <p:spPr>
          <a:xfrm>
            <a:off x="1102809" y="1394963"/>
            <a:ext cx="924697" cy="924697"/>
          </a:xfrm>
          <a:custGeom>
            <a:avLst/>
            <a:gdLst/>
            <a:ahLst/>
            <a:cxnLst/>
            <a:rect l="l" t="t" r="r" b="b"/>
            <a:pathLst>
              <a:path w="924697" h="924697">
                <a:moveTo>
                  <a:pt x="0" y="0"/>
                </a:moveTo>
                <a:lnTo>
                  <a:pt x="924697" y="0"/>
                </a:lnTo>
                <a:lnTo>
                  <a:pt x="924697" y="924697"/>
                </a:lnTo>
                <a:lnTo>
                  <a:pt x="0" y="9246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grpSp>
        <p:nvGrpSpPr>
          <p:cNvPr id="7" name="Group 7"/>
          <p:cNvGrpSpPr/>
          <p:nvPr/>
        </p:nvGrpSpPr>
        <p:grpSpPr>
          <a:xfrm>
            <a:off x="2684758" y="1265773"/>
            <a:ext cx="10146541" cy="1183078"/>
            <a:chOff x="0" y="0"/>
            <a:chExt cx="2866145" cy="334190"/>
          </a:xfrm>
        </p:grpSpPr>
        <p:sp>
          <p:nvSpPr>
            <p:cNvPr id="8" name="Freeform 8"/>
            <p:cNvSpPr/>
            <p:nvPr/>
          </p:nvSpPr>
          <p:spPr>
            <a:xfrm>
              <a:off x="0" y="0"/>
              <a:ext cx="2866145" cy="334190"/>
            </a:xfrm>
            <a:custGeom>
              <a:avLst/>
              <a:gdLst/>
              <a:ahLst/>
              <a:cxnLst/>
              <a:rect l="l" t="t" r="r" b="b"/>
              <a:pathLst>
                <a:path w="2866145" h="334190">
                  <a:moveTo>
                    <a:pt x="11445" y="0"/>
                  </a:moveTo>
                  <a:lnTo>
                    <a:pt x="2854700" y="0"/>
                  </a:lnTo>
                  <a:cubicBezTo>
                    <a:pt x="2857735" y="0"/>
                    <a:pt x="2860646" y="1206"/>
                    <a:pt x="2862793" y="3352"/>
                  </a:cubicBezTo>
                  <a:cubicBezTo>
                    <a:pt x="2864939" y="5499"/>
                    <a:pt x="2866145" y="8410"/>
                    <a:pt x="2866145" y="11445"/>
                  </a:cubicBezTo>
                  <a:lnTo>
                    <a:pt x="2866145" y="322745"/>
                  </a:lnTo>
                  <a:cubicBezTo>
                    <a:pt x="2866145" y="329066"/>
                    <a:pt x="2861021" y="334190"/>
                    <a:pt x="2854700" y="334190"/>
                  </a:cubicBezTo>
                  <a:lnTo>
                    <a:pt x="11445" y="334190"/>
                  </a:lnTo>
                  <a:cubicBezTo>
                    <a:pt x="8410" y="334190"/>
                    <a:pt x="5499" y="332984"/>
                    <a:pt x="3352" y="330838"/>
                  </a:cubicBezTo>
                  <a:cubicBezTo>
                    <a:pt x="1206" y="328691"/>
                    <a:pt x="0" y="325780"/>
                    <a:pt x="0" y="322745"/>
                  </a:cubicBezTo>
                  <a:lnTo>
                    <a:pt x="0" y="11445"/>
                  </a:lnTo>
                  <a:cubicBezTo>
                    <a:pt x="0" y="8410"/>
                    <a:pt x="1206" y="5499"/>
                    <a:pt x="3352" y="3352"/>
                  </a:cubicBezTo>
                  <a:cubicBezTo>
                    <a:pt x="5499" y="1206"/>
                    <a:pt x="8410" y="0"/>
                    <a:pt x="11445" y="0"/>
                  </a:cubicBezTo>
                  <a:close/>
                </a:path>
              </a:pathLst>
            </a:custGeom>
            <a:solidFill>
              <a:srgbClr val="EBDD48"/>
            </a:solidFill>
          </p:spPr>
          <p:txBody>
            <a:bodyPr/>
            <a:lstStyle/>
            <a:p>
              <a:endParaRPr lang="it-IT"/>
            </a:p>
          </p:txBody>
        </p:sp>
        <p:sp>
          <p:nvSpPr>
            <p:cNvPr id="9" name="TextBox 9"/>
            <p:cNvSpPr txBox="1"/>
            <p:nvPr/>
          </p:nvSpPr>
          <p:spPr>
            <a:xfrm>
              <a:off x="0" y="85725"/>
              <a:ext cx="2866145" cy="248465"/>
            </a:xfrm>
            <a:prstGeom prst="rect">
              <a:avLst/>
            </a:prstGeom>
          </p:spPr>
          <p:txBody>
            <a:bodyPr lIns="97388" tIns="97388" rIns="97388" bIns="97388" rtlCol="0" anchor="ctr"/>
            <a:lstStyle/>
            <a:p>
              <a:pPr marL="0" lvl="0" indent="0" algn="ctr">
                <a:lnSpc>
                  <a:spcPts val="4200"/>
                </a:lnSpc>
                <a:spcBef>
                  <a:spcPct val="0"/>
                </a:spcBef>
              </a:pPr>
              <a:r>
                <a:rPr lang="en-US" sz="4243" b="1" spc="84">
                  <a:solidFill>
                    <a:srgbClr val="FFFFFF"/>
                  </a:solidFill>
                  <a:latin typeface="Montserrat Semi-Bold"/>
                  <a:ea typeface="Montserrat Semi-Bold"/>
                  <a:cs typeface="Montserrat Semi-Bold"/>
                  <a:sym typeface="Montserrat Semi-Bold"/>
                </a:rPr>
                <a:t>EVENTO DI LANCIO 16/12/2025</a:t>
              </a:r>
            </a:p>
          </p:txBody>
        </p:sp>
      </p:grpSp>
      <p:grpSp>
        <p:nvGrpSpPr>
          <p:cNvPr id="10" name="Group 10"/>
          <p:cNvGrpSpPr/>
          <p:nvPr/>
        </p:nvGrpSpPr>
        <p:grpSpPr>
          <a:xfrm>
            <a:off x="-2534452" y="2825314"/>
            <a:ext cx="15365751" cy="5564907"/>
            <a:chOff x="0" y="0"/>
            <a:chExt cx="4046947" cy="1465655"/>
          </a:xfrm>
        </p:grpSpPr>
        <p:sp>
          <p:nvSpPr>
            <p:cNvPr id="11" name="Freeform 11"/>
            <p:cNvSpPr/>
            <p:nvPr/>
          </p:nvSpPr>
          <p:spPr>
            <a:xfrm>
              <a:off x="0" y="0"/>
              <a:ext cx="4046947" cy="1465655"/>
            </a:xfrm>
            <a:custGeom>
              <a:avLst/>
              <a:gdLst/>
              <a:ahLst/>
              <a:cxnLst/>
              <a:rect l="l" t="t" r="r" b="b"/>
              <a:pathLst>
                <a:path w="4046947" h="1465655">
                  <a:moveTo>
                    <a:pt x="25696" y="0"/>
                  </a:moveTo>
                  <a:lnTo>
                    <a:pt x="4021251" y="0"/>
                  </a:lnTo>
                  <a:cubicBezTo>
                    <a:pt x="4028066" y="0"/>
                    <a:pt x="4034602" y="2707"/>
                    <a:pt x="4039420" y="7526"/>
                  </a:cubicBezTo>
                  <a:cubicBezTo>
                    <a:pt x="4044240" y="12345"/>
                    <a:pt x="4046947" y="18881"/>
                    <a:pt x="4046947" y="25696"/>
                  </a:cubicBezTo>
                  <a:lnTo>
                    <a:pt x="4046947" y="1439959"/>
                  </a:lnTo>
                  <a:cubicBezTo>
                    <a:pt x="4046947" y="1446774"/>
                    <a:pt x="4044240" y="1453310"/>
                    <a:pt x="4039420" y="1458128"/>
                  </a:cubicBezTo>
                  <a:cubicBezTo>
                    <a:pt x="4034602" y="1462947"/>
                    <a:pt x="4028066" y="1465655"/>
                    <a:pt x="4021251" y="1465655"/>
                  </a:cubicBezTo>
                  <a:lnTo>
                    <a:pt x="25696" y="1465655"/>
                  </a:lnTo>
                  <a:cubicBezTo>
                    <a:pt x="18881" y="1465655"/>
                    <a:pt x="12345" y="1462947"/>
                    <a:pt x="7526" y="1458128"/>
                  </a:cubicBezTo>
                  <a:cubicBezTo>
                    <a:pt x="2707" y="1453310"/>
                    <a:pt x="0" y="1446774"/>
                    <a:pt x="0" y="1439959"/>
                  </a:cubicBezTo>
                  <a:lnTo>
                    <a:pt x="0" y="25696"/>
                  </a:lnTo>
                  <a:cubicBezTo>
                    <a:pt x="0" y="18881"/>
                    <a:pt x="2707" y="12345"/>
                    <a:pt x="7526" y="7526"/>
                  </a:cubicBezTo>
                  <a:cubicBezTo>
                    <a:pt x="12345" y="2707"/>
                    <a:pt x="18881" y="0"/>
                    <a:pt x="25696" y="0"/>
                  </a:cubicBezTo>
                  <a:close/>
                </a:path>
              </a:pathLst>
            </a:custGeom>
            <a:solidFill>
              <a:srgbClr val="EBDD48"/>
            </a:solidFill>
          </p:spPr>
          <p:txBody>
            <a:bodyPr/>
            <a:lstStyle/>
            <a:p>
              <a:endParaRPr lang="it-IT"/>
            </a:p>
          </p:txBody>
        </p:sp>
        <p:sp>
          <p:nvSpPr>
            <p:cNvPr id="12" name="TextBox 12"/>
            <p:cNvSpPr txBox="1"/>
            <p:nvPr/>
          </p:nvSpPr>
          <p:spPr>
            <a:xfrm>
              <a:off x="0" y="-38100"/>
              <a:ext cx="4046947" cy="1503755"/>
            </a:xfrm>
            <a:prstGeom prst="rect">
              <a:avLst/>
            </a:prstGeom>
          </p:spPr>
          <p:txBody>
            <a:bodyPr lIns="50800" tIns="50800" rIns="50800" bIns="50800" rtlCol="0" anchor="ctr"/>
            <a:lstStyle/>
            <a:p>
              <a:pPr algn="ctr">
                <a:lnSpc>
                  <a:spcPts val="2729"/>
                </a:lnSpc>
              </a:pPr>
              <a:endParaRPr/>
            </a:p>
          </p:txBody>
        </p:sp>
      </p:grpSp>
      <p:grpSp>
        <p:nvGrpSpPr>
          <p:cNvPr id="14" name="Group 14"/>
          <p:cNvGrpSpPr/>
          <p:nvPr/>
        </p:nvGrpSpPr>
        <p:grpSpPr>
          <a:xfrm>
            <a:off x="12472797" y="2272870"/>
            <a:ext cx="4493089" cy="6117352"/>
            <a:chOff x="0" y="0"/>
            <a:chExt cx="696097" cy="947738"/>
          </a:xfrm>
        </p:grpSpPr>
        <p:sp>
          <p:nvSpPr>
            <p:cNvPr id="15" name="Freeform 15"/>
            <p:cNvSpPr/>
            <p:nvPr/>
          </p:nvSpPr>
          <p:spPr>
            <a:xfrm>
              <a:off x="0" y="0"/>
              <a:ext cx="696097" cy="947738"/>
            </a:xfrm>
            <a:custGeom>
              <a:avLst/>
              <a:gdLst/>
              <a:ahLst/>
              <a:cxnLst/>
              <a:rect l="l" t="t" r="r" b="b"/>
              <a:pathLst>
                <a:path w="696097" h="947738">
                  <a:moveTo>
                    <a:pt x="0" y="0"/>
                  </a:moveTo>
                  <a:lnTo>
                    <a:pt x="696097" y="0"/>
                  </a:lnTo>
                  <a:lnTo>
                    <a:pt x="696097" y="947738"/>
                  </a:lnTo>
                  <a:lnTo>
                    <a:pt x="0" y="947738"/>
                  </a:lnTo>
                  <a:close/>
                </a:path>
              </a:pathLst>
            </a:custGeom>
            <a:solidFill>
              <a:srgbClr val="000000">
                <a:alpha val="0"/>
              </a:srgbClr>
            </a:solidFill>
            <a:ln w="12700">
              <a:solidFill>
                <a:srgbClr val="000000"/>
              </a:solidFill>
            </a:ln>
          </p:spPr>
          <p:txBody>
            <a:bodyPr/>
            <a:lstStyle/>
            <a:p>
              <a:endParaRPr lang="it-IT"/>
            </a:p>
          </p:txBody>
        </p:sp>
      </p:grpSp>
      <p:sp>
        <p:nvSpPr>
          <p:cNvPr id="13" name="Freeform 13"/>
          <p:cNvSpPr/>
          <p:nvPr/>
        </p:nvSpPr>
        <p:spPr>
          <a:xfrm>
            <a:off x="12179383" y="-711054"/>
            <a:ext cx="5079917" cy="9429080"/>
          </a:xfrm>
          <a:custGeom>
            <a:avLst/>
            <a:gdLst/>
            <a:ahLst/>
            <a:cxnLst/>
            <a:rect l="l" t="t" r="r" b="b"/>
            <a:pathLst>
              <a:path w="5079917" h="9429080">
                <a:moveTo>
                  <a:pt x="0" y="0"/>
                </a:moveTo>
                <a:lnTo>
                  <a:pt x="5079917" y="0"/>
                </a:lnTo>
                <a:lnTo>
                  <a:pt x="5079917" y="9429080"/>
                </a:lnTo>
                <a:lnTo>
                  <a:pt x="0" y="94290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t-IT"/>
          </a:p>
        </p:txBody>
      </p:sp>
      <p:sp>
        <p:nvSpPr>
          <p:cNvPr id="16" name="TextBox 16"/>
          <p:cNvSpPr txBox="1"/>
          <p:nvPr/>
        </p:nvSpPr>
        <p:spPr>
          <a:xfrm>
            <a:off x="1028700" y="3318228"/>
            <a:ext cx="10053490" cy="4559640"/>
          </a:xfrm>
          <a:prstGeom prst="rect">
            <a:avLst/>
          </a:prstGeom>
        </p:spPr>
        <p:txBody>
          <a:bodyPr lIns="0" tIns="0" rIns="0" bIns="0" rtlCol="0" anchor="t">
            <a:spAutoFit/>
          </a:bodyPr>
          <a:lstStyle/>
          <a:p>
            <a:pPr algn="l">
              <a:lnSpc>
                <a:spcPts val="4881"/>
              </a:lnSpc>
            </a:pPr>
            <a:r>
              <a:rPr lang="en-US" sz="3486" b="1">
                <a:solidFill>
                  <a:srgbClr val="545454"/>
                </a:solidFill>
                <a:latin typeface="Open Sans 2 Bold"/>
                <a:ea typeface="Open Sans 2 Bold"/>
                <a:cs typeface="Open Sans 2 Bold"/>
                <a:sym typeface="Open Sans 2 Bold"/>
              </a:rPr>
              <a:t>2) PARTECIPA ALL’EVENTO!</a:t>
            </a:r>
          </a:p>
          <a:p>
            <a:pPr algn="l">
              <a:lnSpc>
                <a:spcPts val="4881"/>
              </a:lnSpc>
            </a:pPr>
            <a:r>
              <a:rPr lang="en-US" sz="3486">
                <a:solidFill>
                  <a:srgbClr val="545454"/>
                </a:solidFill>
                <a:latin typeface="Open Sans 2"/>
                <a:ea typeface="Open Sans 2"/>
                <a:cs typeface="Open Sans 2"/>
                <a:sym typeface="Open Sans 2"/>
              </a:rPr>
              <a:t>Puoi seguire solo online? </a:t>
            </a:r>
          </a:p>
          <a:p>
            <a:pPr algn="l">
              <a:lnSpc>
                <a:spcPts val="4881"/>
              </a:lnSpc>
            </a:pPr>
            <a:r>
              <a:rPr lang="en-US" sz="3486">
                <a:solidFill>
                  <a:srgbClr val="545454"/>
                </a:solidFill>
                <a:latin typeface="Open Sans 2"/>
                <a:ea typeface="Open Sans 2"/>
                <a:cs typeface="Open Sans 2"/>
                <a:sym typeface="Open Sans 2"/>
              </a:rPr>
              <a:t>→ connettiti al link che sarà condiviso sulla piattaforma </a:t>
            </a:r>
            <a:r>
              <a:rPr lang="en-US" sz="3486" u="sng">
                <a:solidFill>
                  <a:srgbClr val="545454"/>
                </a:solidFill>
                <a:latin typeface="Open Sans 2"/>
                <a:ea typeface="Open Sans 2"/>
                <a:cs typeface="Open Sans 2"/>
                <a:sym typeface="Open Sans 2"/>
                <a:hlinkClick r:id="rId8" tooltip="https://www.accademiaretepac.it"/>
              </a:rPr>
              <a:t>www.accademiaretepac.it</a:t>
            </a:r>
            <a:r>
              <a:rPr lang="en-US" sz="3486">
                <a:solidFill>
                  <a:srgbClr val="545454"/>
                </a:solidFill>
                <a:latin typeface="Open Sans 2"/>
                <a:ea typeface="Open Sans 2"/>
                <a:cs typeface="Open Sans 2"/>
                <a:sym typeface="Open Sans 2"/>
              </a:rPr>
              <a:t> </a:t>
            </a:r>
          </a:p>
          <a:p>
            <a:pPr algn="l">
              <a:lnSpc>
                <a:spcPts val="2081"/>
              </a:lnSpc>
            </a:pPr>
            <a:endParaRPr lang="en-US" sz="3486">
              <a:solidFill>
                <a:srgbClr val="545454"/>
              </a:solidFill>
              <a:latin typeface="Open Sans 2"/>
              <a:ea typeface="Open Sans 2"/>
              <a:cs typeface="Open Sans 2"/>
              <a:sym typeface="Open Sans 2"/>
            </a:endParaRPr>
          </a:p>
          <a:p>
            <a:pPr algn="l">
              <a:lnSpc>
                <a:spcPts val="4881"/>
              </a:lnSpc>
            </a:pPr>
            <a:r>
              <a:rPr lang="en-US" sz="3486">
                <a:solidFill>
                  <a:srgbClr val="545454"/>
                </a:solidFill>
                <a:latin typeface="Open Sans 2"/>
                <a:ea typeface="Open Sans 2"/>
                <a:cs typeface="Open Sans 2"/>
                <a:sym typeface="Open Sans 2"/>
              </a:rPr>
              <a:t>Vuoi incontrare i tuoi compagni di corso?</a:t>
            </a:r>
          </a:p>
          <a:p>
            <a:pPr algn="l">
              <a:lnSpc>
                <a:spcPts val="4881"/>
              </a:lnSpc>
              <a:spcBef>
                <a:spcPct val="0"/>
              </a:spcBef>
            </a:pPr>
            <a:r>
              <a:rPr lang="en-US" sz="3486">
                <a:solidFill>
                  <a:srgbClr val="545454"/>
                </a:solidFill>
                <a:latin typeface="Open Sans 2"/>
                <a:ea typeface="Open Sans 2"/>
                <a:cs typeface="Open Sans 2"/>
                <a:sym typeface="Open Sans 2"/>
              </a:rPr>
              <a:t>→ partecipa in presenza presso la sede della tua Università ospitante! Sarà un evento phygital</a:t>
            </a:r>
          </a:p>
        </p:txBody>
      </p:sp>
      <p:sp>
        <p:nvSpPr>
          <p:cNvPr id="17" name="TextBox 17"/>
          <p:cNvSpPr txBox="1"/>
          <p:nvPr/>
        </p:nvSpPr>
        <p:spPr>
          <a:xfrm>
            <a:off x="192474" y="176206"/>
            <a:ext cx="5483586" cy="423153"/>
          </a:xfrm>
          <a:prstGeom prst="rect">
            <a:avLst/>
          </a:prstGeom>
        </p:spPr>
        <p:txBody>
          <a:bodyPr lIns="0" tIns="0" rIns="0" bIns="0" rtlCol="0" anchor="t">
            <a:spAutoFit/>
          </a:bodyPr>
          <a:lstStyle/>
          <a:p>
            <a:pPr algn="l">
              <a:lnSpc>
                <a:spcPts val="3206"/>
              </a:lnSpc>
            </a:pPr>
            <a:r>
              <a:rPr lang="en-US" sz="3239" b="1">
                <a:solidFill>
                  <a:srgbClr val="467487"/>
                </a:solidFill>
                <a:latin typeface="Montserrat Bold"/>
                <a:ea typeface="Montserrat Bold"/>
                <a:cs typeface="Montserrat Bold"/>
                <a:sym typeface="Montserrat Bold"/>
              </a:rPr>
              <a:t>JOURNEY </a:t>
            </a:r>
            <a:r>
              <a:rPr lang="en-US" sz="3239">
                <a:solidFill>
                  <a:srgbClr val="467487"/>
                </a:solidFill>
                <a:latin typeface="Montserrat"/>
                <a:ea typeface="Montserrat"/>
                <a:cs typeface="Montserrat"/>
                <a:sym typeface="Montserrat"/>
              </a:rPr>
              <a:t>dello studente</a:t>
            </a:r>
          </a:p>
        </p:txBody>
      </p:sp>
      <p:sp>
        <p:nvSpPr>
          <p:cNvPr id="18" name="Freeform 18"/>
          <p:cNvSpPr/>
          <p:nvPr/>
        </p:nvSpPr>
        <p:spPr>
          <a:xfrm>
            <a:off x="13637924" y="9258300"/>
            <a:ext cx="4451124" cy="919169"/>
          </a:xfrm>
          <a:custGeom>
            <a:avLst/>
            <a:gdLst/>
            <a:ahLst/>
            <a:cxnLst/>
            <a:rect l="l" t="t" r="r" b="b"/>
            <a:pathLst>
              <a:path w="4451124" h="919169">
                <a:moveTo>
                  <a:pt x="0" y="0"/>
                </a:moveTo>
                <a:lnTo>
                  <a:pt x="4451124" y="0"/>
                </a:lnTo>
                <a:lnTo>
                  <a:pt x="4451124" y="919169"/>
                </a:lnTo>
                <a:lnTo>
                  <a:pt x="0" y="919169"/>
                </a:lnTo>
                <a:lnTo>
                  <a:pt x="0" y="0"/>
                </a:lnTo>
                <a:close/>
              </a:path>
            </a:pathLst>
          </a:custGeom>
          <a:blipFill>
            <a:blip r:embed="rId9"/>
            <a:stretch>
              <a:fillRect/>
            </a:stretch>
          </a:blipFill>
        </p:spPr>
        <p:txBody>
          <a:bodyPr/>
          <a:lstStyle/>
          <a:p>
            <a:endParaRPr lang="it-IT"/>
          </a:p>
        </p:txBody>
      </p:sp>
      <p:pic>
        <p:nvPicPr>
          <p:cNvPr id="20" name="Immagine 19"/>
          <p:cNvPicPr>
            <a:picLocks noChangeAspect="1"/>
          </p:cNvPicPr>
          <p:nvPr/>
        </p:nvPicPr>
        <p:blipFill>
          <a:blip r:embed="rId10"/>
          <a:stretch>
            <a:fillRect/>
          </a:stretch>
        </p:blipFill>
        <p:spPr>
          <a:xfrm>
            <a:off x="12344400" y="2101075"/>
            <a:ext cx="4827330" cy="647142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1266</Words>
  <Application>Microsoft Office PowerPoint</Application>
  <PresentationFormat>Personalizzato</PresentationFormat>
  <Paragraphs>180</Paragraphs>
  <Slides>22</Slides>
  <Notes>0</Notes>
  <HiddenSlides>0</HiddenSlides>
  <MMClips>0</MMClips>
  <ScaleCrop>false</ScaleCrop>
  <HeadingPairs>
    <vt:vector size="6" baseType="variant">
      <vt:variant>
        <vt:lpstr>Caratteri utilizzati</vt:lpstr>
      </vt:variant>
      <vt:variant>
        <vt:i4>14</vt:i4>
      </vt:variant>
      <vt:variant>
        <vt:lpstr>Tema</vt:lpstr>
      </vt:variant>
      <vt:variant>
        <vt:i4>1</vt:i4>
      </vt:variant>
      <vt:variant>
        <vt:lpstr>Titoli diapositive</vt:lpstr>
      </vt:variant>
      <vt:variant>
        <vt:i4>22</vt:i4>
      </vt:variant>
    </vt:vector>
  </HeadingPairs>
  <TitlesOfParts>
    <vt:vector size="37" baseType="lpstr">
      <vt:lpstr>DM Sans</vt:lpstr>
      <vt:lpstr>Montserrat</vt:lpstr>
      <vt:lpstr>Roca Two Bold</vt:lpstr>
      <vt:lpstr>DM Sans Bold</vt:lpstr>
      <vt:lpstr>Open Sans 1</vt:lpstr>
      <vt:lpstr>Montserrat Semi-Bold</vt:lpstr>
      <vt:lpstr>Arial</vt:lpstr>
      <vt:lpstr>Open Sans 2 Bold</vt:lpstr>
      <vt:lpstr>Open Sans 1 Bold Italics</vt:lpstr>
      <vt:lpstr>Open Sans 1 Bold</vt:lpstr>
      <vt:lpstr>Montserrat Bold</vt:lpstr>
      <vt:lpstr>Calibri</vt:lpstr>
      <vt:lpstr>Open Sans 1 Italics</vt:lpstr>
      <vt:lpstr>Open Sans 2</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ppt_Journey_v2</dc:title>
  <dc:creator>Lionetti Paola</dc:creator>
  <cp:lastModifiedBy>stefano maiolo</cp:lastModifiedBy>
  <cp:revision>5</cp:revision>
  <dcterms:created xsi:type="dcterms:W3CDTF">2006-08-16T00:00:00Z</dcterms:created>
  <dcterms:modified xsi:type="dcterms:W3CDTF">2025-10-16T08:51:52Z</dcterms:modified>
  <dc:identifier>DAGyR0nPkps</dc:identifier>
</cp:coreProperties>
</file>