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5" r:id="rId3"/>
    <p:sldId id="362" r:id="rId4"/>
    <p:sldId id="364" r:id="rId5"/>
    <p:sldId id="280" r:id="rId6"/>
    <p:sldId id="287" r:id="rId7"/>
    <p:sldId id="282" r:id="rId8"/>
    <p:sldId id="283" r:id="rId9"/>
    <p:sldId id="309" r:id="rId10"/>
    <p:sldId id="366" r:id="rId11"/>
    <p:sldId id="367" r:id="rId12"/>
    <p:sldId id="371" r:id="rId13"/>
    <p:sldId id="370" r:id="rId14"/>
    <p:sldId id="368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3" r:id="rId23"/>
    <p:sldId id="314" r:id="rId24"/>
    <p:sldId id="322" r:id="rId25"/>
  </p:sldIdLst>
  <p:sldSz cx="9144000" cy="6858000" type="screen4x3"/>
  <p:notesSz cx="6797675" cy="987425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2323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9" autoAdjust="0"/>
  </p:normalViewPr>
  <p:slideViewPr>
    <p:cSldViewPr snapToGrid="0" showGuides="1">
      <p:cViewPr varScale="1">
        <p:scale>
          <a:sx n="70" d="100"/>
          <a:sy n="70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3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4300A-AB38-4E39-A14D-75197DAF09E6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0D40662-0A10-4EBB-A1FB-E2FC819609F9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ASSE 1</a:t>
          </a:r>
          <a:endParaRPr lang="it-IT" dirty="0">
            <a:solidFill>
              <a:srgbClr val="0070C0"/>
            </a:solidFill>
          </a:endParaRPr>
        </a:p>
      </dgm:t>
    </dgm:pt>
    <dgm:pt modelId="{545CB45D-ED06-4DE8-86B7-A55781AB59BA}" type="parTrans" cxnId="{1099BF7D-B17C-4714-A4A7-F5C4234BE89D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C73A60A6-136B-4952-B1E5-07280F0BEC51}" type="sibTrans" cxnId="{1099BF7D-B17C-4714-A4A7-F5C4234BE89D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FF68BECA-8CF5-4952-B233-672025867DDD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ASSE 2</a:t>
          </a:r>
          <a:endParaRPr lang="it-IT" dirty="0">
            <a:solidFill>
              <a:srgbClr val="0070C0"/>
            </a:solidFill>
          </a:endParaRPr>
        </a:p>
      </dgm:t>
    </dgm:pt>
    <dgm:pt modelId="{D67F572E-B460-4EC1-9BF8-94F2F0124C81}" type="parTrans" cxnId="{F8C074F6-E9B7-400A-BDD0-27C3CD263130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DDFF976D-740B-4B92-92FF-452AC3CC03D7}" type="sibTrans" cxnId="{F8C074F6-E9B7-400A-BDD0-27C3CD263130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4E20F056-3A87-46A4-8C3D-CD91FE7D1F74}">
      <dgm:prSet phldrT="[Testo]"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ASSE 3</a:t>
          </a:r>
          <a:endParaRPr lang="it-IT" dirty="0">
            <a:solidFill>
              <a:srgbClr val="0070C0"/>
            </a:solidFill>
          </a:endParaRPr>
        </a:p>
      </dgm:t>
    </dgm:pt>
    <dgm:pt modelId="{2D11B1CC-4F4F-4EDE-9292-FDC4D99CACAD}" type="parTrans" cxnId="{65EEAECF-E45B-43DE-B8B8-2BE0ED52CBBF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FB1BF1CC-EDC1-40A6-AA71-05781C9004A7}" type="sibTrans" cxnId="{65EEAECF-E45B-43DE-B8B8-2BE0ED52CBBF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652B448C-7495-4842-BF01-7F15C8107048}">
      <dgm:prSet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ASSE 4</a:t>
          </a:r>
          <a:endParaRPr lang="it-IT" dirty="0">
            <a:solidFill>
              <a:srgbClr val="0070C0"/>
            </a:solidFill>
          </a:endParaRPr>
        </a:p>
      </dgm:t>
    </dgm:pt>
    <dgm:pt modelId="{80C15089-4C94-4EE4-9D79-63E995DA8E96}" type="parTrans" cxnId="{73D0E8BB-A84D-45CB-A18A-2CC81ACAC99F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9A6C15C1-D725-453F-9743-F045BDE67ADB}" type="sibTrans" cxnId="{73D0E8BB-A84D-45CB-A18A-2CC81ACAC99F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07FE2418-FA8D-417D-8EC6-E39C3142CF24}">
      <dgm:prSet/>
      <dgm:spPr/>
      <dgm:t>
        <a:bodyPr/>
        <a:lstStyle/>
        <a:p>
          <a:r>
            <a:rPr lang="it-IT" dirty="0" smtClean="0">
              <a:solidFill>
                <a:srgbClr val="0070C0"/>
              </a:solidFill>
            </a:rPr>
            <a:t>ASSE 5</a:t>
          </a:r>
          <a:endParaRPr lang="it-IT" dirty="0">
            <a:solidFill>
              <a:srgbClr val="0070C0"/>
            </a:solidFill>
          </a:endParaRPr>
        </a:p>
      </dgm:t>
    </dgm:pt>
    <dgm:pt modelId="{F3A89606-B4F5-4FCC-BA81-7A1C4B316A06}" type="parTrans" cxnId="{A21FBCBC-0848-4D1D-A867-6F0721E19754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37ABB10D-0A14-4CB6-AC35-B9E9984BA315}" type="sibTrans" cxnId="{A21FBCBC-0848-4D1D-A867-6F0721E19754}">
      <dgm:prSet/>
      <dgm:spPr/>
      <dgm:t>
        <a:bodyPr/>
        <a:lstStyle/>
        <a:p>
          <a:endParaRPr lang="it-IT">
            <a:solidFill>
              <a:srgbClr val="0070C0"/>
            </a:solidFill>
          </a:endParaRPr>
        </a:p>
      </dgm:t>
    </dgm:pt>
    <dgm:pt modelId="{85261CCB-DD81-4C5B-A117-4C53D8DD6FAC}" type="pres">
      <dgm:prSet presAssocID="{5C94300A-AB38-4E39-A14D-75197DAF09E6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92FC5F7-710F-4150-B629-EC740CD69598}" type="pres">
      <dgm:prSet presAssocID="{80D40662-0A10-4EBB-A1FB-E2FC819609F9}" presName="Accent1" presStyleCnt="0"/>
      <dgm:spPr/>
    </dgm:pt>
    <dgm:pt modelId="{11660126-B3A4-4A4B-A470-EF1934835FE9}" type="pres">
      <dgm:prSet presAssocID="{80D40662-0A10-4EBB-A1FB-E2FC819609F9}" presName="Accent" presStyleLbl="node1" presStyleIdx="0" presStyleCnt="5"/>
      <dgm:spPr/>
    </dgm:pt>
    <dgm:pt modelId="{8EDB1511-D757-4AB5-BB2A-0180CF1F8868}" type="pres">
      <dgm:prSet presAssocID="{80D40662-0A10-4EBB-A1FB-E2FC819609F9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70580A-9162-418F-B791-B431313C8D9C}" type="pres">
      <dgm:prSet presAssocID="{FF68BECA-8CF5-4952-B233-672025867DDD}" presName="Accent2" presStyleCnt="0"/>
      <dgm:spPr/>
    </dgm:pt>
    <dgm:pt modelId="{A8D067A6-06A9-4EA5-97E8-E3DD208730D9}" type="pres">
      <dgm:prSet presAssocID="{FF68BECA-8CF5-4952-B233-672025867DDD}" presName="Accent" presStyleLbl="node1" presStyleIdx="1" presStyleCnt="5"/>
      <dgm:spPr/>
    </dgm:pt>
    <dgm:pt modelId="{93B14C31-38C3-4670-A38C-9D4C7F9E5AD8}" type="pres">
      <dgm:prSet presAssocID="{FF68BECA-8CF5-4952-B233-672025867DDD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6DC88-0E78-4AA8-9E2B-6BC29443C0AF}" type="pres">
      <dgm:prSet presAssocID="{4E20F056-3A87-46A4-8C3D-CD91FE7D1F74}" presName="Accent3" presStyleCnt="0"/>
      <dgm:spPr/>
    </dgm:pt>
    <dgm:pt modelId="{2D71C814-B8AE-4869-A9B0-C4CC9A7D37CD}" type="pres">
      <dgm:prSet presAssocID="{4E20F056-3A87-46A4-8C3D-CD91FE7D1F74}" presName="Accent" presStyleLbl="node1" presStyleIdx="2" presStyleCnt="5"/>
      <dgm:spPr/>
    </dgm:pt>
    <dgm:pt modelId="{60AA6A80-4DE5-4F0D-AF37-8AF15D179553}" type="pres">
      <dgm:prSet presAssocID="{4E20F056-3A87-46A4-8C3D-CD91FE7D1F74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6A73C-6E82-4C13-B292-C671855F286A}" type="pres">
      <dgm:prSet presAssocID="{652B448C-7495-4842-BF01-7F15C8107048}" presName="Accent4" presStyleCnt="0"/>
      <dgm:spPr/>
    </dgm:pt>
    <dgm:pt modelId="{B2F6BD12-276C-40D1-B65A-3E3F55F2CAF4}" type="pres">
      <dgm:prSet presAssocID="{652B448C-7495-4842-BF01-7F15C8107048}" presName="Accent" presStyleLbl="node1" presStyleIdx="3" presStyleCnt="5"/>
      <dgm:spPr/>
    </dgm:pt>
    <dgm:pt modelId="{B8E98DAE-F521-4A4B-B01B-A798FE3DC6D2}" type="pres">
      <dgm:prSet presAssocID="{652B448C-7495-4842-BF01-7F15C8107048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0D7B7B-9ED3-46F3-AEB0-5E1F3044087A}" type="pres">
      <dgm:prSet presAssocID="{07FE2418-FA8D-417D-8EC6-E39C3142CF24}" presName="Accent5" presStyleCnt="0"/>
      <dgm:spPr/>
    </dgm:pt>
    <dgm:pt modelId="{67412922-0BB9-4730-8FD0-94657A000F4A}" type="pres">
      <dgm:prSet presAssocID="{07FE2418-FA8D-417D-8EC6-E39C3142CF24}" presName="Accent" presStyleLbl="node1" presStyleIdx="4" presStyleCnt="5"/>
      <dgm:spPr/>
    </dgm:pt>
    <dgm:pt modelId="{EEB5B2B2-31E3-409B-A42D-51F3A722DF11}" type="pres">
      <dgm:prSet presAssocID="{07FE2418-FA8D-417D-8EC6-E39C3142CF24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99BF7D-B17C-4714-A4A7-F5C4234BE89D}" srcId="{5C94300A-AB38-4E39-A14D-75197DAF09E6}" destId="{80D40662-0A10-4EBB-A1FB-E2FC819609F9}" srcOrd="0" destOrd="0" parTransId="{545CB45D-ED06-4DE8-86B7-A55781AB59BA}" sibTransId="{C73A60A6-136B-4952-B1E5-07280F0BEC51}"/>
    <dgm:cxn modelId="{A21FBCBC-0848-4D1D-A867-6F0721E19754}" srcId="{5C94300A-AB38-4E39-A14D-75197DAF09E6}" destId="{07FE2418-FA8D-417D-8EC6-E39C3142CF24}" srcOrd="4" destOrd="0" parTransId="{F3A89606-B4F5-4FCC-BA81-7A1C4B316A06}" sibTransId="{37ABB10D-0A14-4CB6-AC35-B9E9984BA315}"/>
    <dgm:cxn modelId="{73D0E8BB-A84D-45CB-A18A-2CC81ACAC99F}" srcId="{5C94300A-AB38-4E39-A14D-75197DAF09E6}" destId="{652B448C-7495-4842-BF01-7F15C8107048}" srcOrd="3" destOrd="0" parTransId="{80C15089-4C94-4EE4-9D79-63E995DA8E96}" sibTransId="{9A6C15C1-D725-453F-9743-F045BDE67ADB}"/>
    <dgm:cxn modelId="{F8C074F6-E9B7-400A-BDD0-27C3CD263130}" srcId="{5C94300A-AB38-4E39-A14D-75197DAF09E6}" destId="{FF68BECA-8CF5-4952-B233-672025867DDD}" srcOrd="1" destOrd="0" parTransId="{D67F572E-B460-4EC1-9BF8-94F2F0124C81}" sibTransId="{DDFF976D-740B-4B92-92FF-452AC3CC03D7}"/>
    <dgm:cxn modelId="{65EEAECF-E45B-43DE-B8B8-2BE0ED52CBBF}" srcId="{5C94300A-AB38-4E39-A14D-75197DAF09E6}" destId="{4E20F056-3A87-46A4-8C3D-CD91FE7D1F74}" srcOrd="2" destOrd="0" parTransId="{2D11B1CC-4F4F-4EDE-9292-FDC4D99CACAD}" sibTransId="{FB1BF1CC-EDC1-40A6-AA71-05781C9004A7}"/>
    <dgm:cxn modelId="{4F7105F0-96F8-466D-B785-19D8FD261113}" type="presOf" srcId="{652B448C-7495-4842-BF01-7F15C8107048}" destId="{B8E98DAE-F521-4A4B-B01B-A798FE3DC6D2}" srcOrd="0" destOrd="0" presId="urn:microsoft.com/office/officeart/2009/layout/CircleArrowProcess"/>
    <dgm:cxn modelId="{5AADB22C-D741-4E43-862B-EF12C4979BD8}" type="presOf" srcId="{07FE2418-FA8D-417D-8EC6-E39C3142CF24}" destId="{EEB5B2B2-31E3-409B-A42D-51F3A722DF11}" srcOrd="0" destOrd="0" presId="urn:microsoft.com/office/officeart/2009/layout/CircleArrowProcess"/>
    <dgm:cxn modelId="{FE090F26-9401-41F5-AAC2-C0BAD5066BB0}" type="presOf" srcId="{4E20F056-3A87-46A4-8C3D-CD91FE7D1F74}" destId="{60AA6A80-4DE5-4F0D-AF37-8AF15D179553}" srcOrd="0" destOrd="0" presId="urn:microsoft.com/office/officeart/2009/layout/CircleArrowProcess"/>
    <dgm:cxn modelId="{C74896A6-52CA-4DDA-A33E-1640FBEB24E3}" type="presOf" srcId="{80D40662-0A10-4EBB-A1FB-E2FC819609F9}" destId="{8EDB1511-D757-4AB5-BB2A-0180CF1F8868}" srcOrd="0" destOrd="0" presId="urn:microsoft.com/office/officeart/2009/layout/CircleArrowProcess"/>
    <dgm:cxn modelId="{FE613F4D-865E-447C-B82C-E0E9E4686C1E}" type="presOf" srcId="{5C94300A-AB38-4E39-A14D-75197DAF09E6}" destId="{85261CCB-DD81-4C5B-A117-4C53D8DD6FAC}" srcOrd="0" destOrd="0" presId="urn:microsoft.com/office/officeart/2009/layout/CircleArrowProcess"/>
    <dgm:cxn modelId="{CAA30BA0-B129-47EE-B0DE-76782560D7EF}" type="presOf" srcId="{FF68BECA-8CF5-4952-B233-672025867DDD}" destId="{93B14C31-38C3-4670-A38C-9D4C7F9E5AD8}" srcOrd="0" destOrd="0" presId="urn:microsoft.com/office/officeart/2009/layout/CircleArrowProcess"/>
    <dgm:cxn modelId="{D2293AEA-38E0-4F98-9023-828EBFE372C1}" type="presParOf" srcId="{85261CCB-DD81-4C5B-A117-4C53D8DD6FAC}" destId="{192FC5F7-710F-4150-B629-EC740CD69598}" srcOrd="0" destOrd="0" presId="urn:microsoft.com/office/officeart/2009/layout/CircleArrowProcess"/>
    <dgm:cxn modelId="{68E3B456-255B-4004-83A2-C206E484E7FF}" type="presParOf" srcId="{192FC5F7-710F-4150-B629-EC740CD69598}" destId="{11660126-B3A4-4A4B-A470-EF1934835FE9}" srcOrd="0" destOrd="0" presId="urn:microsoft.com/office/officeart/2009/layout/CircleArrowProcess"/>
    <dgm:cxn modelId="{D2B75702-F617-499B-9689-FA902D6D8EB1}" type="presParOf" srcId="{85261CCB-DD81-4C5B-A117-4C53D8DD6FAC}" destId="{8EDB1511-D757-4AB5-BB2A-0180CF1F8868}" srcOrd="1" destOrd="0" presId="urn:microsoft.com/office/officeart/2009/layout/CircleArrowProcess"/>
    <dgm:cxn modelId="{9C2CCF38-66BC-4802-A0C0-706DCBB23832}" type="presParOf" srcId="{85261CCB-DD81-4C5B-A117-4C53D8DD6FAC}" destId="{AF70580A-9162-418F-B791-B431313C8D9C}" srcOrd="2" destOrd="0" presId="urn:microsoft.com/office/officeart/2009/layout/CircleArrowProcess"/>
    <dgm:cxn modelId="{E9DA5D13-3090-4204-888D-19ACA8C6BFF2}" type="presParOf" srcId="{AF70580A-9162-418F-B791-B431313C8D9C}" destId="{A8D067A6-06A9-4EA5-97E8-E3DD208730D9}" srcOrd="0" destOrd="0" presId="urn:microsoft.com/office/officeart/2009/layout/CircleArrowProcess"/>
    <dgm:cxn modelId="{4F0F228B-B8E2-4B67-872C-330EA8E62675}" type="presParOf" srcId="{85261CCB-DD81-4C5B-A117-4C53D8DD6FAC}" destId="{93B14C31-38C3-4670-A38C-9D4C7F9E5AD8}" srcOrd="3" destOrd="0" presId="urn:microsoft.com/office/officeart/2009/layout/CircleArrowProcess"/>
    <dgm:cxn modelId="{61DF0DFB-2B40-42AC-A2CB-BD39A873BDA0}" type="presParOf" srcId="{85261CCB-DD81-4C5B-A117-4C53D8DD6FAC}" destId="{F806DC88-0E78-4AA8-9E2B-6BC29443C0AF}" srcOrd="4" destOrd="0" presId="urn:microsoft.com/office/officeart/2009/layout/CircleArrowProcess"/>
    <dgm:cxn modelId="{B67B26CC-E717-43D0-AA60-84E9EDD00893}" type="presParOf" srcId="{F806DC88-0E78-4AA8-9E2B-6BC29443C0AF}" destId="{2D71C814-B8AE-4869-A9B0-C4CC9A7D37CD}" srcOrd="0" destOrd="0" presId="urn:microsoft.com/office/officeart/2009/layout/CircleArrowProcess"/>
    <dgm:cxn modelId="{CA1D1367-A6B1-4E8A-BB91-6E2FEB6A52F3}" type="presParOf" srcId="{85261CCB-DD81-4C5B-A117-4C53D8DD6FAC}" destId="{60AA6A80-4DE5-4F0D-AF37-8AF15D179553}" srcOrd="5" destOrd="0" presId="urn:microsoft.com/office/officeart/2009/layout/CircleArrowProcess"/>
    <dgm:cxn modelId="{61D121F4-27EF-496F-907C-F353EAD83762}" type="presParOf" srcId="{85261CCB-DD81-4C5B-A117-4C53D8DD6FAC}" destId="{F826A73C-6E82-4C13-B292-C671855F286A}" srcOrd="6" destOrd="0" presId="urn:microsoft.com/office/officeart/2009/layout/CircleArrowProcess"/>
    <dgm:cxn modelId="{DD094EEC-9A5B-44D2-9747-63A2FB95780E}" type="presParOf" srcId="{F826A73C-6E82-4C13-B292-C671855F286A}" destId="{B2F6BD12-276C-40D1-B65A-3E3F55F2CAF4}" srcOrd="0" destOrd="0" presId="urn:microsoft.com/office/officeart/2009/layout/CircleArrowProcess"/>
    <dgm:cxn modelId="{72918166-9F1D-40C8-9729-4A539E68E8B6}" type="presParOf" srcId="{85261CCB-DD81-4C5B-A117-4C53D8DD6FAC}" destId="{B8E98DAE-F521-4A4B-B01B-A798FE3DC6D2}" srcOrd="7" destOrd="0" presId="urn:microsoft.com/office/officeart/2009/layout/CircleArrowProcess"/>
    <dgm:cxn modelId="{3A411E75-C845-4860-89B6-BB4114CD513D}" type="presParOf" srcId="{85261CCB-DD81-4C5B-A117-4C53D8DD6FAC}" destId="{C70D7B7B-9ED3-46F3-AEB0-5E1F3044087A}" srcOrd="8" destOrd="0" presId="urn:microsoft.com/office/officeart/2009/layout/CircleArrowProcess"/>
    <dgm:cxn modelId="{36D4D7A8-B729-40FA-A2D8-02D9D7186848}" type="presParOf" srcId="{C70D7B7B-9ED3-46F3-AEB0-5E1F3044087A}" destId="{67412922-0BB9-4730-8FD0-94657A000F4A}" srcOrd="0" destOrd="0" presId="urn:microsoft.com/office/officeart/2009/layout/CircleArrowProcess"/>
    <dgm:cxn modelId="{FD26C879-F10A-4E6C-BB1A-D68075B0B32B}" type="presParOf" srcId="{85261CCB-DD81-4C5B-A117-4C53D8DD6FAC}" destId="{EEB5B2B2-31E3-409B-A42D-51F3A722DF1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/>
          <a:lstStyle>
            <a:lvl1pPr algn="l">
              <a:defRPr sz="1200"/>
            </a:lvl1pPr>
          </a:lstStyle>
          <a:p>
            <a:r>
              <a:rPr lang="it-IT" smtClean="0"/>
              <a:t>Determinazione Dirigenziale n. G09473 del 1/7/2014 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/>
          <a:lstStyle>
            <a:lvl1pPr algn="r">
              <a:defRPr sz="1200"/>
            </a:lvl1pPr>
          </a:lstStyle>
          <a:p>
            <a:fld id="{4002D886-84A3-40B7-9437-2A76B8C17D17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 anchor="b"/>
          <a:lstStyle>
            <a:lvl1pPr algn="l">
              <a:defRPr sz="1200"/>
            </a:lvl1pPr>
          </a:lstStyle>
          <a:p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6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 anchor="b"/>
          <a:lstStyle>
            <a:lvl1pPr algn="r">
              <a:defRPr sz="1200"/>
            </a:lvl1pPr>
          </a:lstStyle>
          <a:p>
            <a:fld id="{DF17A2AF-E0DC-4DD2-9026-5412C7191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97386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Slide 23 ottobre 2014 CDA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711"/>
          </a:xfrm>
          <a:prstGeom prst="rect">
            <a:avLst/>
          </a:prstGeom>
        </p:spPr>
        <p:txBody>
          <a:bodyPr vert="horz" wrap="square" lIns="90634" tIns="45317" rIns="90634" bIns="453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9AC842-D6C1-4735-96C2-D98D2DA13400}" type="datetimeFigureOut">
              <a:rPr lang="it-IT" altLang="it-IT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4" tIns="45317" rIns="90634" bIns="45317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0634" tIns="45317" rIns="90634" bIns="45317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1"/>
          </a:xfrm>
          <a:prstGeom prst="rect">
            <a:avLst/>
          </a:prstGeom>
        </p:spPr>
        <p:txBody>
          <a:bodyPr vert="horz" lIns="90634" tIns="45317" rIns="90634" bIns="45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Presidenza del Consiglio dei Ministri - SNA IV Modulo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3711"/>
          </a:xfrm>
          <a:prstGeom prst="rect">
            <a:avLst/>
          </a:prstGeom>
        </p:spPr>
        <p:txBody>
          <a:bodyPr vert="horz" wrap="square" lIns="90634" tIns="45317" rIns="90634" bIns="453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4DDD6-4F30-4EA2-B77E-461FE15416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148150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650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002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578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617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944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701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289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89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89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89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89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089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544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554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7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5C4-5F0D-4BCD-9374-FC424617DF3B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5B0E-2C57-49D2-8BA2-58692C6F41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B14B9-1C14-49A2-8BD1-46C6B6DAAE73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6BE47-6786-48A9-B9DA-1974814C2A7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5C4-5F0D-4BCD-9374-FC424617DF3B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5B0E-2C57-49D2-8BA2-58692C6F41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221DC-5560-4BEA-88DC-1A50E52EA8FE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EB070-DC54-4144-B37D-A8AAF8709147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D1BB8-FA56-494C-8041-A57DAA0226F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5C4-5F0D-4BCD-9374-FC424617DF3B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5B0E-2C57-49D2-8BA2-58692C6F41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D5C55-FCC2-4644-83F9-1C9461B7EFE5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B996C-F6F1-4537-9B25-99981D74201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E529A-6F9C-4DD1-BAB4-FCED7CD84965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362AC-C074-438C-8B5C-2774CB6DD7B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5C4-5F0D-4BCD-9374-FC424617DF3B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5B0E-2C57-49D2-8BA2-58692C6F41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B3BF7-A5FC-4A0C-9658-B5B17E1B7CFF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A158-3BF4-4723-A9EF-7B004A6AE1A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942C3-D8C6-4549-AB20-71ED0F218E8B}" type="datetime1">
              <a:rPr lang="it-IT" altLang="it-IT" smtClean="0"/>
              <a:pPr>
                <a:defRPr/>
              </a:pPr>
              <a:t>23/06/2015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Tavolo Tecnico del 29/7/2014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4FABB-6906-44D8-872E-86BDA39358F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55C4-5F0D-4BCD-9374-FC424617DF3B}" type="datetimeFigureOut">
              <a:rPr lang="it-IT" smtClean="0"/>
              <a:pPr/>
              <a:t>23/06/2015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5B0E-2C57-49D2-8BA2-58692C6F41C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 descr="ppt_emp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dgcomplazio@regione.lazio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3450"/>
            <a:ext cx="9144000" cy="4790547"/>
          </a:xfrm>
          <a:prstGeom prst="rect">
            <a:avLst/>
          </a:prstGeom>
        </p:spPr>
      </p:pic>
      <p:sp>
        <p:nvSpPr>
          <p:cNvPr id="6" name="Sottotitolo 4"/>
          <p:cNvSpPr txBox="1">
            <a:spLocks/>
          </p:cNvSpPr>
          <p:nvPr/>
        </p:nvSpPr>
        <p:spPr>
          <a:xfrm>
            <a:off x="597643" y="3518712"/>
            <a:ext cx="7700554" cy="190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chemeClr val="tx1"/>
                </a:solidFill>
                <a:latin typeface="Gill Sans MT" pitchFamily="34" charset="0"/>
              </a:rPr>
              <a:t>Rosanna Bellotti</a:t>
            </a:r>
          </a:p>
          <a:p>
            <a:pPr algn="l" fontAlgn="auto">
              <a:spcBef>
                <a:spcPts val="300"/>
              </a:spcBef>
              <a:spcAft>
                <a:spcPts val="300"/>
              </a:spcAft>
            </a:pPr>
            <a:r>
              <a:rPr lang="it-IT" sz="1400" b="1" i="1" dirty="0" smtClean="0">
                <a:solidFill>
                  <a:schemeClr val="tx1"/>
                </a:solidFill>
                <a:latin typeface="Gill Sans MT" pitchFamily="34" charset="0"/>
              </a:rPr>
              <a:t>Autorità di Gestione del POR FESR Lazio 2014-2020</a:t>
            </a:r>
          </a:p>
          <a:p>
            <a:pPr algn="l" fontAlgn="auto">
              <a:spcBef>
                <a:spcPts val="300"/>
              </a:spcBef>
              <a:spcAft>
                <a:spcPts val="300"/>
              </a:spcAft>
            </a:pPr>
            <a:r>
              <a:rPr lang="it-IT" sz="14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/>
            </a:r>
            <a:br>
              <a:rPr lang="it-IT" sz="14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it-IT" sz="1400" i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r>
              <a:rPr lang="it-IT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Comitato di Sorveglianza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r>
              <a:rPr lang="it-IT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25 giugno 2015</a:t>
            </a:r>
          </a:p>
          <a:p>
            <a:pPr algn="l" fontAlgn="auto">
              <a:spcBef>
                <a:spcPts val="300"/>
              </a:spcBef>
              <a:spcAft>
                <a:spcPts val="300"/>
              </a:spcAft>
            </a:pPr>
            <a:endParaRPr lang="it-IT" sz="14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97643" y="1734792"/>
            <a:ext cx="7772400" cy="1575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/>
            </a:r>
            <a:br>
              <a:rPr lang="it-IT" sz="16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it-IT" sz="32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POR FESR Lazio 2014-2020</a:t>
            </a:r>
            <a:r>
              <a:rPr lang="it-IT" sz="2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/>
            </a:r>
            <a:br>
              <a:rPr lang="it-IT" sz="22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it-IT" sz="1800" b="1" dirty="0" smtClean="0">
                <a:latin typeface="Gill Sans MT" panose="020B0502020104020203" pitchFamily="34" charset="0"/>
              </a:rPr>
              <a:t>Obiettivi generali e opportunità</a:t>
            </a:r>
            <a:r>
              <a:rPr lang="it-IT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/>
            </a:r>
            <a:br>
              <a:rPr lang="it-IT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</a:br>
            <a:r>
              <a:rPr lang="it-IT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 </a:t>
            </a:r>
            <a:r>
              <a:rPr lang="it-IT" sz="16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 </a:t>
            </a:r>
            <a:endParaRPr lang="it-IT" sz="14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805805" y="3621464"/>
            <a:ext cx="561750" cy="371034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23278" y="2960484"/>
            <a:ext cx="1509829" cy="1756372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72782" y="3044829"/>
            <a:ext cx="1410819" cy="25237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Quadro </a:t>
            </a:r>
            <a:r>
              <a:rPr lang="it-IT" sz="2000" dirty="0" err="1" smtClean="0">
                <a:solidFill>
                  <a:srgbClr val="009900"/>
                </a:solidFill>
                <a:latin typeface="Gill Sans MT" pitchFamily="34" charset="0"/>
              </a:rPr>
              <a:t>Logico-QL</a:t>
            </a:r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 del POR FESR Lazio 2014-2020</a:t>
            </a:r>
          </a:p>
          <a:p>
            <a:pPr algn="ctr"/>
            <a:endParaRPr lang="it-IT" sz="1400" dirty="0" smtClean="0">
              <a:latin typeface="Gill Sans MT" pitchFamily="34" charset="0"/>
            </a:endParaRPr>
          </a:p>
          <a:p>
            <a:pPr algn="ctr"/>
            <a:endParaRPr lang="it-IT" sz="2200" dirty="0" smtClean="0">
              <a:latin typeface="Gill Sans MT" pitchFamily="34" charset="0"/>
            </a:endParaRPr>
          </a:p>
          <a:p>
            <a:pPr algn="ctr"/>
            <a:endParaRPr lang="it-IT" sz="2200" dirty="0" smtClean="0">
              <a:latin typeface="Gill San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489759" y="2407509"/>
            <a:ext cx="634763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dirty="0" smtClean="0">
                <a:latin typeface="Gill Sans MT" pitchFamily="34" charset="0"/>
              </a:rPr>
              <a:t>Il QL evidenzia i principali interventi del Programma ed il loro raccordo con: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le Priorità d’investimento, di cui all’art. 5 del Reg. 1301/2013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i Risultati Attesi e le Azioni definite dall’Accordo di Partenariato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le Macro Aree ed Azioni Cardine di cui alle </a:t>
            </a:r>
            <a:r>
              <a:rPr lang="it-IT" sz="1600" i="1" dirty="0" smtClean="0">
                <a:latin typeface="Gill Sans MT" pitchFamily="34" charset="0"/>
              </a:rPr>
              <a:t>“Linee di Indirizzo per un uso efficiente delle risorse finanziarie destinate allo sviluppo 2014-2020</a:t>
            </a:r>
            <a:r>
              <a:rPr lang="it-IT" sz="1600" dirty="0" smtClean="0">
                <a:latin typeface="Gill Sans MT" pitchFamily="34" charset="0"/>
              </a:rPr>
              <a:t> - LIS”, (DCR n.2/2014), che costituiscono il quadro di sintesi regionale del processo di pianificazione e programmazione per lo sviluppo intelligente, sostenibile ed inclusivo per il medio periodo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dirty="0" smtClean="0">
                <a:latin typeface="Gill Sans MT" pitchFamily="34" charset="0"/>
              </a:rPr>
              <a:t>Il QL comprende la tavola riepilogativa della dotazione finanziaria, articolata per Priorità di Investimento, OT e Interventi previsti dal Programma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  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260878" y="1653844"/>
            <a:ext cx="1883121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in sintesi (2/2)</a:t>
            </a:r>
          </a:p>
        </p:txBody>
      </p:sp>
    </p:spTree>
    <p:extLst>
      <p:ext uri="{BB962C8B-B14F-4D97-AF65-F5344CB8AC3E}">
        <p14:creationId xmlns:p14="http://schemas.microsoft.com/office/powerpoint/2010/main" xmlns="" val="50982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75751" y="1677808"/>
            <a:ext cx="70821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latin typeface="Gill Sans MT" pitchFamily="34" charset="0"/>
              </a:rPr>
              <a:t>La strategia per il contributo del programma operativo alla strategia dell’unione per una crescita intelligente, sostenibile e inclusiva e al raggiungimento della coesione economica, sociale e territoriale:  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 b="1" dirty="0" smtClean="0">
              <a:latin typeface="Gill Sans MT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S</a:t>
            </a:r>
            <a:r>
              <a:rPr lang="it-IT" sz="1600" dirty="0" smtClean="0">
                <a:latin typeface="Gill Sans MT" panose="020B0502020104020203" pitchFamily="34" charset="0"/>
              </a:rPr>
              <a:t>ostenere </a:t>
            </a:r>
            <a:r>
              <a:rPr lang="it-IT" sz="1600" dirty="0">
                <a:latin typeface="Gill Sans MT" panose="020B0502020104020203" pitchFamily="34" charset="0"/>
              </a:rPr>
              <a:t>e rafforzare il “sistema della conoscenza” laziale per favorire la diffusione delle tecnologie abilitanti e il benessere di cittadini ed </a:t>
            </a:r>
            <a:r>
              <a:rPr lang="it-IT" sz="1600" dirty="0" smtClean="0">
                <a:latin typeface="Gill Sans MT" panose="020B0502020104020203" pitchFamily="34" charset="0"/>
              </a:rPr>
              <a:t>imprese.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C</a:t>
            </a:r>
            <a:r>
              <a:rPr lang="it-IT" sz="1600" dirty="0" smtClean="0">
                <a:latin typeface="Gill Sans MT" panose="020B0502020104020203" pitchFamily="34" charset="0"/>
              </a:rPr>
              <a:t>reare </a:t>
            </a:r>
            <a:r>
              <a:rPr lang="it-IT" sz="1600" dirty="0">
                <a:latin typeface="Gill Sans MT" panose="020B0502020104020203" pitchFamily="34" charset="0"/>
              </a:rPr>
              <a:t>le condizioni per migliorare l’accesso ai servizi della PA, favorire la diffusione ed implementazione della piena interoperabilità tra i sistemi informativi e la massima dematerializzazione dei </a:t>
            </a:r>
            <a:r>
              <a:rPr lang="it-IT" sz="1600" dirty="0" smtClean="0">
                <a:latin typeface="Gill Sans MT" panose="020B0502020104020203" pitchFamily="34" charset="0"/>
              </a:rPr>
              <a:t>processi.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M</a:t>
            </a:r>
            <a:r>
              <a:rPr lang="it-IT" sz="1600" dirty="0" smtClean="0">
                <a:latin typeface="Gill Sans MT" panose="020B0502020104020203" pitchFamily="34" charset="0"/>
              </a:rPr>
              <a:t>igliorare </a:t>
            </a:r>
            <a:r>
              <a:rPr lang="it-IT" sz="1600" dirty="0">
                <a:latin typeface="Gill Sans MT" panose="020B0502020104020203" pitchFamily="34" charset="0"/>
              </a:rPr>
              <a:t>il posizionamento competitivo di filiere e sistemi produttivi, consolidare il percorso di superamento del sistema distrettuale classico dando maggior impulso alle reti di impresa e creare un ambiente favorevole alla nascita e allo sviluppo delle nuove imprese innovative, sostenere la crescita delle aziende ed i giovani </a:t>
            </a:r>
            <a:r>
              <a:rPr lang="it-IT" sz="1600" dirty="0" smtClean="0">
                <a:latin typeface="Gill Sans MT" panose="020B0502020104020203" pitchFamily="34" charset="0"/>
              </a:rPr>
              <a:t>talenti.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S</a:t>
            </a:r>
            <a:r>
              <a:rPr lang="it-IT" sz="1600" dirty="0" smtClean="0">
                <a:latin typeface="Gill Sans MT" panose="020B0502020104020203" pitchFamily="34" charset="0"/>
              </a:rPr>
              <a:t>ostenere </a:t>
            </a:r>
            <a:r>
              <a:rPr lang="it-IT" sz="1600" dirty="0">
                <a:latin typeface="Gill Sans MT" panose="020B0502020104020203" pitchFamily="34" charset="0"/>
              </a:rPr>
              <a:t>l’uso sostenibile ed efficiente delle risorse e migliorare la mobilità sostenibile dell’area metropolitana </a:t>
            </a:r>
            <a:r>
              <a:rPr lang="it-IT" sz="1600" dirty="0" smtClean="0">
                <a:latin typeface="Gill Sans MT" panose="020B0502020104020203" pitchFamily="34" charset="0"/>
              </a:rPr>
              <a:t>romana.</a:t>
            </a:r>
            <a:endParaRPr lang="it-IT" sz="1600" dirty="0">
              <a:latin typeface="Gill Sans MT" panose="020B0502020104020203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 b="1" dirty="0">
              <a:latin typeface="Gill Sans MT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La strategia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(1/3)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e 9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1528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453896" y="1940358"/>
            <a:ext cx="76260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Gill Sans MT" panose="020B0502020104020203" pitchFamily="34" charset="0"/>
              </a:rPr>
              <a:t>Strategia per le Aree </a:t>
            </a:r>
            <a:r>
              <a:rPr lang="it-IT" sz="1600" b="1" dirty="0" smtClean="0">
                <a:latin typeface="Gill Sans MT" panose="020B0502020104020203" pitchFamily="34" charset="0"/>
              </a:rPr>
              <a:t>Interne</a:t>
            </a:r>
            <a:endParaRPr lang="it-IT" sz="1600" dirty="0">
              <a:latin typeface="Gill Sans MT" panose="020B0502020104020203" pitchFamily="34" charset="0"/>
            </a:endParaRPr>
          </a:p>
          <a:p>
            <a:r>
              <a:rPr lang="it-IT" sz="1600" dirty="0">
                <a:latin typeface="Gill Sans MT" panose="020B0502020104020203" pitchFamily="34" charset="0"/>
              </a:rPr>
              <a:t>Partendo dalla metodologia elaborata dal DPS sono state selezionate 5 </a:t>
            </a:r>
            <a:r>
              <a:rPr lang="it-IT" sz="1600" dirty="0" smtClean="0">
                <a:latin typeface="Gill Sans MT" panose="020B0502020104020203" pitchFamily="34" charset="0"/>
              </a:rPr>
              <a:t>aree, ma solo 2 hanno confermato la propria candidatura:</a:t>
            </a:r>
            <a:endParaRPr lang="it-IT" sz="1600" dirty="0">
              <a:latin typeface="Gill Sans MT" panose="020B0502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Gill Sans MT" panose="020B0502020104020203" pitchFamily="34" charset="0"/>
              </a:rPr>
              <a:t>Lazio </a:t>
            </a:r>
            <a:r>
              <a:rPr lang="it-IT" sz="1600" dirty="0">
                <a:latin typeface="Gill Sans MT" panose="020B0502020104020203" pitchFamily="34" charset="0"/>
              </a:rPr>
              <a:t>1 Alta Tuscia – Antica città di Castello,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Lazio 2 Monti Reatini,</a:t>
            </a:r>
          </a:p>
          <a:p>
            <a:r>
              <a:rPr lang="it-IT" sz="1600" dirty="0" smtClean="0">
                <a:latin typeface="Gill Sans MT" panose="020B0502020104020203" pitchFamily="34" charset="0"/>
              </a:rPr>
              <a:t>Il POR concorre attraverso </a:t>
            </a:r>
            <a:r>
              <a:rPr lang="it-IT" sz="1600" dirty="0">
                <a:latin typeface="Gill Sans MT" panose="020B0502020104020203" pitchFamily="34" charset="0"/>
              </a:rPr>
              <a:t>azioni </a:t>
            </a:r>
            <a:r>
              <a:rPr lang="it-IT" sz="1600" dirty="0" smtClean="0">
                <a:latin typeface="Gill Sans MT" panose="020B0502020104020203" pitchFamily="34" charset="0"/>
              </a:rPr>
              <a:t>previste nei diversi </a:t>
            </a:r>
            <a:r>
              <a:rPr lang="it-IT" sz="1600" dirty="0">
                <a:latin typeface="Gill Sans MT" panose="020B0502020104020203" pitchFamily="34" charset="0"/>
              </a:rPr>
              <a:t>OT: </a:t>
            </a:r>
            <a:endParaRPr lang="it-IT" sz="16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ill Sans MT" panose="020B0502020104020203" pitchFamily="34" charset="0"/>
              </a:rPr>
              <a:t>lo </a:t>
            </a:r>
            <a:r>
              <a:rPr lang="it-IT" sz="1600" dirty="0">
                <a:latin typeface="Gill Sans MT" panose="020B0502020104020203" pitchFamily="34" charset="0"/>
              </a:rPr>
              <a:t>sviluppo della Banda Ultra Larga (per la copertura a 30Mbps delle aree bianche eventualmente interessate), </a:t>
            </a:r>
            <a:endParaRPr lang="it-IT" sz="16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ill Sans MT" panose="020B0502020104020203" pitchFamily="34" charset="0"/>
              </a:rPr>
              <a:t>la </a:t>
            </a:r>
            <a:r>
              <a:rPr lang="it-IT" sz="1600" dirty="0">
                <a:latin typeface="Gill Sans MT" panose="020B0502020104020203" pitchFamily="34" charset="0"/>
              </a:rPr>
              <a:t>prevenzione del rischio idrogeologico, </a:t>
            </a:r>
            <a:endParaRPr lang="it-IT" sz="16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ill Sans MT" panose="020B0502020104020203" pitchFamily="34" charset="0"/>
              </a:rPr>
              <a:t>la </a:t>
            </a:r>
            <a:r>
              <a:rPr lang="it-IT" sz="1600" dirty="0">
                <a:latin typeface="Gill Sans MT" panose="020B0502020104020203" pitchFamily="34" charset="0"/>
              </a:rPr>
              <a:t>qualificazione dei servizi turistici mediante il sostegno alle PMI che presentano progetti e soluzioni innovative, </a:t>
            </a:r>
            <a:endParaRPr lang="it-IT" sz="16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Gill Sans MT" panose="020B0502020104020203" pitchFamily="34" charset="0"/>
              </a:rPr>
              <a:t>l’introduzione </a:t>
            </a:r>
            <a:r>
              <a:rPr lang="it-IT" sz="1600" dirty="0">
                <a:latin typeface="Gill Sans MT" panose="020B0502020104020203" pitchFamily="34" charset="0"/>
              </a:rPr>
              <a:t>e lo sviluppo di tecnologie in grado di migliorare la sostenibilità, nell’ampia accezione data dalla </a:t>
            </a:r>
            <a:r>
              <a:rPr lang="it-IT" sz="1600" dirty="0" smtClean="0">
                <a:latin typeface="Gill Sans MT" panose="020B0502020104020203" pitchFamily="34" charset="0"/>
              </a:rPr>
              <a:t>S3 regionale</a:t>
            </a:r>
            <a:r>
              <a:rPr lang="it-IT" sz="1600" dirty="0">
                <a:latin typeface="Gill Sans MT" panose="020B0502020104020203" pitchFamily="34" charset="0"/>
              </a:rPr>
              <a:t>, agendo, per le altre componenti progettuali, in coerenza e stretta sinergia con il FEASR, il FSE e </a:t>
            </a:r>
            <a:r>
              <a:rPr lang="it-IT" sz="1600" dirty="0" smtClean="0">
                <a:latin typeface="Gill Sans MT" panose="020B0502020104020203" pitchFamily="34" charset="0"/>
              </a:rPr>
              <a:t>fondi </a:t>
            </a:r>
            <a:r>
              <a:rPr lang="it-IT" sz="1600" dirty="0">
                <a:latin typeface="Gill Sans MT" panose="020B0502020104020203" pitchFamily="34" charset="0"/>
              </a:rPr>
              <a:t>nazionali. </a:t>
            </a:r>
            <a:endParaRPr lang="it-IT" sz="1600" dirty="0" smtClean="0">
              <a:latin typeface="Gill Sans MT" panose="020B0502020104020203" pitchFamily="34" charset="0"/>
            </a:endParaRPr>
          </a:p>
          <a:p>
            <a:r>
              <a:rPr lang="it-IT" sz="1600" dirty="0" smtClean="0">
                <a:latin typeface="Gill Sans MT" panose="020B0502020104020203" pitchFamily="34" charset="0"/>
              </a:rPr>
              <a:t>Il </a:t>
            </a:r>
            <a:r>
              <a:rPr lang="it-IT" sz="1600" dirty="0">
                <a:latin typeface="Gill Sans MT" panose="020B0502020104020203" pitchFamily="34" charset="0"/>
              </a:rPr>
              <a:t>PO destinerà alle Aree interne selezionate risorse da un minimo dell’1% fino ad un massimo del 5% della </a:t>
            </a:r>
            <a:r>
              <a:rPr lang="it-IT" sz="1600" dirty="0" smtClean="0">
                <a:latin typeface="Gill Sans MT" panose="020B0502020104020203" pitchFamily="34" charset="0"/>
              </a:rPr>
              <a:t>sua dotazione.</a:t>
            </a:r>
            <a:endParaRPr lang="it-IT" sz="1600" b="1" dirty="0" smtClean="0">
              <a:latin typeface="Gill Sans MT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La strategia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(2/2)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e 9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9129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461260257"/>
              </p:ext>
            </p:extLst>
          </p:nvPr>
        </p:nvGraphicFramePr>
        <p:xfrm>
          <a:off x="1213466" y="1113576"/>
          <a:ext cx="7120491" cy="426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078" y="2212012"/>
            <a:ext cx="1644451" cy="794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5421951" y="1842680"/>
            <a:ext cx="2542366" cy="3693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AGENDA DIGITALE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" y="914006"/>
            <a:ext cx="1487964" cy="1021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303699" y="1658014"/>
            <a:ext cx="266912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RICERCA e INNOVAZIONE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039" y="2985638"/>
            <a:ext cx="1777492" cy="1043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asellaDiTesto 8"/>
          <p:cNvSpPr txBox="1"/>
          <p:nvPr/>
        </p:nvSpPr>
        <p:spPr>
          <a:xfrm>
            <a:off x="227410" y="2719464"/>
            <a:ext cx="254236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COMPETITIVITA’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887" y="4135474"/>
            <a:ext cx="987583" cy="987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5489798" y="3356086"/>
            <a:ext cx="2406672" cy="92333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SOSTENIBILITA’ ENERGETICA E MOBILITA’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772" y="4511362"/>
            <a:ext cx="1163813" cy="1005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asellaDiTesto 12"/>
          <p:cNvSpPr txBox="1"/>
          <p:nvPr/>
        </p:nvSpPr>
        <p:spPr>
          <a:xfrm>
            <a:off x="44250" y="5097909"/>
            <a:ext cx="2733375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PREVENZIONE DEL RISCHIO IDROGEOLOGICO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4250" y="4057576"/>
            <a:ext cx="622815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2400" b="1" i="1" dirty="0" smtClean="0">
              <a:solidFill>
                <a:srgbClr val="009900"/>
              </a:solidFill>
              <a:latin typeface="Gill Sans MT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2400" b="1" dirty="0" smtClean="0">
              <a:latin typeface="Gill Sans MT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La strategia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(3/3)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e 9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4213808"/>
              </p:ext>
            </p:extLst>
          </p:nvPr>
        </p:nvGraphicFramePr>
        <p:xfrm>
          <a:off x="1689683" y="1883120"/>
          <a:ext cx="6413168" cy="3779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7699"/>
                <a:gridCol w="3365469"/>
              </a:tblGrid>
              <a:tr h="461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1" dirty="0" smtClean="0">
                          <a:solidFill>
                            <a:srgbClr val="009900"/>
                          </a:solidFill>
                          <a:latin typeface="Gill Sans MT" pitchFamily="34" charset="0"/>
                        </a:rPr>
                        <a:t>Assi prioritari</a:t>
                      </a:r>
                    </a:p>
                    <a:p>
                      <a:endParaRPr lang="it-IT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Gill Sans MT" panose="020B0502020104020203" pitchFamily="34" charset="0"/>
                        </a:rPr>
                        <a:t>% OT su</a:t>
                      </a:r>
                      <a:r>
                        <a:rPr lang="it-IT" sz="1600" baseline="0" dirty="0" smtClean="0">
                          <a:latin typeface="Gill Sans MT" panose="020B0502020104020203" pitchFamily="34" charset="0"/>
                        </a:rPr>
                        <a:t> Totale risorse al netto della AT</a:t>
                      </a:r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53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rgbClr val="009900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Asse 1 – </a:t>
                      </a:r>
                      <a:r>
                        <a:rPr lang="it-IT" sz="1600" b="1" i="1" kern="1200" dirty="0" smtClean="0">
                          <a:solidFill>
                            <a:schemeClr val="dk1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Ricerca e Innovazione</a:t>
                      </a:r>
                    </a:p>
                    <a:p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Gill Sans MT" panose="020B0502020104020203" pitchFamily="34" charset="0"/>
                        </a:rPr>
                        <a:t>20,5</a:t>
                      </a:r>
                      <a:endParaRPr lang="it-IT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</a:tr>
              <a:tr h="53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9900"/>
                          </a:solidFill>
                          <a:latin typeface="Gill Sans MT" pitchFamily="34" charset="0"/>
                        </a:rPr>
                        <a:t>Asse 2 </a:t>
                      </a:r>
                      <a:r>
                        <a:rPr lang="it-IT" sz="1600" dirty="0" smtClean="0">
                          <a:latin typeface="Gill Sans MT" pitchFamily="34" charset="0"/>
                        </a:rPr>
                        <a:t>– </a:t>
                      </a:r>
                      <a:r>
                        <a:rPr lang="it-IT" sz="1600" b="1" i="1" dirty="0" smtClean="0">
                          <a:latin typeface="Gill Sans MT" pitchFamily="34" charset="0"/>
                        </a:rPr>
                        <a:t>Lazio Digitale</a:t>
                      </a:r>
                    </a:p>
                    <a:p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Gill Sans MT" panose="020B0502020104020203" pitchFamily="34" charset="0"/>
                        </a:rPr>
                        <a:t>17,6</a:t>
                      </a:r>
                      <a:endParaRPr lang="it-IT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</a:tr>
              <a:tr h="53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9900"/>
                          </a:solidFill>
                          <a:latin typeface="Gill Sans MT" pitchFamily="34" charset="0"/>
                        </a:rPr>
                        <a:t>Asse 3 </a:t>
                      </a:r>
                      <a:r>
                        <a:rPr lang="it-IT" sz="1600" dirty="0" smtClean="0">
                          <a:latin typeface="Gill Sans MT" pitchFamily="34" charset="0"/>
                        </a:rPr>
                        <a:t>– </a:t>
                      </a:r>
                      <a:r>
                        <a:rPr lang="it-IT" sz="1600" b="1" i="1" dirty="0" smtClean="0">
                          <a:latin typeface="Gill Sans MT" pitchFamily="34" charset="0"/>
                        </a:rPr>
                        <a:t>Competitività</a:t>
                      </a:r>
                    </a:p>
                    <a:p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Gill Sans MT" panose="020B0502020104020203" pitchFamily="34" charset="0"/>
                        </a:rPr>
                        <a:t>31,5</a:t>
                      </a:r>
                      <a:endParaRPr lang="it-IT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</a:tr>
              <a:tr h="764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9900"/>
                          </a:solidFill>
                          <a:latin typeface="Gill Sans MT" pitchFamily="34" charset="0"/>
                        </a:rPr>
                        <a:t>Asse 4 </a:t>
                      </a:r>
                      <a:r>
                        <a:rPr lang="it-IT" sz="1600" dirty="0" smtClean="0">
                          <a:latin typeface="Gill Sans MT" pitchFamily="34" charset="0"/>
                        </a:rPr>
                        <a:t>– </a:t>
                      </a:r>
                      <a:r>
                        <a:rPr lang="it-IT" sz="1600" b="1" i="1" dirty="0" smtClean="0">
                          <a:latin typeface="Gill Sans MT" pitchFamily="34" charset="0"/>
                        </a:rPr>
                        <a:t>Energia sostenibile e mobilità</a:t>
                      </a:r>
                    </a:p>
                    <a:p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Gill Sans MT" panose="020B0502020104020203" pitchFamily="34" charset="0"/>
                        </a:rPr>
                        <a:t>20,1</a:t>
                      </a:r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</a:tr>
              <a:tr h="53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9900"/>
                          </a:solidFill>
                          <a:latin typeface="Gill Sans MT" pitchFamily="34" charset="0"/>
                        </a:rPr>
                        <a:t>Asse 5 </a:t>
                      </a:r>
                      <a:r>
                        <a:rPr lang="it-IT" sz="1600" dirty="0" smtClean="0">
                          <a:latin typeface="Gill Sans MT" pitchFamily="34" charset="0"/>
                        </a:rPr>
                        <a:t>– </a:t>
                      </a:r>
                      <a:r>
                        <a:rPr lang="it-IT" sz="1600" b="1" i="1" dirty="0" smtClean="0">
                          <a:latin typeface="Gill Sans MT" pitchFamily="34" charset="0"/>
                        </a:rPr>
                        <a:t>Rischio idrogeologico</a:t>
                      </a:r>
                    </a:p>
                    <a:p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Gill Sans MT" panose="020B0502020104020203" pitchFamily="34" charset="0"/>
                        </a:rPr>
                        <a:t>10,3</a:t>
                      </a:r>
                      <a:endParaRPr lang="it-IT" sz="16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8191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39705" y="679795"/>
            <a:ext cx="5741581" cy="9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OT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1 - Ricerca, sviluppo tecnologico e innovazione / </a:t>
            </a:r>
            <a:endParaRPr lang="it-IT" sz="1400" b="1" dirty="0" smtClean="0">
              <a:solidFill>
                <a:srgbClr val="009900"/>
              </a:solidFill>
              <a:latin typeface="Gill Sans MT" panose="020B0502020104020203" pitchFamily="34" charset="0"/>
            </a:endParaRPr>
          </a:p>
          <a:p>
            <a:pPr lvl="0"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Asse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1 – Ricerca e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Innovazione – </a:t>
            </a:r>
            <a:r>
              <a:rPr lang="it-IT" sz="1400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Totale risorse allocate: </a:t>
            </a:r>
            <a:r>
              <a:rPr lang="it-IT" sz="1400" b="1" dirty="0" smtClean="0">
                <a:latin typeface="Gill Sans MT" panose="020B0502020104020203" pitchFamily="34" charset="0"/>
              </a:rPr>
              <a:t>180 M€</a:t>
            </a:r>
            <a:endParaRPr lang="it-IT" altLang="it-IT" sz="1400" b="1" dirty="0" smtClean="0">
              <a:latin typeface="Gill Sans MT" pitchFamily="34" charset="0"/>
              <a:cs typeface="Garamond" panose="020204040303010108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9720138"/>
              </p:ext>
            </p:extLst>
          </p:nvPr>
        </p:nvGraphicFramePr>
        <p:xfrm>
          <a:off x="221186" y="1545129"/>
          <a:ext cx="8761360" cy="4299485"/>
        </p:xfrm>
        <a:graphic>
          <a:graphicData uri="http://schemas.openxmlformats.org/drawingml/2006/table">
            <a:tbl>
              <a:tblPr firstRow="1" firstCol="1" bandRow="1"/>
              <a:tblGrid>
                <a:gridCol w="2005613"/>
                <a:gridCol w="1029026"/>
                <a:gridCol w="2218464"/>
                <a:gridCol w="2218464"/>
                <a:gridCol w="663984"/>
                <a:gridCol w="625809"/>
              </a:tblGrid>
              <a:tr h="38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0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Interventi previsti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6965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a)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 Potenziare l'infrastruttura per la ricerca e l'innovazione (R&amp;I) e le capacità di sviluppare l'eccellenza nella R&amp;I e promuovere centri di competenza, in particolare quelli di interesse europeo 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Potenziamento della capacità di sviluppare l’eccellenza nella R&amp;I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Sostegno alle infrastrutture della ricerca considerate critiche/cruciali per i sistemi regionali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Potenziamento infrastrutturale dei cluster tecnologici regionali e delle strutture per la ricerca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Potenziamento dei centri di competenza privati sul territorio regionale</a:t>
                      </a: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1408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b)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 promuovere gli investimenti delle imprese in R&amp;I sviluppando collegamenti e sinergie tra imprese, centri di ricerca e sviluppo e il settore dell'istruzione superiore ….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it-IT" sz="11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Incremento delle attività di innovazione delle imprese</a:t>
                      </a:r>
                      <a:endParaRPr lang="it-IT" sz="11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1.1.3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Sostegno alla valorizzazione economica dell’innovazione attraverso la sperimentazione e l’adozione di soluzioni innovative nei processi, nei prodotti e nelle formule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organizzative</a:t>
                      </a:r>
                      <a:r>
                        <a:rPr lang="it-IT" sz="1100" baseline="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[...]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Sostegno alla ricerca, all'innovazione e al trasferimento tecnologico dalla ricerca alle imprese e tra settori produttivi, allo sviluppo di consorzi e reti di impresa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145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1.1.4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Sostegno alle attività collaborative di R&amp;S per lo sviluppo di nuove tecnologie sostenibili, di nuovi prodotti e servizi […] 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Realizzazione progetti strategici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5908" y="14251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3495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67797" y="695735"/>
            <a:ext cx="5741581" cy="6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it-IT" altLang="it-IT" sz="1000" b="1" i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Segue </a:t>
            </a:r>
            <a:r>
              <a:rPr lang="it-IT" altLang="it-IT" sz="1000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OT1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7304754"/>
              </p:ext>
            </p:extLst>
          </p:nvPr>
        </p:nvGraphicFramePr>
        <p:xfrm>
          <a:off x="131171" y="1167898"/>
          <a:ext cx="8890908" cy="4681789"/>
        </p:xfrm>
        <a:graphic>
          <a:graphicData uri="http://schemas.openxmlformats.org/drawingml/2006/table">
            <a:tbl>
              <a:tblPr firstRow="1" firstCol="1" bandRow="1"/>
              <a:tblGrid>
                <a:gridCol w="1570880"/>
                <a:gridCol w="1539090"/>
                <a:gridCol w="2328072"/>
                <a:gridCol w="2243928"/>
                <a:gridCol w="615635"/>
                <a:gridCol w="593303"/>
              </a:tblGrid>
              <a:tr h="189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0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03393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it-IT" sz="1100" b="0" i="1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segue:</a:t>
                      </a:r>
                      <a:r>
                        <a:rPr lang="it-IT" sz="1100" b="0" i="1" baseline="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100" b="1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+mn-cs"/>
                        </a:rPr>
                        <a:t>b)</a:t>
                      </a:r>
                      <a:r>
                        <a:rPr lang="it-IT" sz="1100" kern="12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+mn-cs"/>
                        </a:rPr>
                        <a:t> promuovere gli investimenti delle imprese in R&amp;I sviluppando collegamenti e sinergie tra imprese, centri di ricerca e sviluppo e il settore dell'istruzione superiore 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Rafforzamento del sistema innovativo regionale e nazionale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Garamond" panose="02020404030301010803" pitchFamily="18" charset="0"/>
                        </a:rPr>
                        <a:t>Azioni di sistema per il sostegno alla partecipazione degli attori dei territori a piattaforme di concertazione e reti nazionali di specializzazione tecnologica, come i Cluster Tecnologici Nazionali, e a progetti finanziati con altri programmi europei per la ricerca e l’innovazione (come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Garamond" panose="02020404030301010803" pitchFamily="18" charset="0"/>
                        </a:rPr>
                        <a:t>Horizon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Garamond" panose="02020404030301010803" pitchFamily="18" charset="0"/>
                        </a:rPr>
                        <a:t> 2020)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Azioni di sostegno alla cooperazione della R&amp;I a livello regionale ed extra regionale e di valorizzazione dei risultati a livello territoriale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7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Sostegno a progetti imprenditoriali presentati nell'ambito di programmi comunitari di R&amp;S</a:t>
                      </a:r>
                      <a:endParaRPr lang="it-IT" sz="11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339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1.3 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Promozione di nuovi mercati per l’innovazione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1.3.1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Rafforzamento e qualificazione della domanda di innovazione della PA attraverso il sostegno ad azioni di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Precommercial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Public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Procurement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e di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Procurement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dell’innovazione. 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Rafforzamento e qualificazione della domanda di innovazione della PA 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822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1.4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Aumento dell’incidenza di specializzazioni innovative in perimetri applicativi ad alta intensità di conoscenza</a:t>
                      </a:r>
                      <a:endParaRPr lang="it-IT" sz="11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.4.1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Sostegno alla creazione e al consolidamento di start-up innovative ad alta intensità di applicazione di conoscenza e alle iniziative di spin-off della ricerca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[</a:t>
                      </a:r>
                      <a:r>
                        <a:rPr lang="it-IT" sz="1100" i="1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…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] 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Sostegno start up ad alto contenuto tecnologico e spin-off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116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81654" y="834583"/>
            <a:ext cx="5816956" cy="118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OT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2 - Migliorare l'accesso alle tecnologie dell'informazione e della comunicazione, nonché l'impiego e la qualità delle medesime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/</a:t>
            </a:r>
          </a:p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Asse 2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– Lazio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Digitale. </a:t>
            </a:r>
            <a:r>
              <a:rPr lang="it-IT" sz="1400" dirty="0">
                <a:solidFill>
                  <a:srgbClr val="009900"/>
                </a:solidFill>
                <a:latin typeface="Gill Sans MT" panose="020B0502020104020203" pitchFamily="34" charset="0"/>
              </a:rPr>
              <a:t>Totale risorse allocate: </a:t>
            </a:r>
            <a:r>
              <a:rPr lang="it-IT" sz="1400" b="1" dirty="0" smtClean="0">
                <a:latin typeface="Gill Sans MT" panose="020B0502020104020203" pitchFamily="34" charset="0"/>
              </a:rPr>
              <a:t>154,27M</a:t>
            </a:r>
            <a:r>
              <a:rPr lang="it-IT" sz="1400" b="1" dirty="0">
                <a:latin typeface="Gill Sans MT" panose="020B0502020104020203" pitchFamily="34" charset="0"/>
              </a:rPr>
              <a:t>€</a:t>
            </a:r>
            <a:endParaRPr lang="it-IT" altLang="it-IT" sz="1400" b="1" dirty="0">
              <a:latin typeface="Gill Sans MT" pitchFamily="34" charset="0"/>
              <a:cs typeface="Garamond" panose="02020404030301010803" pitchFamily="18" charset="0"/>
            </a:endParaRPr>
          </a:p>
          <a:p>
            <a:pPr lvl="0" eaLnBrk="0" hangingPunct="0">
              <a:defRPr/>
            </a:pPr>
            <a:endParaRPr lang="it-IT" altLang="it-IT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4790244"/>
              </p:ext>
            </p:extLst>
          </p:nvPr>
        </p:nvGraphicFramePr>
        <p:xfrm>
          <a:off x="149278" y="1910715"/>
          <a:ext cx="8826196" cy="3821495"/>
        </p:xfrm>
        <a:graphic>
          <a:graphicData uri="http://schemas.openxmlformats.org/drawingml/2006/table">
            <a:tbl>
              <a:tblPr firstRow="1" firstCol="1" bandRow="1"/>
              <a:tblGrid>
                <a:gridCol w="2012745"/>
                <a:gridCol w="1163646"/>
                <a:gridCol w="1801630"/>
                <a:gridCol w="2357888"/>
                <a:gridCol w="818503"/>
                <a:gridCol w="671784"/>
              </a:tblGrid>
              <a:tr h="169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1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7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7433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a)</a:t>
                      </a: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estendendo la diffusione della banda larga e il lancio delle reti ad alta velocità e sostenendo l'adozione di reti e tecnologie emergenti in materia di economia digitale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2.1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Riduzione dei divari digitali nei territori e diffusione di connettività in banda ultra larga ("Digital Agenda" europea)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2.1.1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Contributo all’attuazione del “Progetto Strategico Agenda Digitale per la Banda Ultra Larga” e di altri interventi programmati per assicurare nei territori una capacità di connessione a almeno 30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Mbps</a:t>
                      </a:r>
                      <a:r>
                        <a:rPr lang="it-IT" sz="1100" baseline="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[…]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Programma di diffusione territoriale della fibra ottica (Piano regionale Banda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Ultralarga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it-IT" sz="1100" b="1" u="sng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30Mbps</a:t>
                      </a:r>
                      <a:endParaRPr lang="it-IT" sz="1100" u="sng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41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01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Programma di diffusione territoriale della fibra ottica (Piano regionale Banda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Ultralarga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it-IT" sz="1100" b="1" u="sng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100Mbps</a:t>
                      </a:r>
                      <a:endParaRPr lang="it-IT" sz="1100" u="sng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127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c)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rafforzando le applicazioni delle TIC per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l'e-government, 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l'e-learning, l'e-inclusion, 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l'e-culture e l'e-health</a:t>
                      </a:r>
                      <a:endParaRPr lang="it-IT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2.2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Digitalizzazione dei processi amministrativi e diffusione di servizi digitali pienamente interoperabili 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2.2.1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Soluzioni tecnologiche per l’innovazione dei processi interni dei vari ambiti della Pubblica Amministrazione nel quadro del Sistema pubblico di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connettività</a:t>
                      </a:r>
                      <a:r>
                        <a:rPr lang="it-IT" sz="1100" baseline="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[…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Italic"/>
                        </a:rPr>
                        <a:t>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Investimenti per la digitalizzazione dei SUAP e dei rapporti tra PA e imprese 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33,27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84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Realizzazione del Data center regionale e avvio sperimentale del G-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cloud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25,27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4368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67797" y="894531"/>
            <a:ext cx="5527245" cy="8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OT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3 Promuovere la competitività delle PMI, il settore agricolo e il settore della pesca e dell’acquacoltura / </a:t>
            </a:r>
            <a:endParaRPr lang="it-IT" sz="1400" b="1" dirty="0" smtClean="0">
              <a:solidFill>
                <a:srgbClr val="009900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Asse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3 –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Competitività </a:t>
            </a:r>
            <a:r>
              <a:rPr lang="it-IT" sz="1400" dirty="0">
                <a:solidFill>
                  <a:srgbClr val="009900"/>
                </a:solidFill>
                <a:latin typeface="Gill Sans MT" panose="020B0502020104020203" pitchFamily="34" charset="0"/>
              </a:rPr>
              <a:t>Totale risorse allocate: </a:t>
            </a:r>
            <a:r>
              <a:rPr lang="it-IT" sz="1400" b="1" dirty="0" smtClean="0">
                <a:latin typeface="Gill Sans MT" panose="020B0502020104020203" pitchFamily="34" charset="0"/>
              </a:rPr>
              <a:t>276,4M</a:t>
            </a:r>
            <a:r>
              <a:rPr lang="it-IT" sz="1400" b="1" dirty="0">
                <a:latin typeface="Gill Sans MT" panose="020B0502020104020203" pitchFamily="34" charset="0"/>
              </a:rPr>
              <a:t>€</a:t>
            </a:r>
            <a:endParaRPr lang="it-IT" altLang="it-IT" sz="1400" b="1" dirty="0">
              <a:latin typeface="Gill Sans MT" pitchFamily="34" charset="0"/>
              <a:cs typeface="Garamond" panose="02020404030301010803" pitchFamily="18" charset="0"/>
            </a:endParaRPr>
          </a:p>
          <a:p>
            <a:pPr lvl="0" eaLnBrk="0" hangingPunct="0">
              <a:defRPr/>
            </a:pPr>
            <a:endParaRPr lang="it-IT" altLang="it-IT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8222102"/>
              </p:ext>
            </p:extLst>
          </p:nvPr>
        </p:nvGraphicFramePr>
        <p:xfrm>
          <a:off x="140224" y="1609457"/>
          <a:ext cx="8867974" cy="4255130"/>
        </p:xfrm>
        <a:graphic>
          <a:graphicData uri="http://schemas.openxmlformats.org/drawingml/2006/table">
            <a:tbl>
              <a:tblPr firstRow="1" firstCol="1" bandRow="1"/>
              <a:tblGrid>
                <a:gridCol w="1675061"/>
                <a:gridCol w="1473303"/>
                <a:gridCol w="2412249"/>
                <a:gridCol w="1965765"/>
                <a:gridCol w="670797"/>
                <a:gridCol w="670799"/>
              </a:tblGrid>
              <a:tr h="217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8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8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8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44564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a)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promuovendo l'imprenditorialità, in particolare facilitando lo sfruttamento economico di nuove idee e promuovendo la creazione di nuove aziende, anche attraverso incubatori di imprese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Nascita e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Consolidamento delle Micro, Piccole e Medie Imprese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3.5.1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Interventi di supporto alla nascita di nuove imprese sia attraverso incentivi diretti, sia attraverso l’offerta di servizi sia attraverso interventi di micro-finanza [....]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Spazio Attivo: riforma degli </a:t>
                      </a:r>
                      <a:r>
                        <a:rPr lang="it-IT" sz="800" b="1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incubatori […]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it-IT" sz="18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6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Strumenti per le startup innovative e creative </a:t>
                      </a:r>
                      <a:r>
                        <a:rPr lang="it-IT" sz="800" i="1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(vedi </a:t>
                      </a:r>
                      <a:r>
                        <a:rPr lang="it-IT" sz="800" i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Azioni 1.4.1 3.6.1 e 3.6.4)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72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Interventi a sostegno dell’impresa a finalità sociale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203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3.5.2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Supporto a soluzioni ICT nei processi produttivi delle PMI, coerentemente con la strategia di </a:t>
                      </a:r>
                      <a:r>
                        <a:rPr lang="it-IT" sz="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800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specialisation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con particolare riferimento a: commercio </a:t>
                      </a:r>
                      <a:r>
                        <a:rPr lang="it-IT" sz="800" dirty="0" smtClean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elettronico […]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Sostegno per l’adozione e l’utilizzazione delle ICT nelle PMI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621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b)</a:t>
                      </a:r>
                      <a:r>
                        <a:rPr lang="it-IT" sz="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sviluppando e realizzando nuovi modelli di attività per le PMI, in particolare per l'internazionalizzazione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3.3</a:t>
                      </a:r>
                      <a:endParaRPr lang="it-IT" sz="8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Consolidamento, modernizzazione e diversificazione dei sistemi produttivi territoriali</a:t>
                      </a:r>
                      <a:endParaRPr lang="it-IT" sz="8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3.3.1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Sostegno al riposizionamento competitivo, alla capacità di adattamento al mercato, all’attrattività per potenziali investitori, dei sistemi imprenditoriali vitali delimitati territorialmente. […]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Riposizionamento competitivo di sistemi e filiere produttive 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-Bold"/>
                        </a:rPr>
                        <a:t>81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57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Progetto integrato per la valorizzazione culturale di specifici </a:t>
                      </a:r>
                      <a:r>
                        <a:rPr lang="it-IT" sz="800" b="1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tematismi</a:t>
                      </a:r>
                      <a:endParaRPr lang="it-IT" sz="8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835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3.4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Incremento 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del livello di </a:t>
                      </a:r>
                      <a:r>
                        <a:rPr lang="it-IT" sz="8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internazionalizzazione 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dei sistemi produttivi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3.4.1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Progetti di promozione dell’export, destinati a imprese e loro forme aggregate individuate su base territoriale o settoriale [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Italic"/>
                        </a:rPr>
                        <a:t>…</a:t>
                      </a:r>
                      <a:r>
                        <a:rPr lang="it-IT" sz="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]</a:t>
                      </a:r>
                      <a:endParaRPr lang="it-IT" sz="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Internazionalizzazione del sistema produttivo</a:t>
                      </a:r>
                      <a:endParaRPr lang="it-IT" sz="8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075" y="11653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45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04011" y="950613"/>
            <a:ext cx="5741581" cy="4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it-IT" sz="1000" b="1" i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Segue OT </a:t>
            </a:r>
            <a:r>
              <a:rPr lang="it-IT" sz="1000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3</a:t>
            </a:r>
            <a:endParaRPr lang="it-IT" altLang="it-IT" sz="1000" b="1" i="1" dirty="0">
              <a:solidFill>
                <a:srgbClr val="0099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225482"/>
              </p:ext>
            </p:extLst>
          </p:nvPr>
        </p:nvGraphicFramePr>
        <p:xfrm>
          <a:off x="104011" y="1410235"/>
          <a:ext cx="8831759" cy="4438509"/>
        </p:xfrm>
        <a:graphic>
          <a:graphicData uri="http://schemas.openxmlformats.org/drawingml/2006/table">
            <a:tbl>
              <a:tblPr firstRow="1" firstCol="1" bandRow="1"/>
              <a:tblGrid>
                <a:gridCol w="1864018"/>
                <a:gridCol w="1054521"/>
                <a:gridCol w="2261324"/>
                <a:gridCol w="2261324"/>
                <a:gridCol w="660078"/>
                <a:gridCol w="730494"/>
              </a:tblGrid>
              <a:tr h="141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9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1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9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7487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c)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sostenendo la creazione e l'ampliamento di capacità avanzate per lo sviluppo di prodotti e servizi 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RA 3.1 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Rilancio della propensione agli investimenti del sistema produttivo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3.1.2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Aiuti agli investimenti per la riduzione degli impatti ambientali dei sistemi produttivi […]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Riconversione delle aree produttive in Aree Produttive Ecologicamente Attrezzate (APEA)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– </a:t>
                      </a:r>
                      <a:r>
                        <a:rPr lang="it-IT" sz="900" b="1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ecoinnovazione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it-IT" sz="9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azione in raccordo con Azione 4.2.1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2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3.1.3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Attrazione di investimenti mediante sostegno finanziario, in grado di assicurare una ricaduta sulle PMI a livello territoriale [</a:t>
                      </a: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Italic"/>
                        </a:rPr>
                        <a:t>…]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Attrazione produzioni cinematografiche e azioni di sistema - attraverso il sostegno delle PMI che operano direttamente o indirettamente nel settore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3862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d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) sostenendo la capacità delle PMI di crescere sui mercati regionali, nazionali e internazionali e di prendere parte ai processi di innovazione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3.6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Miglioramento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dell’accesso al credito,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del finanziamento delle imprese e della gestione del rischio in agricoltura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3.6.1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Potenziamento del sistema delle garanzie pubbliche per l’espansione del credito in sinergia tra sistema nazionale e sistemi regionali di </a:t>
                      </a:r>
                      <a:r>
                        <a:rPr lang="it-IT" sz="9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garanzia</a:t>
                      </a:r>
                      <a:r>
                        <a:rPr lang="it-IT" sz="900" baseline="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it-IT" sz="9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[</a:t>
                      </a:r>
                      <a:r>
                        <a:rPr lang="it-IT" sz="9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Italic"/>
                        </a:rPr>
                        <a:t>…]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Garanzie e accesso al credito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42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3.6.3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Promozione e accompagnamento per l’utilizzo della finanza obbligazionaria innovativa per le PMI (es. </a:t>
                      </a:r>
                      <a:r>
                        <a:rPr lang="it-IT" sz="900" dirty="0" err="1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Minibond</a:t>
                      </a:r>
                      <a:r>
                        <a:rPr lang="it-IT" sz="9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)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Finanza obbligazionaria innovativa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97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3.6.4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Contributo allo sviluppo del mercato dei fondi di capitale di rischio per lo start-up d’impresa nelle fasi </a:t>
                      </a:r>
                      <a:r>
                        <a:rPr lang="it-IT" sz="900" i="1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Italic"/>
                        </a:rPr>
                        <a:t>pre-seed, seed, e early stage</a:t>
                      </a:r>
                      <a:endParaRPr lang="it-IT" sz="9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Fondo di Venture Capital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9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38,4</a:t>
                      </a:r>
                    </a:p>
                  </a:txBody>
                  <a:tcPr marL="62102" marR="62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075" y="1166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12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081" y="2667923"/>
            <a:ext cx="2918751" cy="245633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507"/>
            <a:ext cx="3531082" cy="414449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H="1">
            <a:off x="2050222" y="3270727"/>
            <a:ext cx="4757664" cy="0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0222" y="3270727"/>
            <a:ext cx="0" cy="1636251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L’ambito di intervento del POR FESR Lazio</a:t>
            </a:r>
            <a:endParaRPr lang="it-IT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581869" y="1711326"/>
            <a:ext cx="2562131" cy="1467068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ts val="720"/>
              </a:spcBef>
              <a:spcAft>
                <a:spcPts val="720"/>
              </a:spcAft>
            </a:pPr>
            <a:r>
              <a:rPr lang="it-IT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Popolazione residente al 1 Gennaio 2014</a:t>
            </a:r>
          </a:p>
          <a:p>
            <a:pPr algn="r">
              <a:spcBef>
                <a:spcPts val="720"/>
              </a:spcBef>
              <a:spcAft>
                <a:spcPts val="720"/>
              </a:spcAft>
            </a:pPr>
            <a:r>
              <a:rPr lang="it-IT" sz="1000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</a:t>
            </a:r>
            <a:r>
              <a:rPr lang="it-IT" sz="1000" i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fonte ISTAT</a:t>
            </a:r>
            <a:r>
              <a:rPr lang="it-IT" sz="1000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)</a:t>
            </a:r>
          </a:p>
          <a:p>
            <a:pPr algn="r">
              <a:spcBef>
                <a:spcPts val="720"/>
              </a:spcBef>
              <a:spcAft>
                <a:spcPts val="72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5.870.451</a:t>
            </a:r>
            <a:endParaRPr lang="it-IT" sz="2000" b="1" dirty="0" smtClean="0"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581868" y="3416195"/>
            <a:ext cx="2562132" cy="2349361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VITERBO</a:t>
            </a:r>
            <a:r>
              <a:rPr lang="it-IT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 	</a:t>
            </a: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322.195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RIETI 		</a:t>
            </a: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159.670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ROMA</a:t>
            </a:r>
            <a:r>
              <a:rPr lang="it-IT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 	    </a:t>
            </a: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4.321.244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LATINA</a:t>
            </a:r>
            <a:r>
              <a:rPr lang="it-IT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 		</a:t>
            </a: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569.664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FROSINONE</a:t>
            </a:r>
            <a:r>
              <a:rPr lang="it-IT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 	</a:t>
            </a:r>
            <a:r>
              <a:rPr lang="it-IT" sz="20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497.678</a:t>
            </a:r>
          </a:p>
        </p:txBody>
      </p:sp>
    </p:spTree>
    <p:extLst>
      <p:ext uri="{BB962C8B-B14F-4D97-AF65-F5344CB8AC3E}">
        <p14:creationId xmlns:p14="http://schemas.microsoft.com/office/powerpoint/2010/main" xmlns="" val="41657456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58501" y="851397"/>
            <a:ext cx="7419249" cy="11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OT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4 - Sostenere il passaggio di transizione verso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un’economia a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basse emissioni di carbonio in tutti i settori / </a:t>
            </a:r>
            <a:endParaRPr lang="it-IT" sz="1400" b="1" dirty="0" smtClean="0">
              <a:solidFill>
                <a:srgbClr val="009900"/>
              </a:solidFill>
              <a:latin typeface="Gill Sans MT" panose="020B0502020104020203" pitchFamily="34" charset="0"/>
            </a:endParaRPr>
          </a:p>
          <a:p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Asse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4 – Energia Sostenibile e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Mobilità. </a:t>
            </a:r>
            <a:r>
              <a:rPr lang="it-IT" sz="1400" dirty="0">
                <a:solidFill>
                  <a:srgbClr val="009900"/>
                </a:solidFill>
                <a:latin typeface="Gill Sans MT" panose="020B0502020104020203" pitchFamily="34" charset="0"/>
              </a:rPr>
              <a:t>Totale risorse allocate: </a:t>
            </a:r>
            <a:r>
              <a:rPr lang="it-IT" sz="1400" b="1" dirty="0" smtClean="0">
                <a:latin typeface="Gill Sans MT" panose="020B0502020104020203" pitchFamily="34" charset="0"/>
              </a:rPr>
              <a:t>176M</a:t>
            </a:r>
            <a:r>
              <a:rPr lang="it-IT" sz="1400" b="1" dirty="0">
                <a:latin typeface="Gill Sans MT" panose="020B0502020104020203" pitchFamily="34" charset="0"/>
              </a:rPr>
              <a:t>€</a:t>
            </a:r>
            <a:endParaRPr lang="it-IT" altLang="it-IT" sz="1400" b="1" dirty="0">
              <a:latin typeface="Gill Sans MT" pitchFamily="34" charset="0"/>
              <a:cs typeface="Garamond" panose="02020404030301010803" pitchFamily="18" charset="0"/>
            </a:endParaRPr>
          </a:p>
          <a:p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199908"/>
              </p:ext>
            </p:extLst>
          </p:nvPr>
        </p:nvGraphicFramePr>
        <p:xfrm>
          <a:off x="135802" y="2026700"/>
          <a:ext cx="8881449" cy="3783705"/>
        </p:xfrm>
        <a:graphic>
          <a:graphicData uri="http://schemas.openxmlformats.org/drawingml/2006/table">
            <a:tbl>
              <a:tblPr firstRow="1" firstCol="1" bandRow="1"/>
              <a:tblGrid>
                <a:gridCol w="1883747"/>
                <a:gridCol w="1307301"/>
                <a:gridCol w="1866086"/>
                <a:gridCol w="2469100"/>
                <a:gridCol w="640624"/>
                <a:gridCol w="714591"/>
              </a:tblGrid>
              <a:tr h="16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1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5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468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b)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promuovendo l'efficienza energetica e l'uso dell'energia rinnovabile nelle imprese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Riduzione dei consumi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energetici e delle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emissioni nelle imprese e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integrazione di fonti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rinnovabili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4.2.1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Incentivi finalizzati alla riduzione dei consumi energetici e delle emissioni di gas climalteranti delle imprese e delle aree produttive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[…]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Riconversione delle aree produttive in Aree Produttive Ecologicamente Attrezzate (APEA) - riduzione dei costi energetici per le PMI - </a:t>
                      </a:r>
                      <a:r>
                        <a:rPr lang="it-IT" sz="11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azione in raccordo con Azione 3.1.2</a:t>
                      </a:r>
                      <a:endParaRPr lang="it-IT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-Bold"/>
                        </a:rPr>
                        <a:t>40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7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c) 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sostenendo l'efficienza energetica, la gestione intelligente dell'energia e l'uso dell'energia rinnovabile nelle infrastrutture pubbliche, compresi gli edifici pubblici, e nel settore dell'edilizia abitativa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Riduzione dei consumi energetici negli edifici e nelle strutture pubbliche o ad uso pubblico, residenziali e non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[…]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4.1.1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Promozione dell’eco-efficienza e riduzione di consumi di energia primaria negli edifici e strutture pubbliche: interventi di ristrutturazione di singoli edifici o complessi di edifici, installazione di sistemi intelligenti di telecontrollo, regolazione, gestione, </a:t>
                      </a:r>
                      <a:r>
                        <a:rPr lang="it-IT" sz="1100" dirty="0" smtClean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monitoraggio […]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Incentivi per la riqualificazione energetica edilizia, la riconversione e rigenerazione energetica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it-IT" sz="11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59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42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94716" y="558277"/>
            <a:ext cx="5741581" cy="10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it-IT" sz="1000" b="1" i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Segue OT 4</a:t>
            </a:r>
            <a:endParaRPr lang="it-IT" altLang="it-IT" sz="1000" b="1" i="1" dirty="0">
              <a:solidFill>
                <a:srgbClr val="0099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933949"/>
              </p:ext>
            </p:extLst>
          </p:nvPr>
        </p:nvGraphicFramePr>
        <p:xfrm>
          <a:off x="144813" y="2139315"/>
          <a:ext cx="8872437" cy="3216762"/>
        </p:xfrm>
        <a:graphic>
          <a:graphicData uri="http://schemas.openxmlformats.org/drawingml/2006/table">
            <a:tbl>
              <a:tblPr firstRow="1" firstCol="1" bandRow="1"/>
              <a:tblGrid>
                <a:gridCol w="2171492"/>
                <a:gridCol w="1050391"/>
                <a:gridCol w="2171492"/>
                <a:gridCol w="2171492"/>
                <a:gridCol w="657491"/>
                <a:gridCol w="650079"/>
              </a:tblGrid>
              <a:tr h="13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05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03262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promuovendo strategie per basse emissioni di carbonio per tutti i tipi di territorio, in particolare le aree urbane, inclusa la promozione della mobilità urbana multimodale sostenibile e di pertinenti misure di adattamento e mitigazione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4.6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Aumento della mobilità sostenibile nelle aree urbane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4.6.1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Realizzazione di infrastrutture e nodi di interscambio finalizzati all’incremento della mobilità collettiva e alla distribuzione ecocompatibile delle merci e relativi sistemi di trasporto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Nodi di scambio per la mobilità collettiva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8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4.6.2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Rinnovo del materiale rotabile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Investimenti per il TPL 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89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Investimenti per il trasporto ferroviario nell’area metropolitana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72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4.6.3</a:t>
                      </a:r>
                      <a:endParaRPr lang="it-IT" sz="12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Sistemi di trasporto intelligenti</a:t>
                      </a:r>
                      <a:endParaRPr lang="it-IT" sz="120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Sistemi di Trasporto Intelligenti 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218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67556" y="1023491"/>
            <a:ext cx="8632413" cy="100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OT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5 - Promuovere l'adattamento al cambiamento climatico, prevenzione e la gestione dei rischi / </a:t>
            </a:r>
            <a:endParaRPr lang="it-IT" sz="1400" b="1" dirty="0" smtClean="0">
              <a:solidFill>
                <a:srgbClr val="009900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Asse </a:t>
            </a:r>
            <a:r>
              <a:rPr lang="it-IT" sz="1400" b="1" dirty="0">
                <a:solidFill>
                  <a:srgbClr val="009900"/>
                </a:solidFill>
                <a:latin typeface="Gill Sans MT" panose="020B0502020104020203" pitchFamily="34" charset="0"/>
              </a:rPr>
              <a:t>5 – Rischio </a:t>
            </a:r>
            <a:r>
              <a:rPr lang="it-IT" sz="1400" b="1" dirty="0" smtClean="0">
                <a:solidFill>
                  <a:srgbClr val="009900"/>
                </a:solidFill>
                <a:latin typeface="Gill Sans MT" panose="020B0502020104020203" pitchFamily="34" charset="0"/>
              </a:rPr>
              <a:t>idrogeologico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rgbClr val="009900"/>
                </a:solidFill>
                <a:latin typeface="Gill Sans MT" panose="020B0502020104020203" pitchFamily="34" charset="0"/>
              </a:rPr>
              <a:t>Totale risorse allocate: </a:t>
            </a:r>
            <a:r>
              <a:rPr lang="it-IT" sz="1400" b="1" dirty="0" smtClean="0">
                <a:latin typeface="Gill Sans MT" panose="020B0502020104020203" pitchFamily="34" charset="0"/>
              </a:rPr>
              <a:t>90M</a:t>
            </a:r>
            <a:r>
              <a:rPr lang="it-IT" sz="1400" b="1" dirty="0">
                <a:latin typeface="Gill Sans MT" panose="020B0502020104020203" pitchFamily="34" charset="0"/>
              </a:rPr>
              <a:t>€</a:t>
            </a:r>
            <a:endParaRPr lang="it-IT" altLang="it-IT" sz="1400" b="1" dirty="0">
              <a:latin typeface="Gill Sans MT" pitchFamily="34" charset="0"/>
              <a:cs typeface="Garamond" panose="02020404030301010803" pitchFamily="18" charset="0"/>
            </a:endParaRPr>
          </a:p>
          <a:p>
            <a:pPr eaLnBrk="0" hangingPunct="0">
              <a:defRPr/>
            </a:pPr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lvl="0" eaLnBrk="0" hangingPunct="0">
              <a:defRPr/>
            </a:pPr>
            <a:endParaRPr lang="it-IT" altLang="it-IT" sz="12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626781" y="2785730"/>
            <a:ext cx="53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1075" y="16821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553511"/>
              </p:ext>
            </p:extLst>
          </p:nvPr>
        </p:nvGraphicFramePr>
        <p:xfrm>
          <a:off x="194714" y="2372442"/>
          <a:ext cx="8831591" cy="1887792"/>
        </p:xfrm>
        <a:graphic>
          <a:graphicData uri="http://schemas.openxmlformats.org/drawingml/2006/table">
            <a:tbl>
              <a:tblPr firstRow="1" firstCol="1" bandRow="1"/>
              <a:tblGrid>
                <a:gridCol w="2117213"/>
                <a:gridCol w="1056426"/>
                <a:gridCol w="1855444"/>
                <a:gridCol w="2455643"/>
                <a:gridCol w="636349"/>
                <a:gridCol w="710516"/>
              </a:tblGrid>
              <a:tr h="134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Reg. </a:t>
                      </a:r>
                      <a:r>
                        <a:rPr lang="it-IT" sz="1200" b="1" dirty="0" smtClean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1301/2013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, art. 5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Accordo di Partenariato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POR FESR Lazio 2014 - 2020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RISORSE (M€)</a:t>
                      </a:r>
                      <a:endParaRPr lang="it-IT" sz="120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 OT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Risultato atteso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 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Azione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Priorità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122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b) 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promuovendo investimenti destinati a far fronte a rischi specifici, garantendo la resilienza alle catastrofi e sviluppando sistemi di gestione delle catastrofi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-Bold"/>
                        </a:rPr>
                        <a:t>Riduzione del rischio idrogeologico e di erosione costiera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5.1.1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Interventi di messa in sicurezza e per l’aumento della resilienza dei territori più esposti a rischio idrogeologico e di erosione costiera</a:t>
                      </a:r>
                      <a:endParaRPr lang="it-IT" sz="12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MS Mincho" panose="02020609040205080304" pitchFamily="49" charset="-128"/>
                          <a:cs typeface="Garamond" panose="02020404030301010803" pitchFamily="18" charset="0"/>
                        </a:rPr>
                        <a:t>Interventi contro il rischio idrogeologico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it-IT" sz="1800" dirty="0">
                        <a:effectLst/>
                        <a:latin typeface="Gill Sans MT" panose="020B05020201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QL del POR FESR Lazio 2014-2020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9370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855" y="880801"/>
            <a:ext cx="4336611" cy="968338"/>
          </a:xfrm>
        </p:spPr>
        <p:txBody>
          <a:bodyPr>
            <a:noAutofit/>
          </a:bodyPr>
          <a:lstStyle/>
          <a:p>
            <a:pPr algn="l"/>
            <a:r>
              <a:rPr lang="it-IT" sz="2000" b="1" i="1" dirty="0" smtClean="0">
                <a:solidFill>
                  <a:srgbClr val="009900"/>
                </a:solidFill>
                <a:latin typeface="Gill Sans MT" pitchFamily="34" charset="0"/>
              </a:rPr>
              <a:t>Smart </a:t>
            </a:r>
            <a:r>
              <a:rPr lang="it-IT" sz="2000" b="1" i="1" dirty="0" err="1" smtClean="0">
                <a:solidFill>
                  <a:srgbClr val="009900"/>
                </a:solidFill>
                <a:latin typeface="Gill Sans MT" pitchFamily="34" charset="0"/>
              </a:rPr>
              <a:t>Specialisation</a:t>
            </a:r>
            <a:r>
              <a:rPr lang="it-IT" sz="2000" b="1" i="1" dirty="0" smtClean="0">
                <a:solidFill>
                  <a:srgbClr val="009900"/>
                </a:solidFill>
                <a:latin typeface="Gill Sans MT" pitchFamily="34" charset="0"/>
              </a:rPr>
              <a:t> </a:t>
            </a:r>
            <a:r>
              <a:rPr lang="it-IT" sz="2000" b="1" i="1" dirty="0" err="1" smtClean="0">
                <a:solidFill>
                  <a:srgbClr val="009900"/>
                </a:solidFill>
                <a:latin typeface="Gill Sans MT" pitchFamily="34" charset="0"/>
              </a:rPr>
              <a:t>Strategy</a:t>
            </a:r>
            <a:r>
              <a:rPr lang="it-IT" sz="2000" b="1" i="1" dirty="0" smtClean="0">
                <a:solidFill>
                  <a:srgbClr val="009900"/>
                </a:solidFill>
                <a:latin typeface="Gill Sans MT" pitchFamily="34" charset="0"/>
              </a:rPr>
              <a:t> </a:t>
            </a:r>
            <a:br>
              <a:rPr lang="it-IT" sz="2000" b="1" i="1" dirty="0" smtClean="0">
                <a:solidFill>
                  <a:srgbClr val="009900"/>
                </a:solidFill>
                <a:latin typeface="Gill Sans MT" pitchFamily="34" charset="0"/>
              </a:rPr>
            </a:br>
            <a:r>
              <a:rPr lang="it-IT" sz="2000" b="1" i="1" dirty="0" smtClean="0">
                <a:solidFill>
                  <a:srgbClr val="009900"/>
                </a:solidFill>
                <a:latin typeface="Gill Sans MT" pitchFamily="34" charset="0"/>
              </a:rPr>
              <a:t>Il modello Lazio</a:t>
            </a:r>
            <a:r>
              <a:rPr lang="it-IT" sz="2000" b="1" i="1" dirty="0" smtClean="0">
                <a:latin typeface="Gill Sans MT" pitchFamily="34" charset="0"/>
              </a:rPr>
              <a:t/>
            </a:r>
            <a:br>
              <a:rPr lang="it-IT" sz="2000" b="1" i="1" dirty="0" smtClean="0">
                <a:latin typeface="Gill Sans MT" pitchFamily="34" charset="0"/>
              </a:rPr>
            </a:br>
            <a:endParaRPr lang="it-IT" sz="2000" b="1" i="1" dirty="0">
              <a:latin typeface="Gill Sans MT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83"/>
            <a:ext cx="9144000" cy="429805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419136"/>
            <a:ext cx="5423026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FOCUS ON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35542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b="1" dirty="0">
                <a:latin typeface="Gill Sans MT" panose="020B0502020104020203" pitchFamily="34" charset="0"/>
              </a:rPr>
              <a:t>Rosanna Bellotti </a:t>
            </a:r>
            <a:endParaRPr lang="it-IT" dirty="0">
              <a:latin typeface="Gill Sans MT" panose="020B0502020104020203" pitchFamily="34" charset="0"/>
            </a:endParaRPr>
          </a:p>
          <a:p>
            <a:pPr lvl="0" algn="ctr"/>
            <a:r>
              <a:rPr lang="it-IT" b="1" i="1" dirty="0">
                <a:latin typeface="Gill Sans MT" panose="020B0502020104020203" pitchFamily="34" charset="0"/>
              </a:rPr>
              <a:t>Autorità di Gestione POR FESR Lazio 2014-2020</a:t>
            </a:r>
            <a:endParaRPr lang="it-IT" i="1" dirty="0">
              <a:latin typeface="Gill Sans MT" panose="020B0502020104020203" pitchFamily="34" charset="0"/>
            </a:endParaRPr>
          </a:p>
          <a:p>
            <a:pPr lvl="0" algn="ctr"/>
            <a:r>
              <a:rPr lang="it-IT" i="1" dirty="0">
                <a:latin typeface="Gill Sans MT" panose="020B0502020104020203" pitchFamily="34" charset="0"/>
              </a:rPr>
              <a:t>Direzione Regionale per lo Sviluppo Economico e le Attività </a:t>
            </a:r>
            <a:r>
              <a:rPr lang="it-IT" i="1" dirty="0" smtClean="0">
                <a:latin typeface="Gill Sans MT" panose="020B0502020104020203" pitchFamily="34" charset="0"/>
              </a:rPr>
              <a:t>Produttive</a:t>
            </a:r>
          </a:p>
          <a:p>
            <a:pPr lvl="0" algn="ctr"/>
            <a:endParaRPr lang="it-IT" dirty="0">
              <a:latin typeface="Gill Sans MT" panose="020B0502020104020203" pitchFamily="34" charset="0"/>
            </a:endParaRPr>
          </a:p>
          <a:p>
            <a:pPr lvl="0" algn="ctr"/>
            <a:r>
              <a:rPr lang="it-IT" b="1" dirty="0">
                <a:latin typeface="Gill Sans MT" panose="020B0502020104020203" pitchFamily="34" charset="0"/>
              </a:rPr>
              <a:t>E-mail:</a:t>
            </a:r>
            <a:r>
              <a:rPr lang="it-IT" dirty="0">
                <a:latin typeface="Gill Sans MT" panose="020B0502020104020203" pitchFamily="34" charset="0"/>
              </a:rPr>
              <a:t> </a:t>
            </a:r>
            <a:r>
              <a:rPr lang="it-IT" u="sng" dirty="0">
                <a:latin typeface="Gill Sans MT" panose="020B0502020104020203" pitchFamily="34" charset="0"/>
                <a:hlinkClick r:id="rId2"/>
              </a:rPr>
              <a:t>adgcomplazio@regione.lazio.it</a:t>
            </a: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827358"/>
            <a:ext cx="9144000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Grazie per l’attenzione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662352"/>
              </p:ext>
            </p:extLst>
          </p:nvPr>
        </p:nvGraphicFramePr>
        <p:xfrm>
          <a:off x="1729214" y="1665837"/>
          <a:ext cx="7420525" cy="42208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08347"/>
                <a:gridCol w="762341"/>
                <a:gridCol w="802302"/>
                <a:gridCol w="590199"/>
                <a:gridCol w="590199"/>
                <a:gridCol w="590199"/>
                <a:gridCol w="590199"/>
                <a:gridCol w="986739"/>
              </a:tblGrid>
              <a:tr h="1872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Obiettivi tematici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FESR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FSE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FEASR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</a:tr>
              <a:tr h="23872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Val.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ass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%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Val.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ass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%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Val.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ass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%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Val. </a:t>
                      </a:r>
                      <a:r>
                        <a:rPr lang="it-IT" sz="1200" u="none" strike="noStrike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ass</a:t>
                      </a:r>
                      <a:r>
                        <a:rPr lang="it-IT" sz="12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.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OT1 – Ricerca e Innovazione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180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19,7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31,2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211,2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OT2 – Agenda Digitale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154,3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16,9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40,6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5,2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194,8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8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OT3 – Competitività dei sistemi produttivi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276,4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30,3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315,4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40,4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591,8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8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OT4 – Energia sostenibile e qualità della vita</a:t>
                      </a:r>
                      <a:endParaRPr lang="it-IT" sz="1200" b="1" i="0" u="none" strike="noStrike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176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19,3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80,7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10,3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256,7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OT5 – Clima e rischi ambientali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9,9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207,03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26,5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297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8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OT6 – Tutela ambiente e valorizzazione risorse culturali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25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OT7 – Mobilità sostenibile </a:t>
                      </a:r>
                      <a:endParaRPr lang="it-IT" sz="1200" b="1" i="0" u="none" strike="noStrike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     -  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OT8 - Occupazione</a:t>
                      </a:r>
                      <a:endParaRPr lang="it-IT" sz="1200" b="1" i="0" u="none" strike="noStrike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414,2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45,9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7,02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0,9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421,2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8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OT9 – Inclusione sociale e lotta alla povertà</a:t>
                      </a:r>
                      <a:endParaRPr lang="it-IT" sz="1200" b="1" i="0" u="none" strike="noStrike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180,5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70,9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9,1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251,4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OT10 – Istruzione e formazione</a:t>
                      </a:r>
                      <a:endParaRPr lang="it-IT" sz="1200" b="1" i="0" u="none" strike="noStrike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238,5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26,4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7,8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246,3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8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OT11 – Capacità istituzione e amministrativa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33,3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3,7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          -  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33,3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4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Assistenza tecnica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36,4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4,0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36,1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4,0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19,5</a:t>
                      </a:r>
                      <a:endParaRPr lang="it-IT" sz="1200" b="0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2,5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92,1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26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913,0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902,5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780,0</a:t>
                      </a:r>
                      <a:endParaRPr lang="it-IT" sz="1200" b="1" i="0" u="none" strike="noStrike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100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2.596</a:t>
                      </a:r>
                      <a:endParaRPr lang="it-IT" sz="1200" b="1" i="0" u="none" strike="noStrike" dirty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8366" marR="8366" marT="83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Risorse Lazio: </a:t>
            </a:r>
            <a:r>
              <a:rPr lang="it-IT" sz="2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Programmazione 2014-2020 Fondi SIE 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Ovale 5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5793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EUROPA 2020</a:t>
            </a:r>
            <a:endParaRPr lang="it-IT" sz="2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Ovale 3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3238793"/>
              </p:ext>
            </p:extLst>
          </p:nvPr>
        </p:nvGraphicFramePr>
        <p:xfrm>
          <a:off x="1919334" y="1749296"/>
          <a:ext cx="7034544" cy="402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848"/>
                <a:gridCol w="2344848"/>
                <a:gridCol w="2344848"/>
              </a:tblGrid>
              <a:tr h="8300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Cinque obiettivi principali</a:t>
                      </a:r>
                      <a:r>
                        <a:rPr lang="it-IT" sz="15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5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Occupazione, ricerca e innovazione, cambiamento climatico ed energia, educazione, lotta alla povertà</a:t>
                      </a:r>
                      <a:endParaRPr lang="it-IT" sz="1100" b="0" i="0" u="none" strike="noStrike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96724">
                <a:tc>
                  <a:txBody>
                    <a:bodyPr/>
                    <a:lstStyle/>
                    <a:p>
                      <a:pPr algn="ctr" fontAlgn="t"/>
                      <a:endParaRPr lang="it-IT" sz="1300" b="1" u="none" strike="noStrike" dirty="0" smtClean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Crescita </a:t>
                      </a:r>
                      <a:r>
                        <a:rPr lang="it-IT" sz="16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Intelligente</a:t>
                      </a:r>
                      <a: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Sviluppare un'economia basata sulla conoscenza e l'innovazione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INNOVAZIONE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"L'Unione dell'Innovazione"</a:t>
                      </a:r>
                      <a:b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EDUCAZIONE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"Youth on the </a:t>
                      </a:r>
                      <a:r>
                        <a:rPr lang="it-IT" sz="1100" i="1" u="none" strike="noStrike" dirty="0" err="1">
                          <a:effectLst/>
                          <a:latin typeface="Gill Sans MT" panose="020B0502020104020203" pitchFamily="34" charset="0"/>
                        </a:rPr>
                        <a:t>move</a:t>
                      </a: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</a:t>
                      </a:r>
                      <a:b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SOCIETA' DIGITALE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"Un'agenda europea digitale"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564" marR="7564" marT="7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300" b="1" u="none" strike="noStrike" dirty="0" smtClean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Crescita </a:t>
                      </a:r>
                      <a:r>
                        <a:rPr lang="it-IT" sz="16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sostenibile</a:t>
                      </a:r>
                      <a: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Promuovere un'economia più efficiente sotto il profilo delle risorse, più verde e più competitiva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CLIMA, ENERGIA e MOBILITA'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"Un'Europa efficiente sotto il profilo delle risorse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"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COMPETITIVITA'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"Una politica industriale per </a:t>
                      </a:r>
                      <a:r>
                        <a:rPr lang="it-IT" sz="1100" i="1" u="none" strike="noStrike" dirty="0" smtClean="0">
                          <a:effectLst/>
                          <a:latin typeface="Gill Sans MT" panose="020B0502020104020203" pitchFamily="34" charset="0"/>
                        </a:rPr>
                        <a:t>l'era </a:t>
                      </a: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della globalizzazione"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564" marR="7564" marT="7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300" b="1" u="none" strike="noStrike" dirty="0" smtClean="0">
                        <a:solidFill>
                          <a:srgbClr val="0099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Crescita </a:t>
                      </a:r>
                      <a:r>
                        <a:rPr lang="it-IT" sz="16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>Inclusiva</a:t>
                      </a:r>
                      <a: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rgbClr val="009900"/>
                          </a:solidFill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Promuovere un'economia co un alto tasso di occupazione che favorisca la coesione sociale e territoriale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OCCUPAZIONE E COMPETENZE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"Un'agenda per nuove competenze e nuovi posti di lavoro"</a:t>
                      </a:r>
                      <a:b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/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  <a:t>LOTTA ALLA POVERTA'</a:t>
                      </a:r>
                      <a:br>
                        <a:rPr lang="it-IT" sz="1100" b="1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u="none" strike="noStrike" dirty="0" smtClean="0">
                          <a:effectLst/>
                          <a:latin typeface="Gill Sans MT" panose="020B0502020104020203" pitchFamily="34" charset="0"/>
                        </a:rPr>
                        <a:t>Iniziativa </a:t>
                      </a:r>
                      <a: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  <a:t>faro</a:t>
                      </a:r>
                      <a:br>
                        <a:rPr lang="it-IT" sz="1100" u="none" strike="noStrike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it-IT" sz="1100" i="1" u="none" strike="noStrike" dirty="0">
                          <a:effectLst/>
                          <a:latin typeface="Gill Sans MT" panose="020B0502020104020203" pitchFamily="34" charset="0"/>
                        </a:rPr>
                        <a:t>"Piattaforma europea contro la povertà"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564" marR="7564" marT="756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3338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896141" y="3428149"/>
            <a:ext cx="561750" cy="371034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10646" y="2432957"/>
            <a:ext cx="1580940" cy="2361418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52167" y="2704616"/>
            <a:ext cx="1697898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contesto documentale di riferimento</a:t>
            </a:r>
          </a:p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comunitario e nazionale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62447" y="1710986"/>
            <a:ext cx="6251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Accordo di Partenariato </a:t>
            </a:r>
            <a:r>
              <a:rPr lang="it-IT" sz="1600" dirty="0" smtClean="0">
                <a:latin typeface="Gill Sans MT" pitchFamily="34" charset="0"/>
              </a:rPr>
              <a:t>(</a:t>
            </a: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AP</a:t>
            </a:r>
            <a:r>
              <a:rPr lang="it-IT" sz="1600" dirty="0" smtClean="0">
                <a:latin typeface="Gill Sans MT" pitchFamily="34" charset="0"/>
              </a:rPr>
              <a:t>)</a:t>
            </a:r>
            <a:r>
              <a:rPr lang="it-IT" sz="1600" b="1" dirty="0" smtClean="0">
                <a:latin typeface="Gill Sans MT" pitchFamily="34" charset="0"/>
              </a:rPr>
              <a:t> </a:t>
            </a:r>
            <a:r>
              <a:rPr lang="it-IT" sz="1600" dirty="0" smtClean="0">
                <a:latin typeface="Gill Sans MT" pitchFamily="34" charset="0"/>
              </a:rPr>
              <a:t>e documenti preparatori</a:t>
            </a:r>
            <a:r>
              <a:rPr lang="it-IT" sz="1600" b="1" dirty="0" smtClean="0">
                <a:latin typeface="Gill Sans MT" pitchFamily="34" charset="0"/>
              </a:rPr>
              <a:t>: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400" i="1" dirty="0">
                <a:latin typeface="Gill Sans MT" pitchFamily="34" charset="0"/>
              </a:rPr>
              <a:t>Position </a:t>
            </a:r>
            <a:r>
              <a:rPr lang="it-IT" sz="1400" i="1" dirty="0" err="1">
                <a:latin typeface="Gill Sans MT" pitchFamily="34" charset="0"/>
              </a:rPr>
              <a:t>Paper</a:t>
            </a:r>
            <a:r>
              <a:rPr lang="it-IT" sz="1400" i="1" dirty="0">
                <a:latin typeface="Gill Sans MT" pitchFamily="34" charset="0"/>
              </a:rPr>
              <a:t> </a:t>
            </a:r>
            <a:r>
              <a:rPr lang="it-IT" sz="1400" dirty="0">
                <a:latin typeface="Gill Sans MT" pitchFamily="34" charset="0"/>
              </a:rPr>
              <a:t>dei Servizi della Commissione sulla preparazione dell’Accordo di Partenariato e dei Programmi in Italia per il periodo 2014-2020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400" dirty="0">
                <a:latin typeface="Gill Sans MT" pitchFamily="34" charset="0"/>
              </a:rPr>
              <a:t>Rapporto Barca:  un'Agenda per la riforma della Politica di coesione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400" dirty="0">
                <a:latin typeface="Gill Sans MT" pitchFamily="34" charset="0"/>
              </a:rPr>
              <a:t>Metodi e obiettivi per un uso efficace dei Fondi comunitari 2014-2020 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400" dirty="0" smtClean="0">
                <a:latin typeface="Gill Sans MT" pitchFamily="34" charset="0"/>
              </a:rPr>
              <a:t>AP   Versioni in progress (def.10/2014);  Strategia nazionale per le aree interne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62447" y="3434535"/>
            <a:ext cx="62094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Principali Regolamenti</a:t>
            </a:r>
            <a:r>
              <a:rPr lang="it-IT" sz="1600" b="1" dirty="0" smtClean="0">
                <a:latin typeface="Gill Sans MT" pitchFamily="34" charset="0"/>
              </a:rPr>
              <a:t>: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dirty="0" smtClean="0">
                <a:latin typeface="Gill Sans MT" pitchFamily="34" charset="0"/>
              </a:rPr>
              <a:t>Reg. (UE) n. 1301/2013 relativo al FESR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b="1" dirty="0" smtClean="0">
                <a:latin typeface="Gill Sans MT" pitchFamily="34" charset="0"/>
              </a:rPr>
              <a:t>Reg. (UE) n. 1303/2013 </a:t>
            </a:r>
            <a:r>
              <a:rPr lang="it-IT" sz="1300" dirty="0" smtClean="0">
                <a:latin typeface="Gill Sans MT" pitchFamily="34" charset="0"/>
              </a:rPr>
              <a:t>recante disposizioni comuni relative ai Fondi ESI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dirty="0" smtClean="0">
                <a:latin typeface="Gill Sans MT" pitchFamily="34" charset="0"/>
              </a:rPr>
              <a:t>Reg. di esecuzione (UE) n. 184/2014 - nomenclatura delle categorie di intervento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dirty="0" smtClean="0">
                <a:latin typeface="Gill Sans MT" pitchFamily="34" charset="0"/>
              </a:rPr>
              <a:t>Reg. di esecuzione (UE) n. 288/2014 - modalità di applicazione Reg. (UE) n. 1303/2013 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dirty="0" smtClean="0">
                <a:latin typeface="Gill Sans MT" pitchFamily="34" charset="0"/>
              </a:rPr>
              <a:t>Reg. di esecuzione (UE) n. 215/2014 - norme di attuazione Reg. (UE) n. 1303/2013 sulle metodologie di sostegno ai cambiamenti climatici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300" dirty="0" smtClean="0">
                <a:latin typeface="Gill Sans MT" pitchFamily="34" charset="0"/>
              </a:rPr>
              <a:t>Reg. delegato (UE) n. 240/2014 della Commissione recante un Codice europeo di condotta sul Partenariato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(1/4)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407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846132" y="3506743"/>
            <a:ext cx="561750" cy="371034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34079" y="2425423"/>
            <a:ext cx="1509829" cy="263494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8611" y="3030541"/>
            <a:ext cx="1697898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contesto documentale di riferimento</a:t>
            </a:r>
          </a:p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comunitario</a:t>
            </a:r>
            <a:r>
              <a:rPr lang="it-IT" sz="2000" dirty="0" smtClean="0">
                <a:latin typeface="Gill Sans MT" pitchFamily="34" charset="0"/>
              </a:rPr>
              <a:t> </a:t>
            </a:r>
            <a:endParaRPr lang="it-IT" sz="1600" i="1" dirty="0" smtClean="0">
              <a:latin typeface="Gill San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09626" y="1719169"/>
            <a:ext cx="6251944" cy="299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Reg. (UE) n. 1303/2013  art 9: 11 Obiettivi Tematici (OT)</a:t>
            </a:r>
          </a:p>
          <a:p>
            <a:r>
              <a:rPr lang="it-IT" sz="1000" dirty="0" smtClean="0">
                <a:latin typeface="Gill Sans MT" pitchFamily="34" charset="0"/>
              </a:rPr>
              <a:t>1) rafforzare la ricerca, lo sviluppo tecnologico e l'innovazione; </a:t>
            </a:r>
          </a:p>
          <a:p>
            <a:r>
              <a:rPr lang="it-IT" sz="1000" dirty="0" smtClean="0">
                <a:latin typeface="Gill Sans MT" pitchFamily="34" charset="0"/>
              </a:rPr>
              <a:t>2) migliorare l'accesso alle TIC, nonché l'impiego e la qualità delle medesime; </a:t>
            </a:r>
          </a:p>
          <a:p>
            <a:r>
              <a:rPr lang="it-IT" sz="1000" dirty="0" smtClean="0">
                <a:latin typeface="Gill Sans MT" pitchFamily="34" charset="0"/>
              </a:rPr>
              <a:t>3) promuovere la competitività delle PMI, del settore agricolo (per il FEASR) e del settore della pesca e dell'acquacoltura (per il FEAMP); </a:t>
            </a:r>
          </a:p>
          <a:p>
            <a:r>
              <a:rPr lang="it-IT" sz="1000" dirty="0" smtClean="0">
                <a:latin typeface="Gill Sans MT" pitchFamily="34" charset="0"/>
              </a:rPr>
              <a:t>4) sostenere la transizione verso un'economia a basse emissioni di carbonio in tutti i settori;</a:t>
            </a:r>
          </a:p>
          <a:p>
            <a:r>
              <a:rPr lang="it-IT" sz="1000" dirty="0" smtClean="0">
                <a:latin typeface="Gill Sans MT" pitchFamily="34" charset="0"/>
              </a:rPr>
              <a:t>5) promuovere l'adattamento al cambiamento climatico, la prevenzione e la gestione dei rischi; </a:t>
            </a:r>
          </a:p>
          <a:p>
            <a:r>
              <a:rPr lang="it-IT" sz="1000" dirty="0" smtClean="0">
                <a:latin typeface="Gill Sans MT" pitchFamily="34" charset="0"/>
              </a:rPr>
              <a:t>6) preservare e tutelare l'ambiente e promuovere l'uso efficiente delle risorse; </a:t>
            </a:r>
          </a:p>
          <a:p>
            <a:r>
              <a:rPr lang="it-IT" sz="1000" dirty="0" smtClean="0">
                <a:latin typeface="Gill Sans MT" pitchFamily="34" charset="0"/>
              </a:rPr>
              <a:t>7) promuovere sistemi di trasporto sostenibili ed eliminare le strozzature nelle principali infrastrutture di rete; </a:t>
            </a:r>
          </a:p>
          <a:p>
            <a:r>
              <a:rPr lang="it-IT" sz="1000" dirty="0" smtClean="0">
                <a:latin typeface="Gill Sans MT" pitchFamily="34" charset="0"/>
              </a:rPr>
              <a:t>8) promuovere un'occupazione sostenibile e di qualità e sostenere la mobilità dei lavoratori; </a:t>
            </a:r>
          </a:p>
          <a:p>
            <a:r>
              <a:rPr lang="it-IT" sz="1000" dirty="0" smtClean="0">
                <a:latin typeface="Gill Sans MT" pitchFamily="34" charset="0"/>
              </a:rPr>
              <a:t>9) promuovere l'inclusione sociale e combattere la povertà e ogni discriminazione; </a:t>
            </a:r>
          </a:p>
          <a:p>
            <a:r>
              <a:rPr lang="it-IT" sz="1000" dirty="0" smtClean="0">
                <a:latin typeface="Gill Sans MT" pitchFamily="34" charset="0"/>
              </a:rPr>
              <a:t>10) investire nell'istruzione, nella formazione e nella formazione professionale per le competenze e l'apprendimento permanente; </a:t>
            </a:r>
          </a:p>
          <a:p>
            <a:r>
              <a:rPr lang="it-IT" sz="1000" dirty="0" smtClean="0">
                <a:latin typeface="Gill Sans MT" pitchFamily="34" charset="0"/>
              </a:rPr>
              <a:t>11) rafforzare la capacità istituzionale delle autorità pubbliche e delle parti interessate e un'amministrazione pubblica efficiente; </a:t>
            </a:r>
          </a:p>
          <a:p>
            <a:endParaRPr lang="it-IT" sz="1000" dirty="0" smtClean="0">
              <a:latin typeface="Gill Sans MT" pitchFamily="34" charset="0"/>
            </a:endParaRPr>
          </a:p>
          <a:p>
            <a:r>
              <a:rPr lang="it-IT" sz="1000" dirty="0" smtClean="0">
                <a:latin typeface="Gill Sans MT" pitchFamily="34" charset="0"/>
              </a:rPr>
              <a:t>Gli obiettivi tematici sono tradotti in priorità specifiche per ciascun fondo SIE e sono stabiliti nelle norme specifiche di ciascun fondo.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488019" y="4712296"/>
            <a:ext cx="620941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Reg. (UE) n. 1301/2013 relativo al FESR, art 5</a:t>
            </a:r>
          </a:p>
          <a:p>
            <a:pPr algn="just"/>
            <a:r>
              <a:rPr lang="it-IT" sz="1400" dirty="0" smtClean="0"/>
              <a:t>Nell'ambito degli obiettivi tematici indicati all'articolo 9, Reg. (UE) 1303/2013, il FESR sostiene specifiche </a:t>
            </a:r>
            <a:r>
              <a:rPr lang="it-IT" sz="1400" b="1" i="1" dirty="0" smtClean="0"/>
              <a:t>priorità d'investimento </a:t>
            </a:r>
            <a:r>
              <a:rPr lang="it-IT" sz="1400" dirty="0" smtClean="0"/>
              <a:t>in base alle esigenze di sviluppo e alle potenzialità di crescita.</a:t>
            </a:r>
            <a:endParaRPr lang="it-IT" sz="1300" dirty="0" smtClean="0">
              <a:latin typeface="Gill Sans MT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(2/4)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407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678663" y="3513561"/>
            <a:ext cx="561750" cy="371034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68377" y="2630769"/>
            <a:ext cx="1506926" cy="2136619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0" y="3007711"/>
            <a:ext cx="1709167" cy="25237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contesto documentale di riferimento</a:t>
            </a:r>
          </a:p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regionale</a:t>
            </a:r>
          </a:p>
          <a:p>
            <a:pPr algn="ctr"/>
            <a:r>
              <a:rPr lang="it-IT" sz="1400" dirty="0" smtClean="0">
                <a:solidFill>
                  <a:srgbClr val="009900"/>
                </a:solidFill>
                <a:latin typeface="Gill Sans MT" pitchFamily="34" charset="0"/>
              </a:rPr>
              <a:t>(1/2)</a:t>
            </a:r>
          </a:p>
          <a:p>
            <a:pPr algn="ctr"/>
            <a:endParaRPr lang="it-IT" sz="1400" dirty="0" smtClean="0">
              <a:solidFill>
                <a:srgbClr val="009900"/>
              </a:solidFill>
              <a:latin typeface="Gill Sans MT" pitchFamily="34" charset="0"/>
            </a:endParaRPr>
          </a:p>
          <a:p>
            <a:pPr algn="ctr"/>
            <a:endParaRPr lang="it-IT" sz="2200" dirty="0" smtClean="0">
              <a:latin typeface="Gill Sans MT" pitchFamily="34" charset="0"/>
            </a:endParaRPr>
          </a:p>
          <a:p>
            <a:pPr algn="ctr"/>
            <a:endParaRPr lang="it-IT" sz="2200" dirty="0" smtClean="0">
              <a:latin typeface="Gill San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343773" y="1575419"/>
            <a:ext cx="66662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Documenti di indirizzo</a:t>
            </a:r>
            <a:r>
              <a:rPr lang="it-IT" sz="1600" b="1" dirty="0" smtClean="0">
                <a:latin typeface="Gill Sans MT" pitchFamily="34" charset="0"/>
              </a:rPr>
              <a:t>: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Direttive del Presidente inerenti l’istituzione della Cabina di regia per l’attuazione delle politiche regionali ed europee </a:t>
            </a:r>
            <a:r>
              <a:rPr lang="it-IT" sz="1600" dirty="0">
                <a:latin typeface="Gill Sans MT" pitchFamily="34" charset="0"/>
              </a:rPr>
              <a:t>(</a:t>
            </a:r>
            <a:r>
              <a:rPr lang="it-IT" sz="1600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R00004 </a:t>
            </a:r>
            <a:r>
              <a:rPr lang="it-IT" sz="1600" dirty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</a:t>
            </a:r>
            <a:r>
              <a:rPr lang="it-IT" sz="1600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7.8.2013) </a:t>
            </a:r>
            <a:r>
              <a:rPr lang="it-IT" sz="1600" dirty="0" smtClean="0">
                <a:latin typeface="Gill Sans MT" pitchFamily="34" charset="0"/>
              </a:rPr>
              <a:t>e aggiornamento successivo (</a:t>
            </a:r>
            <a:r>
              <a:rPr lang="it-IT" sz="1600" dirty="0" smtClean="0">
                <a:latin typeface="Gill Sans MT" panose="020B05020201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R00002 dell’8.4.2015)</a:t>
            </a:r>
            <a:endParaRPr lang="it-IT" sz="1600" dirty="0" smtClean="0">
              <a:latin typeface="Gill Sans MT" pitchFamily="34" charset="0"/>
            </a:endParaRP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Iniziative relative ai Fondi Strutturali europei per i periodi di programmazione 2007-2013 e 2014-2020 (Mozione Consiglio Regionale n. 31/2013)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Documento di programmazione economica e finanziaria (DEFR) 2014-2016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Linee d’indirizzo per un uso efficiente delle risorse finanziarie destinate allo sviluppo 2014-2020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Deliberazione Giunta Regionale n. 476 del 17/07/2014 - Carta degli Aiuti a Finalità Regionale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Deliberazione Giunta Regionale n. 477 del 17/07/2014 - Individuazione  Aree interne della Regione Lazio per la I fase di attuazione della Strategia nazionale Aree interne - Strategia per il Lazio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(3/4)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407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846515" y="3635193"/>
            <a:ext cx="561750" cy="371034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23278" y="2668268"/>
            <a:ext cx="1509829" cy="2552318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29243" y="3153738"/>
            <a:ext cx="1697898" cy="221599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contesto documentale di riferimento</a:t>
            </a:r>
          </a:p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regionale</a:t>
            </a:r>
          </a:p>
          <a:p>
            <a:pPr algn="ctr"/>
            <a:r>
              <a:rPr lang="it-IT" sz="1400" dirty="0" smtClean="0">
                <a:solidFill>
                  <a:srgbClr val="009900"/>
                </a:solidFill>
                <a:latin typeface="Gill Sans MT" pitchFamily="34" charset="0"/>
              </a:rPr>
              <a:t>(2/</a:t>
            </a:r>
            <a:r>
              <a:rPr lang="it-IT" sz="1400" dirty="0" err="1" smtClean="0">
                <a:solidFill>
                  <a:srgbClr val="009900"/>
                </a:solidFill>
                <a:latin typeface="Gill Sans MT" pitchFamily="34" charset="0"/>
              </a:rPr>
              <a:t>2</a:t>
            </a:r>
            <a:r>
              <a:rPr lang="it-IT" sz="1400" dirty="0" smtClean="0">
                <a:solidFill>
                  <a:srgbClr val="009900"/>
                </a:solidFill>
                <a:latin typeface="Gill Sans MT" pitchFamily="34" charset="0"/>
              </a:rPr>
              <a:t>)</a:t>
            </a:r>
          </a:p>
          <a:p>
            <a:pPr algn="ctr"/>
            <a:endParaRPr lang="it-IT" sz="2200" dirty="0" smtClean="0">
              <a:latin typeface="Gill Sans MT" pitchFamily="34" charset="0"/>
            </a:endParaRPr>
          </a:p>
          <a:p>
            <a:pPr algn="ctr"/>
            <a:endParaRPr lang="it-IT" sz="2200" dirty="0" smtClean="0">
              <a:latin typeface="Gill Sans M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53076" y="2668268"/>
            <a:ext cx="612014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b="1" dirty="0" smtClean="0">
                <a:solidFill>
                  <a:srgbClr val="009900"/>
                </a:solidFill>
                <a:latin typeface="Gill Sans MT" pitchFamily="34" charset="0"/>
              </a:rPr>
              <a:t>Atti di approvazione regionali</a:t>
            </a:r>
            <a:r>
              <a:rPr lang="it-IT" sz="1600" b="1" dirty="0" smtClean="0">
                <a:latin typeface="Gill Sans MT" pitchFamily="34" charset="0"/>
              </a:rPr>
              <a:t>: 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Deliberazione Giunta Regionale n. 478 del 17/07/2014 - Adozione del documento "</a:t>
            </a:r>
            <a:r>
              <a:rPr lang="it-IT" sz="1600" i="1" dirty="0" smtClean="0">
                <a:latin typeface="Gill Sans MT" pitchFamily="34" charset="0"/>
              </a:rPr>
              <a:t>Smart </a:t>
            </a:r>
            <a:r>
              <a:rPr lang="it-IT" sz="1600" i="1" dirty="0" err="1" smtClean="0">
                <a:latin typeface="Gill Sans MT" pitchFamily="34" charset="0"/>
              </a:rPr>
              <a:t>Specialisation</a:t>
            </a:r>
            <a:r>
              <a:rPr lang="it-IT" sz="1600" i="1" dirty="0" smtClean="0">
                <a:latin typeface="Gill Sans MT" pitchFamily="34" charset="0"/>
              </a:rPr>
              <a:t> </a:t>
            </a:r>
            <a:r>
              <a:rPr lang="it-IT" sz="1600" i="1" dirty="0" err="1" smtClean="0">
                <a:latin typeface="Gill Sans MT" pitchFamily="34" charset="0"/>
              </a:rPr>
              <a:t>Strategy</a:t>
            </a:r>
            <a:r>
              <a:rPr lang="it-IT" sz="1600" i="1" dirty="0" smtClean="0">
                <a:latin typeface="Gill Sans MT" pitchFamily="34" charset="0"/>
              </a:rPr>
              <a:t> (S3) Regione Lazio</a:t>
            </a:r>
            <a:r>
              <a:rPr lang="it-IT" sz="1600" dirty="0" smtClean="0">
                <a:latin typeface="Gill Sans MT" pitchFamily="34" charset="0"/>
              </a:rPr>
              <a:t>"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Deliberazione Giunta Regionale n. 479 del 17/07/2014 - Adozione unitaria delle proposte di Programmi Operativi Regionali: FESR, FSE e PSR FEASR 2014-2020</a:t>
            </a:r>
          </a:p>
          <a:p>
            <a:pPr marL="180975" indent="-180975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>
                <a:latin typeface="Gill Sans MT" panose="020B0502020104020203" pitchFamily="34" charset="0"/>
              </a:rPr>
              <a:t>Deliberazione Giunta Regionale n. 205 </a:t>
            </a:r>
            <a:r>
              <a:rPr lang="it-IT" sz="1600" dirty="0" smtClean="0">
                <a:latin typeface="Gill Sans MT" panose="020B0502020104020203" pitchFamily="34" charset="0"/>
              </a:rPr>
              <a:t>del 6/5/2015 - Adozione </a:t>
            </a:r>
            <a:r>
              <a:rPr lang="it-IT" sz="1600" dirty="0">
                <a:latin typeface="Gill Sans MT" panose="020B0502020104020203" pitchFamily="34" charset="0"/>
              </a:rPr>
              <a:t>del </a:t>
            </a:r>
            <a:r>
              <a:rPr lang="it-IT" sz="1600" dirty="0" smtClean="0">
                <a:latin typeface="Gill Sans MT" panose="020B0502020104020203" pitchFamily="34" charset="0"/>
              </a:rPr>
              <a:t>POR FESR 2014-2020 </a:t>
            </a:r>
            <a:r>
              <a:rPr lang="it-IT" sz="1600" dirty="0">
                <a:latin typeface="Gill Sans MT" panose="020B0502020104020203" pitchFamily="34" charset="0"/>
              </a:rPr>
              <a:t>nell'ambito dell'Obiettivo "</a:t>
            </a:r>
            <a:r>
              <a:rPr lang="it-IT" sz="1600" i="1" dirty="0">
                <a:latin typeface="Gill Sans MT" panose="020B0502020104020203" pitchFamily="34" charset="0"/>
              </a:rPr>
              <a:t>Investimenti a favore della crescita e </a:t>
            </a:r>
            <a:r>
              <a:rPr lang="it-IT" sz="1600" i="1" dirty="0" smtClean="0">
                <a:latin typeface="Gill Sans MT" panose="020B0502020104020203" pitchFamily="34" charset="0"/>
              </a:rPr>
              <a:t>dell'occupazione</a:t>
            </a:r>
            <a:r>
              <a:rPr lang="it-IT" sz="1600" dirty="0" smtClean="0">
                <a:latin typeface="Gill Sans MT" pitchFamily="34" charset="0"/>
              </a:rPr>
              <a:t>" (in base alla Decisione </a:t>
            </a:r>
            <a:r>
              <a:rPr lang="it-IT" sz="1600" dirty="0">
                <a:latin typeface="Gill Sans MT" panose="020B0502020104020203" pitchFamily="34" charset="0"/>
              </a:rPr>
              <a:t>n. C(2015) 924 del </a:t>
            </a:r>
            <a:r>
              <a:rPr lang="it-IT" sz="1600" dirty="0" smtClean="0">
                <a:latin typeface="Gill Sans MT" panose="020B0502020104020203" pitchFamily="34" charset="0"/>
              </a:rPr>
              <a:t>12/2/2015 </a:t>
            </a:r>
            <a:r>
              <a:rPr lang="it-IT" sz="1600" dirty="0">
                <a:latin typeface="Gill Sans MT" panose="020B0502020104020203" pitchFamily="34" charset="0"/>
              </a:rPr>
              <a:t>con cui </a:t>
            </a:r>
            <a:r>
              <a:rPr lang="it-IT" sz="1600" dirty="0" smtClean="0">
                <a:latin typeface="Gill Sans MT" panose="020B0502020104020203" pitchFamily="34" charset="0"/>
              </a:rPr>
              <a:t>la CE ha </a:t>
            </a:r>
            <a:r>
              <a:rPr lang="it-IT" sz="1600" dirty="0">
                <a:latin typeface="Gill Sans MT" panose="020B0502020104020203" pitchFamily="34" charset="0"/>
              </a:rPr>
              <a:t>approvato il </a:t>
            </a:r>
            <a:r>
              <a:rPr lang="it-IT" sz="1600" dirty="0" smtClean="0">
                <a:latin typeface="Gill Sans MT" panose="020B0502020104020203" pitchFamily="34" charset="0"/>
              </a:rPr>
              <a:t>POR </a:t>
            </a:r>
            <a:r>
              <a:rPr lang="it-IT" sz="1600" dirty="0">
                <a:latin typeface="Gill Sans MT" panose="020B0502020104020203" pitchFamily="34" charset="0"/>
              </a:rPr>
              <a:t>Lazio FESR </a:t>
            </a:r>
            <a:r>
              <a:rPr lang="it-IT" sz="1600" dirty="0" smtClean="0">
                <a:latin typeface="Gill Sans MT" panose="020B0502020104020203" pitchFamily="34" charset="0"/>
              </a:rPr>
              <a:t>2014-2020 contrassegnato </a:t>
            </a:r>
            <a:r>
              <a:rPr lang="it-IT" sz="1600" dirty="0">
                <a:latin typeface="Gill Sans MT" panose="020B0502020104020203" pitchFamily="34" charset="0"/>
              </a:rPr>
              <a:t>con il n. CCI </a:t>
            </a:r>
            <a:r>
              <a:rPr lang="it-IT" sz="1600" dirty="0" smtClean="0">
                <a:latin typeface="Gill Sans MT" panose="020B0502020104020203" pitchFamily="34" charset="0"/>
              </a:rPr>
              <a:t>2014IT16RFOP010)</a:t>
            </a:r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</a:t>
            </a:r>
            <a:r>
              <a:rPr lang="it-IT" sz="16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(4/4)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407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>
          <a:xfrm>
            <a:off x="1782611" y="3742108"/>
            <a:ext cx="561750" cy="371034"/>
          </a:xfrm>
          <a:prstGeom prst="rightArrow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23278" y="2942376"/>
            <a:ext cx="1509829" cy="1865014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78863" y="3059275"/>
            <a:ext cx="1410819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Il Quadro </a:t>
            </a:r>
            <a:r>
              <a:rPr lang="it-IT" sz="2000" dirty="0" err="1" smtClean="0">
                <a:solidFill>
                  <a:srgbClr val="009900"/>
                </a:solidFill>
                <a:latin typeface="Gill Sans MT" pitchFamily="34" charset="0"/>
              </a:rPr>
              <a:t>Logico-QL</a:t>
            </a:r>
            <a:r>
              <a:rPr lang="it-IT" sz="2000" dirty="0" smtClean="0">
                <a:solidFill>
                  <a:srgbClr val="009900"/>
                </a:solidFill>
                <a:latin typeface="Gill Sans MT" pitchFamily="34" charset="0"/>
              </a:rPr>
              <a:t> del POR FESR Lazio 2014-2020</a:t>
            </a:r>
          </a:p>
        </p:txBody>
      </p:sp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480762" y="2127132"/>
            <a:ext cx="634763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 dirty="0" smtClean="0">
                <a:latin typeface="Gill Sans MT" pitchFamily="34" charset="0"/>
              </a:rPr>
              <a:t>Il QL, da un punto di vista operativo, e con riferimento al PO FESR, recepisce le indicazioni programmatiche regionali e ha inteso rappresentare una sintesi:</a:t>
            </a:r>
          </a:p>
          <a:p>
            <a:pPr marL="361950" lvl="0" indent="-3619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dei bisogni (problemi/opportunità) ritenuti rilevanti nel contesto di riferimento ed affrontabili in concreto </a:t>
            </a:r>
          </a:p>
          <a:p>
            <a:pPr marL="361950" lvl="0" indent="-3619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degli obiettivi/risultati da raggiungere con l’azione di policy regionale definiti come importanti in relazione ai problemi/opportunità evidenziati </a:t>
            </a:r>
          </a:p>
          <a:p>
            <a:pPr marL="361950" lvl="0" indent="-3619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degli interventi/azioni da attivare ed attivabili ritenuti più idonei per raggiungere gli obiettivi prefissati anche in funzione delle risorse disponibili sia complessive sia ad essi attribuiti</a:t>
            </a:r>
          </a:p>
          <a:p>
            <a:pPr marL="361950" lvl="0" indent="-3619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600" dirty="0" smtClean="0">
                <a:latin typeface="Gill Sans MT" pitchFamily="34" charset="0"/>
              </a:rPr>
              <a:t>degli elementi di coerenza imprescindibili fra gli indirizzi comunitari, nazionali e regionali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689682" y="1113755"/>
            <a:ext cx="7454318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 </a:t>
            </a:r>
            <a:r>
              <a:rPr lang="it-IT" sz="24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L’approccio al POR FESR Lazio 2014-2020    </a:t>
            </a:r>
            <a:endParaRPr lang="it-IT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96635" y="514718"/>
            <a:ext cx="1659737" cy="16597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260878" y="1653844"/>
            <a:ext cx="1883121" cy="461665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r">
              <a:spcBef>
                <a:spcPts val="720"/>
              </a:spcBef>
              <a:spcAft>
                <a:spcPts val="720"/>
              </a:spcAft>
            </a:pPr>
            <a:r>
              <a:rPr lang="it-IT" sz="2400" b="1" dirty="0" smtClean="0">
                <a:solidFill>
                  <a:srgbClr val="0070C0"/>
                </a:solidFill>
                <a:latin typeface="Gill Sans MT" panose="020B0502020104020203" pitchFamily="34" charset="0"/>
                <a:cs typeface="EC Square Sans Pro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in sintesi (1/2)</a:t>
            </a:r>
          </a:p>
        </p:txBody>
      </p:sp>
    </p:spTree>
    <p:extLst>
      <p:ext uri="{BB962C8B-B14F-4D97-AF65-F5344CB8AC3E}">
        <p14:creationId xmlns:p14="http://schemas.microsoft.com/office/powerpoint/2010/main" xmlns="" val="4640774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3260</TotalTime>
  <Words>3598</Words>
  <Application>Microsoft Office PowerPoint</Application>
  <PresentationFormat>Presentazione su schermo (4:3)</PresentationFormat>
  <Paragraphs>570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Smart Specialisation Strategy  Il modello Lazio 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Sottotitolo data</dc:title>
  <dc:creator>Lazio Innova</dc:creator>
  <cp:lastModifiedBy>Fabrizio De Benedetti</cp:lastModifiedBy>
  <cp:revision>400</cp:revision>
  <cp:lastPrinted>2015-06-15T16:24:19Z</cp:lastPrinted>
  <dcterms:created xsi:type="dcterms:W3CDTF">2014-03-20T13:00:55Z</dcterms:created>
  <dcterms:modified xsi:type="dcterms:W3CDTF">2015-06-23T16:22:15Z</dcterms:modified>
</cp:coreProperties>
</file>