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8">
  <p:sldMasterIdLst>
    <p:sldMasterId id="2147493455" r:id="rId4"/>
  </p:sldMasterIdLst>
  <p:notesMasterIdLst>
    <p:notesMasterId r:id="rId47"/>
  </p:notesMasterIdLst>
  <p:sldIdLst>
    <p:sldId id="411" r:id="rId5"/>
    <p:sldId id="410" r:id="rId6"/>
    <p:sldId id="412" r:id="rId7"/>
    <p:sldId id="422" r:id="rId8"/>
    <p:sldId id="413" r:id="rId9"/>
    <p:sldId id="423" r:id="rId10"/>
    <p:sldId id="430" r:id="rId11"/>
    <p:sldId id="414" r:id="rId12"/>
    <p:sldId id="417" r:id="rId13"/>
    <p:sldId id="431" r:id="rId14"/>
    <p:sldId id="418" r:id="rId15"/>
    <p:sldId id="419" r:id="rId16"/>
    <p:sldId id="432" r:id="rId17"/>
    <p:sldId id="420" r:id="rId18"/>
    <p:sldId id="421" r:id="rId19"/>
    <p:sldId id="433" r:id="rId20"/>
    <p:sldId id="416" r:id="rId21"/>
    <p:sldId id="415" r:id="rId22"/>
    <p:sldId id="434" r:id="rId23"/>
    <p:sldId id="435" r:id="rId24"/>
    <p:sldId id="436" r:id="rId25"/>
    <p:sldId id="446" r:id="rId26"/>
    <p:sldId id="440" r:id="rId27"/>
    <p:sldId id="424" r:id="rId28"/>
    <p:sldId id="426" r:id="rId29"/>
    <p:sldId id="427" r:id="rId30"/>
    <p:sldId id="429" r:id="rId31"/>
    <p:sldId id="428" r:id="rId32"/>
    <p:sldId id="437" r:id="rId33"/>
    <p:sldId id="438" r:id="rId34"/>
    <p:sldId id="445" r:id="rId35"/>
    <p:sldId id="439" r:id="rId36"/>
    <p:sldId id="441" r:id="rId37"/>
    <p:sldId id="447" r:id="rId38"/>
    <p:sldId id="448" r:id="rId39"/>
    <p:sldId id="449" r:id="rId40"/>
    <p:sldId id="450" r:id="rId41"/>
    <p:sldId id="451" r:id="rId42"/>
    <p:sldId id="452" r:id="rId43"/>
    <p:sldId id="453" r:id="rId44"/>
    <p:sldId id="454" r:id="rId45"/>
    <p:sldId id="443" r:id="rId46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3E9"/>
    <a:srgbClr val="95B3D7"/>
    <a:srgbClr val="022334"/>
    <a:srgbClr val="3F4040"/>
    <a:srgbClr val="717272"/>
    <a:srgbClr val="219046"/>
    <a:srgbClr val="041927"/>
    <a:srgbClr val="072135"/>
    <a:srgbClr val="82735B"/>
    <a:srgbClr val="2C8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89" autoAdjust="0"/>
    <p:restoredTop sz="96451" autoAdjust="0"/>
  </p:normalViewPr>
  <p:slideViewPr>
    <p:cSldViewPr snapToGrid="0" snapToObjects="1">
      <p:cViewPr varScale="1">
        <p:scale>
          <a:sx n="146" d="100"/>
          <a:sy n="146" d="100"/>
        </p:scale>
        <p:origin x="138" y="282"/>
      </p:cViewPr>
      <p:guideLst>
        <p:guide orient="horz" pos="159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49" d="100"/>
          <a:sy n="49" d="100"/>
        </p:scale>
        <p:origin x="264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10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AA988-BE8A-44F6-8485-4A6907D47406}" type="datetimeFigureOut">
              <a:rPr lang="it-IT" smtClean="0"/>
              <a:pPr/>
              <a:t>15/10/2018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36701-CD29-4808-AC89-4DA70D1C7E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532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6701-CD29-4808-AC89-4DA70D1C7E79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7409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6701-CD29-4808-AC89-4DA70D1C7E79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0547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6701-CD29-4808-AC89-4DA70D1C7E79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3396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6701-CD29-4808-AC89-4DA70D1C7E79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8505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6701-CD29-4808-AC89-4DA70D1C7E79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317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6701-CD29-4808-AC89-4DA70D1C7E79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0572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6701-CD29-4808-AC89-4DA70D1C7E79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7678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6701-CD29-4808-AC89-4DA70D1C7E79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7117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6701-CD29-4808-AC89-4DA70D1C7E79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4921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6701-CD29-4808-AC89-4DA70D1C7E79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8761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6701-CD29-4808-AC89-4DA70D1C7E79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3870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6701-CD29-4808-AC89-4DA70D1C7E79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4007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6701-CD29-4808-AC89-4DA70D1C7E79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4498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6701-CD29-4808-AC89-4DA70D1C7E79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8074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6701-CD29-4808-AC89-4DA70D1C7E79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1513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6701-CD29-4808-AC89-4DA70D1C7E79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04883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6701-CD29-4808-AC89-4DA70D1C7E79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75786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6701-CD29-4808-AC89-4DA70D1C7E79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76674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6701-CD29-4808-AC89-4DA70D1C7E79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81797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6701-CD29-4808-AC89-4DA70D1C7E79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5196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6701-CD29-4808-AC89-4DA70D1C7E79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29743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6701-CD29-4808-AC89-4DA70D1C7E79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8008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6701-CD29-4808-AC89-4DA70D1C7E79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26308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6701-CD29-4808-AC89-4DA70D1C7E79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79639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6701-CD29-4808-AC89-4DA70D1C7E79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83831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6701-CD29-4808-AC89-4DA70D1C7E79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90786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6701-CD29-4808-AC89-4DA70D1C7E79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2955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6701-CD29-4808-AC89-4DA70D1C7E79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56575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6701-CD29-4808-AC89-4DA70D1C7E79}" type="slidenum">
              <a:rPr lang="it-IT" smtClean="0">
                <a:solidFill>
                  <a:prstClr val="black"/>
                </a:solidFill>
              </a:rPr>
              <a:pPr/>
              <a:t>35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322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6701-CD29-4808-AC89-4DA70D1C7E79}" type="slidenum">
              <a:rPr lang="it-IT" smtClean="0">
                <a:solidFill>
                  <a:prstClr val="black"/>
                </a:solidFill>
              </a:rPr>
              <a:pPr/>
              <a:t>36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546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6701-CD29-4808-AC89-4DA70D1C7E79}" type="slidenum">
              <a:rPr lang="it-IT" smtClean="0">
                <a:solidFill>
                  <a:prstClr val="black"/>
                </a:solidFill>
              </a:rPr>
              <a:pPr/>
              <a:t>37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7112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6701-CD29-4808-AC89-4DA70D1C7E79}" type="slidenum">
              <a:rPr lang="it-IT" smtClean="0">
                <a:solidFill>
                  <a:prstClr val="black"/>
                </a:solidFill>
              </a:rPr>
              <a:pPr/>
              <a:t>38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093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6701-CD29-4808-AC89-4DA70D1C7E79}" type="slidenum">
              <a:rPr lang="it-IT" smtClean="0">
                <a:solidFill>
                  <a:prstClr val="black"/>
                </a:solidFill>
              </a:rPr>
              <a:pPr/>
              <a:t>39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647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6701-CD29-4808-AC89-4DA70D1C7E79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04043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6701-CD29-4808-AC89-4DA70D1C7E79}" type="slidenum">
              <a:rPr lang="it-IT" smtClean="0">
                <a:solidFill>
                  <a:prstClr val="black"/>
                </a:solidFill>
              </a:rPr>
              <a:pPr/>
              <a:t>40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4417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6701-CD29-4808-AC89-4DA70D1C7E79}" type="slidenum">
              <a:rPr lang="it-IT" smtClean="0">
                <a:solidFill>
                  <a:prstClr val="black"/>
                </a:solidFill>
              </a:rPr>
              <a:pPr/>
              <a:t>41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834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6701-CD29-4808-AC89-4DA70D1C7E79}" type="slidenum">
              <a:rPr lang="it-IT" smtClean="0"/>
              <a:pPr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245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6701-CD29-4808-AC89-4DA70D1C7E79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238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6701-CD29-4808-AC89-4DA70D1C7E79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3951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6701-CD29-4808-AC89-4DA70D1C7E79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045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6701-CD29-4808-AC89-4DA70D1C7E79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3088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36701-CD29-4808-AC89-4DA70D1C7E79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897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0493" y="4767263"/>
            <a:ext cx="1235413" cy="273844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5C074FDE-E775-4880-A187-7195418A0246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847" y="-1"/>
            <a:ext cx="1350555" cy="12024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4CE9-BD02-4B3B-9206-1302AF9D8657}" type="datetime1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254000" y="636361"/>
            <a:ext cx="7213600" cy="14516"/>
          </a:xfrm>
          <a:prstGeom prst="line">
            <a:avLst/>
          </a:prstGeom>
          <a:ln>
            <a:solidFill>
              <a:srgbClr val="3F404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 userDrawn="1"/>
        </p:nvSpPr>
        <p:spPr>
          <a:xfrm>
            <a:off x="152400" y="464457"/>
            <a:ext cx="370114" cy="348343"/>
          </a:xfrm>
          <a:prstGeom prst="ellipse">
            <a:avLst/>
          </a:prstGeom>
          <a:solidFill>
            <a:srgbClr val="3F404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4338186"/>
            <a:ext cx="9143999" cy="81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C44C-50CA-4B45-BF13-5C473E21652F}" type="datetime1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058B-1873-47D7-AB21-42163A5669EC}" type="datetime1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2A29-9D1E-494B-8571-F59AB8C01CBF}" type="datetime1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65B0-2A30-43F8-A7C4-7448FC2C94E6}" type="datetime1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91C5-51C5-4C45-8CB7-25AB8460B453}" type="datetime1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B125-F2E5-47FC-80A3-0C440D043AB5}" type="datetime1">
              <a:rPr lang="en-US" smtClean="0"/>
              <a:pPr/>
              <a:t>10/15/2018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09BF-16E1-4032-BC21-3565824887B2}" type="datetime1">
              <a:rPr lang="en-US" smtClean="0"/>
              <a:pPr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47B2-EF25-49A5-9E66-84368C024B47}" type="datetime1">
              <a:rPr lang="en-US" smtClean="0"/>
              <a:pPr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12E5-E387-4820-B2FB-FA486900937C}" type="datetime1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6C9E-E523-447B-9FB2-05217F86E8C6}" type="datetime1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FF862-4B11-4C3E-8DC6-C1B8C4C070BC}" type="datetime1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770" y="1"/>
            <a:ext cx="1340727" cy="1238250"/>
          </a:xfrm>
          <a:prstGeom prst="rect">
            <a:avLst/>
          </a:prstGeom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Immagine 1" descr="slide di fondo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0"/>
          <a:stretch/>
        </p:blipFill>
        <p:spPr>
          <a:xfrm>
            <a:off x="0" y="4297680"/>
            <a:ext cx="9144000" cy="8458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1129" y="2836737"/>
            <a:ext cx="84417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solidFill>
                  <a:srgbClr val="022334"/>
                </a:solidFill>
              </a:rPr>
              <a:t>«Attrazione </a:t>
            </a:r>
            <a:r>
              <a:rPr lang="it-IT" b="1" dirty="0">
                <a:solidFill>
                  <a:srgbClr val="022334"/>
                </a:solidFill>
              </a:rPr>
              <a:t>di investimenti mediante sostegno finanziario, in grado di assicurare una ricaduta sulle PMI a livello territoriale" – sub-azione: "Attrazione produzioni cinematografiche e azioni di sistema attraverso il sostegno delle PMI che operano direttamente o indirettamente nel settore" dell'Asse prioritario 3 – </a:t>
            </a:r>
            <a:r>
              <a:rPr lang="it-IT" b="1" dirty="0" smtClean="0">
                <a:solidFill>
                  <a:srgbClr val="022334"/>
                </a:solidFill>
              </a:rPr>
              <a:t>Competitività»</a:t>
            </a:r>
            <a:endParaRPr lang="it-IT" dirty="0">
              <a:solidFill>
                <a:srgbClr val="02233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609" y="937201"/>
            <a:ext cx="61155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022334"/>
                </a:solidFill>
              </a:rPr>
              <a:t>Rendicontazione delle spese</a:t>
            </a:r>
          </a:p>
          <a:p>
            <a:endParaRPr lang="it-IT" dirty="0" smtClean="0">
              <a:solidFill>
                <a:srgbClr val="022334"/>
              </a:solidFill>
            </a:endParaRPr>
          </a:p>
          <a:p>
            <a:r>
              <a:rPr lang="it-IT" dirty="0" smtClean="0">
                <a:solidFill>
                  <a:srgbClr val="022334"/>
                </a:solidFill>
              </a:rPr>
              <a:t>Roma, 15 Ottobre 2018</a:t>
            </a:r>
            <a:endParaRPr lang="it-IT" dirty="0">
              <a:solidFill>
                <a:srgbClr val="0223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05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944" y="117898"/>
            <a:ext cx="694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22334"/>
                </a:solidFill>
              </a:rPr>
              <a:t>Esempi: Spese non ammissibili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63866" y="873326"/>
            <a:ext cx="6897638" cy="1014541"/>
            <a:chOff x="554038" y="2023640"/>
            <a:chExt cx="6080125" cy="1198163"/>
          </a:xfrm>
        </p:grpSpPr>
        <p:grpSp>
          <p:nvGrpSpPr>
            <p:cNvPr id="9" name="Group 8"/>
            <p:cNvGrpSpPr/>
            <p:nvPr/>
          </p:nvGrpSpPr>
          <p:grpSpPr>
            <a:xfrm>
              <a:off x="554038" y="2023640"/>
              <a:ext cx="6080125" cy="1198163"/>
              <a:chOff x="554038" y="1908175"/>
              <a:chExt cx="6080125" cy="1308100"/>
            </a:xfrm>
          </p:grpSpPr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554038" y="2003425"/>
                <a:ext cx="2022475" cy="1212850"/>
              </a:xfrm>
              <a:custGeom>
                <a:avLst/>
                <a:gdLst>
                  <a:gd name="T0" fmla="*/ 632 w 1274"/>
                  <a:gd name="T1" fmla="*/ 0 h 764"/>
                  <a:gd name="T2" fmla="*/ 632 w 1274"/>
                  <a:gd name="T3" fmla="*/ 0 h 764"/>
                  <a:gd name="T4" fmla="*/ 664 w 1274"/>
                  <a:gd name="T5" fmla="*/ 2 h 764"/>
                  <a:gd name="T6" fmla="*/ 696 w 1274"/>
                  <a:gd name="T7" fmla="*/ 6 h 764"/>
                  <a:gd name="T8" fmla="*/ 726 w 1274"/>
                  <a:gd name="T9" fmla="*/ 14 h 764"/>
                  <a:gd name="T10" fmla="*/ 756 w 1274"/>
                  <a:gd name="T11" fmla="*/ 24 h 764"/>
                  <a:gd name="T12" fmla="*/ 784 w 1274"/>
                  <a:gd name="T13" fmla="*/ 36 h 764"/>
                  <a:gd name="T14" fmla="*/ 810 w 1274"/>
                  <a:gd name="T15" fmla="*/ 52 h 764"/>
                  <a:gd name="T16" fmla="*/ 838 w 1274"/>
                  <a:gd name="T17" fmla="*/ 70 h 764"/>
                  <a:gd name="T18" fmla="*/ 864 w 1274"/>
                  <a:gd name="T19" fmla="*/ 90 h 764"/>
                  <a:gd name="T20" fmla="*/ 890 w 1274"/>
                  <a:gd name="T21" fmla="*/ 114 h 764"/>
                  <a:gd name="T22" fmla="*/ 916 w 1274"/>
                  <a:gd name="T23" fmla="*/ 138 h 764"/>
                  <a:gd name="T24" fmla="*/ 970 w 1274"/>
                  <a:gd name="T25" fmla="*/ 194 h 764"/>
                  <a:gd name="T26" fmla="*/ 1026 w 1274"/>
                  <a:gd name="T27" fmla="*/ 256 h 764"/>
                  <a:gd name="T28" fmla="*/ 1088 w 1274"/>
                  <a:gd name="T29" fmla="*/ 326 h 764"/>
                  <a:gd name="T30" fmla="*/ 1088 w 1274"/>
                  <a:gd name="T31" fmla="*/ 326 h 764"/>
                  <a:gd name="T32" fmla="*/ 1106 w 1274"/>
                  <a:gd name="T33" fmla="*/ 342 h 764"/>
                  <a:gd name="T34" fmla="*/ 1122 w 1274"/>
                  <a:gd name="T35" fmla="*/ 352 h 764"/>
                  <a:gd name="T36" fmla="*/ 1138 w 1274"/>
                  <a:gd name="T37" fmla="*/ 358 h 764"/>
                  <a:gd name="T38" fmla="*/ 1156 w 1274"/>
                  <a:gd name="T39" fmla="*/ 360 h 764"/>
                  <a:gd name="T40" fmla="*/ 1172 w 1274"/>
                  <a:gd name="T41" fmla="*/ 358 h 764"/>
                  <a:gd name="T42" fmla="*/ 1186 w 1274"/>
                  <a:gd name="T43" fmla="*/ 354 h 764"/>
                  <a:gd name="T44" fmla="*/ 1202 w 1274"/>
                  <a:gd name="T45" fmla="*/ 346 h 764"/>
                  <a:gd name="T46" fmla="*/ 1216 w 1274"/>
                  <a:gd name="T47" fmla="*/ 338 h 764"/>
                  <a:gd name="T48" fmla="*/ 1228 w 1274"/>
                  <a:gd name="T49" fmla="*/ 328 h 764"/>
                  <a:gd name="T50" fmla="*/ 1240 w 1274"/>
                  <a:gd name="T51" fmla="*/ 316 h 764"/>
                  <a:gd name="T52" fmla="*/ 1258 w 1274"/>
                  <a:gd name="T53" fmla="*/ 296 h 764"/>
                  <a:gd name="T54" fmla="*/ 1270 w 1274"/>
                  <a:gd name="T55" fmla="*/ 280 h 764"/>
                  <a:gd name="T56" fmla="*/ 1274 w 1274"/>
                  <a:gd name="T57" fmla="*/ 274 h 764"/>
                  <a:gd name="T58" fmla="*/ 1274 w 1274"/>
                  <a:gd name="T59" fmla="*/ 274 h 764"/>
                  <a:gd name="T60" fmla="*/ 1074 w 1274"/>
                  <a:gd name="T61" fmla="*/ 476 h 764"/>
                  <a:gd name="T62" fmla="*/ 1074 w 1274"/>
                  <a:gd name="T63" fmla="*/ 476 h 764"/>
                  <a:gd name="T64" fmla="*/ 984 w 1274"/>
                  <a:gd name="T65" fmla="*/ 566 h 764"/>
                  <a:gd name="T66" fmla="*/ 934 w 1274"/>
                  <a:gd name="T67" fmla="*/ 614 h 764"/>
                  <a:gd name="T68" fmla="*/ 908 w 1274"/>
                  <a:gd name="T69" fmla="*/ 638 h 764"/>
                  <a:gd name="T70" fmla="*/ 882 w 1274"/>
                  <a:gd name="T71" fmla="*/ 660 h 764"/>
                  <a:gd name="T72" fmla="*/ 854 w 1274"/>
                  <a:gd name="T73" fmla="*/ 680 h 764"/>
                  <a:gd name="T74" fmla="*/ 826 w 1274"/>
                  <a:gd name="T75" fmla="*/ 700 h 764"/>
                  <a:gd name="T76" fmla="*/ 796 w 1274"/>
                  <a:gd name="T77" fmla="*/ 716 h 764"/>
                  <a:gd name="T78" fmla="*/ 766 w 1274"/>
                  <a:gd name="T79" fmla="*/ 732 h 764"/>
                  <a:gd name="T80" fmla="*/ 734 w 1274"/>
                  <a:gd name="T81" fmla="*/ 744 h 764"/>
                  <a:gd name="T82" fmla="*/ 700 w 1274"/>
                  <a:gd name="T83" fmla="*/ 754 h 764"/>
                  <a:gd name="T84" fmla="*/ 666 w 1274"/>
                  <a:gd name="T85" fmla="*/ 762 h 764"/>
                  <a:gd name="T86" fmla="*/ 632 w 1274"/>
                  <a:gd name="T87" fmla="*/ 764 h 764"/>
                  <a:gd name="T88" fmla="*/ 632 w 1274"/>
                  <a:gd name="T89" fmla="*/ 764 h 764"/>
                  <a:gd name="T90" fmla="*/ 302 w 1274"/>
                  <a:gd name="T91" fmla="*/ 764 h 764"/>
                  <a:gd name="T92" fmla="*/ 0 w 1274"/>
                  <a:gd name="T93" fmla="*/ 764 h 764"/>
                  <a:gd name="T94" fmla="*/ 0 w 1274"/>
                  <a:gd name="T95" fmla="*/ 0 h 764"/>
                  <a:gd name="T96" fmla="*/ 0 w 1274"/>
                  <a:gd name="T97" fmla="*/ 0 h 764"/>
                  <a:gd name="T98" fmla="*/ 632 w 1274"/>
                  <a:gd name="T99" fmla="*/ 0 h 764"/>
                  <a:gd name="T100" fmla="*/ 632 w 1274"/>
                  <a:gd name="T101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74" h="764">
                    <a:moveTo>
                      <a:pt x="632" y="0"/>
                    </a:moveTo>
                    <a:lnTo>
                      <a:pt x="632" y="0"/>
                    </a:lnTo>
                    <a:lnTo>
                      <a:pt x="664" y="2"/>
                    </a:lnTo>
                    <a:lnTo>
                      <a:pt x="696" y="6"/>
                    </a:lnTo>
                    <a:lnTo>
                      <a:pt x="726" y="14"/>
                    </a:lnTo>
                    <a:lnTo>
                      <a:pt x="756" y="24"/>
                    </a:lnTo>
                    <a:lnTo>
                      <a:pt x="784" y="36"/>
                    </a:lnTo>
                    <a:lnTo>
                      <a:pt x="810" y="52"/>
                    </a:lnTo>
                    <a:lnTo>
                      <a:pt x="838" y="70"/>
                    </a:lnTo>
                    <a:lnTo>
                      <a:pt x="864" y="90"/>
                    </a:lnTo>
                    <a:lnTo>
                      <a:pt x="890" y="114"/>
                    </a:lnTo>
                    <a:lnTo>
                      <a:pt x="916" y="138"/>
                    </a:lnTo>
                    <a:lnTo>
                      <a:pt x="970" y="194"/>
                    </a:lnTo>
                    <a:lnTo>
                      <a:pt x="1026" y="256"/>
                    </a:lnTo>
                    <a:lnTo>
                      <a:pt x="1088" y="326"/>
                    </a:lnTo>
                    <a:lnTo>
                      <a:pt x="1088" y="326"/>
                    </a:lnTo>
                    <a:lnTo>
                      <a:pt x="1106" y="342"/>
                    </a:lnTo>
                    <a:lnTo>
                      <a:pt x="1122" y="352"/>
                    </a:lnTo>
                    <a:lnTo>
                      <a:pt x="1138" y="358"/>
                    </a:lnTo>
                    <a:lnTo>
                      <a:pt x="1156" y="360"/>
                    </a:lnTo>
                    <a:lnTo>
                      <a:pt x="1172" y="358"/>
                    </a:lnTo>
                    <a:lnTo>
                      <a:pt x="1186" y="354"/>
                    </a:lnTo>
                    <a:lnTo>
                      <a:pt x="1202" y="346"/>
                    </a:lnTo>
                    <a:lnTo>
                      <a:pt x="1216" y="338"/>
                    </a:lnTo>
                    <a:lnTo>
                      <a:pt x="1228" y="328"/>
                    </a:lnTo>
                    <a:lnTo>
                      <a:pt x="1240" y="316"/>
                    </a:lnTo>
                    <a:lnTo>
                      <a:pt x="1258" y="296"/>
                    </a:lnTo>
                    <a:lnTo>
                      <a:pt x="1270" y="280"/>
                    </a:lnTo>
                    <a:lnTo>
                      <a:pt x="1274" y="274"/>
                    </a:lnTo>
                    <a:lnTo>
                      <a:pt x="1274" y="274"/>
                    </a:lnTo>
                    <a:lnTo>
                      <a:pt x="1074" y="476"/>
                    </a:lnTo>
                    <a:lnTo>
                      <a:pt x="1074" y="476"/>
                    </a:lnTo>
                    <a:lnTo>
                      <a:pt x="984" y="566"/>
                    </a:lnTo>
                    <a:lnTo>
                      <a:pt x="934" y="614"/>
                    </a:lnTo>
                    <a:lnTo>
                      <a:pt x="908" y="638"/>
                    </a:lnTo>
                    <a:lnTo>
                      <a:pt x="882" y="660"/>
                    </a:lnTo>
                    <a:lnTo>
                      <a:pt x="854" y="680"/>
                    </a:lnTo>
                    <a:lnTo>
                      <a:pt x="826" y="700"/>
                    </a:lnTo>
                    <a:lnTo>
                      <a:pt x="796" y="716"/>
                    </a:lnTo>
                    <a:lnTo>
                      <a:pt x="766" y="732"/>
                    </a:lnTo>
                    <a:lnTo>
                      <a:pt x="734" y="744"/>
                    </a:lnTo>
                    <a:lnTo>
                      <a:pt x="700" y="754"/>
                    </a:lnTo>
                    <a:lnTo>
                      <a:pt x="666" y="762"/>
                    </a:lnTo>
                    <a:lnTo>
                      <a:pt x="632" y="764"/>
                    </a:lnTo>
                    <a:lnTo>
                      <a:pt x="632" y="764"/>
                    </a:lnTo>
                    <a:lnTo>
                      <a:pt x="302" y="764"/>
                    </a:lnTo>
                    <a:lnTo>
                      <a:pt x="0" y="76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32" y="0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tx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1919288" y="1908175"/>
                <a:ext cx="4714875" cy="1212850"/>
              </a:xfrm>
              <a:custGeom>
                <a:avLst/>
                <a:gdLst>
                  <a:gd name="T0" fmla="*/ 852 w 2970"/>
                  <a:gd name="T1" fmla="*/ 0 h 764"/>
                  <a:gd name="T2" fmla="*/ 852 w 2970"/>
                  <a:gd name="T3" fmla="*/ 0 h 764"/>
                  <a:gd name="T4" fmla="*/ 818 w 2970"/>
                  <a:gd name="T5" fmla="*/ 2 h 764"/>
                  <a:gd name="T6" fmla="*/ 784 w 2970"/>
                  <a:gd name="T7" fmla="*/ 8 h 764"/>
                  <a:gd name="T8" fmla="*/ 750 w 2970"/>
                  <a:gd name="T9" fmla="*/ 18 h 764"/>
                  <a:gd name="T10" fmla="*/ 716 w 2970"/>
                  <a:gd name="T11" fmla="*/ 32 h 764"/>
                  <a:gd name="T12" fmla="*/ 684 w 2970"/>
                  <a:gd name="T13" fmla="*/ 48 h 764"/>
                  <a:gd name="T14" fmla="*/ 652 w 2970"/>
                  <a:gd name="T15" fmla="*/ 66 h 764"/>
                  <a:gd name="T16" fmla="*/ 620 w 2970"/>
                  <a:gd name="T17" fmla="*/ 88 h 764"/>
                  <a:gd name="T18" fmla="*/ 588 w 2970"/>
                  <a:gd name="T19" fmla="*/ 110 h 764"/>
                  <a:gd name="T20" fmla="*/ 558 w 2970"/>
                  <a:gd name="T21" fmla="*/ 134 h 764"/>
                  <a:gd name="T22" fmla="*/ 528 w 2970"/>
                  <a:gd name="T23" fmla="*/ 162 h 764"/>
                  <a:gd name="T24" fmla="*/ 500 w 2970"/>
                  <a:gd name="T25" fmla="*/ 188 h 764"/>
                  <a:gd name="T26" fmla="*/ 472 w 2970"/>
                  <a:gd name="T27" fmla="*/ 216 h 764"/>
                  <a:gd name="T28" fmla="*/ 418 w 2970"/>
                  <a:gd name="T29" fmla="*/ 274 h 764"/>
                  <a:gd name="T30" fmla="*/ 370 w 2970"/>
                  <a:gd name="T31" fmla="*/ 330 h 764"/>
                  <a:gd name="T32" fmla="*/ 370 w 2970"/>
                  <a:gd name="T33" fmla="*/ 330 h 764"/>
                  <a:gd name="T34" fmla="*/ 220 w 2970"/>
                  <a:gd name="T35" fmla="*/ 498 h 764"/>
                  <a:gd name="T36" fmla="*/ 104 w 2970"/>
                  <a:gd name="T37" fmla="*/ 626 h 764"/>
                  <a:gd name="T38" fmla="*/ 26 w 2970"/>
                  <a:gd name="T39" fmla="*/ 708 h 764"/>
                  <a:gd name="T40" fmla="*/ 0 w 2970"/>
                  <a:gd name="T41" fmla="*/ 736 h 764"/>
                  <a:gd name="T42" fmla="*/ 0 w 2970"/>
                  <a:gd name="T43" fmla="*/ 736 h 764"/>
                  <a:gd name="T44" fmla="*/ 392 w 2970"/>
                  <a:gd name="T45" fmla="*/ 456 h 764"/>
                  <a:gd name="T46" fmla="*/ 392 w 2970"/>
                  <a:gd name="T47" fmla="*/ 456 h 764"/>
                  <a:gd name="T48" fmla="*/ 430 w 2970"/>
                  <a:gd name="T49" fmla="*/ 500 h 764"/>
                  <a:gd name="T50" fmla="*/ 474 w 2970"/>
                  <a:gd name="T51" fmla="*/ 548 h 764"/>
                  <a:gd name="T52" fmla="*/ 528 w 2970"/>
                  <a:gd name="T53" fmla="*/ 600 h 764"/>
                  <a:gd name="T54" fmla="*/ 556 w 2970"/>
                  <a:gd name="T55" fmla="*/ 624 h 764"/>
                  <a:gd name="T56" fmla="*/ 586 w 2970"/>
                  <a:gd name="T57" fmla="*/ 650 h 764"/>
                  <a:gd name="T58" fmla="*/ 616 w 2970"/>
                  <a:gd name="T59" fmla="*/ 672 h 764"/>
                  <a:gd name="T60" fmla="*/ 648 w 2970"/>
                  <a:gd name="T61" fmla="*/ 694 h 764"/>
                  <a:gd name="T62" fmla="*/ 682 w 2970"/>
                  <a:gd name="T63" fmla="*/ 714 h 764"/>
                  <a:gd name="T64" fmla="*/ 714 w 2970"/>
                  <a:gd name="T65" fmla="*/ 732 h 764"/>
                  <a:gd name="T66" fmla="*/ 748 w 2970"/>
                  <a:gd name="T67" fmla="*/ 746 h 764"/>
                  <a:gd name="T68" fmla="*/ 782 w 2970"/>
                  <a:gd name="T69" fmla="*/ 756 h 764"/>
                  <a:gd name="T70" fmla="*/ 818 w 2970"/>
                  <a:gd name="T71" fmla="*/ 762 h 764"/>
                  <a:gd name="T72" fmla="*/ 852 w 2970"/>
                  <a:gd name="T73" fmla="*/ 764 h 764"/>
                  <a:gd name="T74" fmla="*/ 852 w 2970"/>
                  <a:gd name="T75" fmla="*/ 764 h 764"/>
                  <a:gd name="T76" fmla="*/ 2970 w 2970"/>
                  <a:gd name="T77" fmla="*/ 764 h 764"/>
                  <a:gd name="T78" fmla="*/ 2970 w 2970"/>
                  <a:gd name="T79" fmla="*/ 0 h 764"/>
                  <a:gd name="T80" fmla="*/ 2970 w 2970"/>
                  <a:gd name="T81" fmla="*/ 0 h 764"/>
                  <a:gd name="T82" fmla="*/ 852 w 2970"/>
                  <a:gd name="T83" fmla="*/ 0 h 764"/>
                  <a:gd name="T84" fmla="*/ 852 w 2970"/>
                  <a:gd name="T85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70" h="764">
                    <a:moveTo>
                      <a:pt x="852" y="0"/>
                    </a:moveTo>
                    <a:lnTo>
                      <a:pt x="852" y="0"/>
                    </a:lnTo>
                    <a:lnTo>
                      <a:pt x="818" y="2"/>
                    </a:lnTo>
                    <a:lnTo>
                      <a:pt x="784" y="8"/>
                    </a:lnTo>
                    <a:lnTo>
                      <a:pt x="750" y="18"/>
                    </a:lnTo>
                    <a:lnTo>
                      <a:pt x="716" y="32"/>
                    </a:lnTo>
                    <a:lnTo>
                      <a:pt x="684" y="48"/>
                    </a:lnTo>
                    <a:lnTo>
                      <a:pt x="652" y="66"/>
                    </a:lnTo>
                    <a:lnTo>
                      <a:pt x="620" y="88"/>
                    </a:lnTo>
                    <a:lnTo>
                      <a:pt x="588" y="110"/>
                    </a:lnTo>
                    <a:lnTo>
                      <a:pt x="558" y="134"/>
                    </a:lnTo>
                    <a:lnTo>
                      <a:pt x="528" y="162"/>
                    </a:lnTo>
                    <a:lnTo>
                      <a:pt x="500" y="188"/>
                    </a:lnTo>
                    <a:lnTo>
                      <a:pt x="472" y="216"/>
                    </a:lnTo>
                    <a:lnTo>
                      <a:pt x="418" y="274"/>
                    </a:lnTo>
                    <a:lnTo>
                      <a:pt x="370" y="330"/>
                    </a:lnTo>
                    <a:lnTo>
                      <a:pt x="370" y="330"/>
                    </a:lnTo>
                    <a:lnTo>
                      <a:pt x="220" y="498"/>
                    </a:lnTo>
                    <a:lnTo>
                      <a:pt x="104" y="626"/>
                    </a:lnTo>
                    <a:lnTo>
                      <a:pt x="26" y="708"/>
                    </a:lnTo>
                    <a:lnTo>
                      <a:pt x="0" y="736"/>
                    </a:lnTo>
                    <a:lnTo>
                      <a:pt x="0" y="736"/>
                    </a:lnTo>
                    <a:lnTo>
                      <a:pt x="392" y="456"/>
                    </a:lnTo>
                    <a:lnTo>
                      <a:pt x="392" y="456"/>
                    </a:lnTo>
                    <a:lnTo>
                      <a:pt x="430" y="500"/>
                    </a:lnTo>
                    <a:lnTo>
                      <a:pt x="474" y="548"/>
                    </a:lnTo>
                    <a:lnTo>
                      <a:pt x="528" y="600"/>
                    </a:lnTo>
                    <a:lnTo>
                      <a:pt x="556" y="624"/>
                    </a:lnTo>
                    <a:lnTo>
                      <a:pt x="586" y="650"/>
                    </a:lnTo>
                    <a:lnTo>
                      <a:pt x="616" y="672"/>
                    </a:lnTo>
                    <a:lnTo>
                      <a:pt x="648" y="694"/>
                    </a:lnTo>
                    <a:lnTo>
                      <a:pt x="682" y="714"/>
                    </a:lnTo>
                    <a:lnTo>
                      <a:pt x="714" y="732"/>
                    </a:lnTo>
                    <a:lnTo>
                      <a:pt x="748" y="746"/>
                    </a:lnTo>
                    <a:lnTo>
                      <a:pt x="782" y="756"/>
                    </a:lnTo>
                    <a:lnTo>
                      <a:pt x="818" y="762"/>
                    </a:lnTo>
                    <a:lnTo>
                      <a:pt x="852" y="764"/>
                    </a:lnTo>
                    <a:lnTo>
                      <a:pt x="852" y="764"/>
                    </a:lnTo>
                    <a:lnTo>
                      <a:pt x="2970" y="764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852" y="0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666180" y="2769066"/>
              <a:ext cx="1152128" cy="399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GB" sz="1600" dirty="0">
                <a:solidFill>
                  <a:schemeClr val="tx2"/>
                </a:solidFill>
                <a:latin typeface="Georgia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55718" y="2177175"/>
              <a:ext cx="1152128" cy="8360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000" b="1" dirty="0" smtClean="0">
                  <a:solidFill>
                    <a:schemeClr val="tx2"/>
                  </a:solidFill>
                  <a:latin typeface="Georgia" pitchFamily="18" charset="0"/>
                </a:rPr>
                <a:t>01</a:t>
              </a:r>
              <a:endParaRPr lang="en-GB" sz="4000" dirty="0">
                <a:solidFill>
                  <a:schemeClr val="tx2"/>
                </a:solidFill>
                <a:latin typeface="Georgia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3866" y="1957650"/>
            <a:ext cx="6897638" cy="951720"/>
            <a:chOff x="554038" y="3276575"/>
            <a:chExt cx="6080125" cy="1198163"/>
          </a:xfrm>
        </p:grpSpPr>
        <p:grpSp>
          <p:nvGrpSpPr>
            <p:cNvPr id="16" name="Group 15"/>
            <p:cNvGrpSpPr/>
            <p:nvPr/>
          </p:nvGrpSpPr>
          <p:grpSpPr>
            <a:xfrm>
              <a:off x="554038" y="3276575"/>
              <a:ext cx="6080125" cy="1198163"/>
              <a:chOff x="554038" y="1908175"/>
              <a:chExt cx="6080125" cy="1308100"/>
            </a:xfrm>
          </p:grpSpPr>
          <p:sp>
            <p:nvSpPr>
              <p:cNvPr id="20" name="Freeform 6"/>
              <p:cNvSpPr>
                <a:spLocks/>
              </p:cNvSpPr>
              <p:nvPr/>
            </p:nvSpPr>
            <p:spPr bwMode="auto">
              <a:xfrm>
                <a:off x="554038" y="2003425"/>
                <a:ext cx="2022475" cy="1212850"/>
              </a:xfrm>
              <a:custGeom>
                <a:avLst/>
                <a:gdLst>
                  <a:gd name="T0" fmla="*/ 632 w 1274"/>
                  <a:gd name="T1" fmla="*/ 0 h 764"/>
                  <a:gd name="T2" fmla="*/ 632 w 1274"/>
                  <a:gd name="T3" fmla="*/ 0 h 764"/>
                  <a:gd name="T4" fmla="*/ 664 w 1274"/>
                  <a:gd name="T5" fmla="*/ 2 h 764"/>
                  <a:gd name="T6" fmla="*/ 696 w 1274"/>
                  <a:gd name="T7" fmla="*/ 6 h 764"/>
                  <a:gd name="T8" fmla="*/ 726 w 1274"/>
                  <a:gd name="T9" fmla="*/ 14 h 764"/>
                  <a:gd name="T10" fmla="*/ 756 w 1274"/>
                  <a:gd name="T11" fmla="*/ 24 h 764"/>
                  <a:gd name="T12" fmla="*/ 784 w 1274"/>
                  <a:gd name="T13" fmla="*/ 36 h 764"/>
                  <a:gd name="T14" fmla="*/ 810 w 1274"/>
                  <a:gd name="T15" fmla="*/ 52 h 764"/>
                  <a:gd name="T16" fmla="*/ 838 w 1274"/>
                  <a:gd name="T17" fmla="*/ 70 h 764"/>
                  <a:gd name="T18" fmla="*/ 864 w 1274"/>
                  <a:gd name="T19" fmla="*/ 90 h 764"/>
                  <a:gd name="T20" fmla="*/ 890 w 1274"/>
                  <a:gd name="T21" fmla="*/ 114 h 764"/>
                  <a:gd name="T22" fmla="*/ 916 w 1274"/>
                  <a:gd name="T23" fmla="*/ 138 h 764"/>
                  <a:gd name="T24" fmla="*/ 970 w 1274"/>
                  <a:gd name="T25" fmla="*/ 194 h 764"/>
                  <a:gd name="T26" fmla="*/ 1026 w 1274"/>
                  <a:gd name="T27" fmla="*/ 256 h 764"/>
                  <a:gd name="T28" fmla="*/ 1088 w 1274"/>
                  <a:gd name="T29" fmla="*/ 326 h 764"/>
                  <a:gd name="T30" fmla="*/ 1088 w 1274"/>
                  <a:gd name="T31" fmla="*/ 326 h 764"/>
                  <a:gd name="T32" fmla="*/ 1106 w 1274"/>
                  <a:gd name="T33" fmla="*/ 342 h 764"/>
                  <a:gd name="T34" fmla="*/ 1122 w 1274"/>
                  <a:gd name="T35" fmla="*/ 352 h 764"/>
                  <a:gd name="T36" fmla="*/ 1138 w 1274"/>
                  <a:gd name="T37" fmla="*/ 358 h 764"/>
                  <a:gd name="T38" fmla="*/ 1156 w 1274"/>
                  <a:gd name="T39" fmla="*/ 360 h 764"/>
                  <a:gd name="T40" fmla="*/ 1172 w 1274"/>
                  <a:gd name="T41" fmla="*/ 358 h 764"/>
                  <a:gd name="T42" fmla="*/ 1186 w 1274"/>
                  <a:gd name="T43" fmla="*/ 354 h 764"/>
                  <a:gd name="T44" fmla="*/ 1202 w 1274"/>
                  <a:gd name="T45" fmla="*/ 346 h 764"/>
                  <a:gd name="T46" fmla="*/ 1216 w 1274"/>
                  <a:gd name="T47" fmla="*/ 338 h 764"/>
                  <a:gd name="T48" fmla="*/ 1228 w 1274"/>
                  <a:gd name="T49" fmla="*/ 328 h 764"/>
                  <a:gd name="T50" fmla="*/ 1240 w 1274"/>
                  <a:gd name="T51" fmla="*/ 316 h 764"/>
                  <a:gd name="T52" fmla="*/ 1258 w 1274"/>
                  <a:gd name="T53" fmla="*/ 296 h 764"/>
                  <a:gd name="T54" fmla="*/ 1270 w 1274"/>
                  <a:gd name="T55" fmla="*/ 280 h 764"/>
                  <a:gd name="T56" fmla="*/ 1274 w 1274"/>
                  <a:gd name="T57" fmla="*/ 274 h 764"/>
                  <a:gd name="T58" fmla="*/ 1274 w 1274"/>
                  <a:gd name="T59" fmla="*/ 274 h 764"/>
                  <a:gd name="T60" fmla="*/ 1074 w 1274"/>
                  <a:gd name="T61" fmla="*/ 476 h 764"/>
                  <a:gd name="T62" fmla="*/ 1074 w 1274"/>
                  <a:gd name="T63" fmla="*/ 476 h 764"/>
                  <a:gd name="T64" fmla="*/ 984 w 1274"/>
                  <a:gd name="T65" fmla="*/ 566 h 764"/>
                  <a:gd name="T66" fmla="*/ 934 w 1274"/>
                  <a:gd name="T67" fmla="*/ 614 h 764"/>
                  <a:gd name="T68" fmla="*/ 908 w 1274"/>
                  <a:gd name="T69" fmla="*/ 638 h 764"/>
                  <a:gd name="T70" fmla="*/ 882 w 1274"/>
                  <a:gd name="T71" fmla="*/ 660 h 764"/>
                  <a:gd name="T72" fmla="*/ 854 w 1274"/>
                  <a:gd name="T73" fmla="*/ 680 h 764"/>
                  <a:gd name="T74" fmla="*/ 826 w 1274"/>
                  <a:gd name="T75" fmla="*/ 700 h 764"/>
                  <a:gd name="T76" fmla="*/ 796 w 1274"/>
                  <a:gd name="T77" fmla="*/ 716 h 764"/>
                  <a:gd name="T78" fmla="*/ 766 w 1274"/>
                  <a:gd name="T79" fmla="*/ 732 h 764"/>
                  <a:gd name="T80" fmla="*/ 734 w 1274"/>
                  <a:gd name="T81" fmla="*/ 744 h 764"/>
                  <a:gd name="T82" fmla="*/ 700 w 1274"/>
                  <a:gd name="T83" fmla="*/ 754 h 764"/>
                  <a:gd name="T84" fmla="*/ 666 w 1274"/>
                  <a:gd name="T85" fmla="*/ 762 h 764"/>
                  <a:gd name="T86" fmla="*/ 632 w 1274"/>
                  <a:gd name="T87" fmla="*/ 764 h 764"/>
                  <a:gd name="T88" fmla="*/ 632 w 1274"/>
                  <a:gd name="T89" fmla="*/ 764 h 764"/>
                  <a:gd name="T90" fmla="*/ 302 w 1274"/>
                  <a:gd name="T91" fmla="*/ 764 h 764"/>
                  <a:gd name="T92" fmla="*/ 0 w 1274"/>
                  <a:gd name="T93" fmla="*/ 764 h 764"/>
                  <a:gd name="T94" fmla="*/ 0 w 1274"/>
                  <a:gd name="T95" fmla="*/ 0 h 764"/>
                  <a:gd name="T96" fmla="*/ 0 w 1274"/>
                  <a:gd name="T97" fmla="*/ 0 h 764"/>
                  <a:gd name="T98" fmla="*/ 632 w 1274"/>
                  <a:gd name="T99" fmla="*/ 0 h 764"/>
                  <a:gd name="T100" fmla="*/ 632 w 1274"/>
                  <a:gd name="T101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74" h="764">
                    <a:moveTo>
                      <a:pt x="632" y="0"/>
                    </a:moveTo>
                    <a:lnTo>
                      <a:pt x="632" y="0"/>
                    </a:lnTo>
                    <a:lnTo>
                      <a:pt x="664" y="2"/>
                    </a:lnTo>
                    <a:lnTo>
                      <a:pt x="696" y="6"/>
                    </a:lnTo>
                    <a:lnTo>
                      <a:pt x="726" y="14"/>
                    </a:lnTo>
                    <a:lnTo>
                      <a:pt x="756" y="24"/>
                    </a:lnTo>
                    <a:lnTo>
                      <a:pt x="784" y="36"/>
                    </a:lnTo>
                    <a:lnTo>
                      <a:pt x="810" y="52"/>
                    </a:lnTo>
                    <a:lnTo>
                      <a:pt x="838" y="70"/>
                    </a:lnTo>
                    <a:lnTo>
                      <a:pt x="864" y="90"/>
                    </a:lnTo>
                    <a:lnTo>
                      <a:pt x="890" y="114"/>
                    </a:lnTo>
                    <a:lnTo>
                      <a:pt x="916" y="138"/>
                    </a:lnTo>
                    <a:lnTo>
                      <a:pt x="970" y="194"/>
                    </a:lnTo>
                    <a:lnTo>
                      <a:pt x="1026" y="256"/>
                    </a:lnTo>
                    <a:lnTo>
                      <a:pt x="1088" y="326"/>
                    </a:lnTo>
                    <a:lnTo>
                      <a:pt x="1088" y="326"/>
                    </a:lnTo>
                    <a:lnTo>
                      <a:pt x="1106" y="342"/>
                    </a:lnTo>
                    <a:lnTo>
                      <a:pt x="1122" y="352"/>
                    </a:lnTo>
                    <a:lnTo>
                      <a:pt x="1138" y="358"/>
                    </a:lnTo>
                    <a:lnTo>
                      <a:pt x="1156" y="360"/>
                    </a:lnTo>
                    <a:lnTo>
                      <a:pt x="1172" y="358"/>
                    </a:lnTo>
                    <a:lnTo>
                      <a:pt x="1186" y="354"/>
                    </a:lnTo>
                    <a:lnTo>
                      <a:pt x="1202" y="346"/>
                    </a:lnTo>
                    <a:lnTo>
                      <a:pt x="1216" y="338"/>
                    </a:lnTo>
                    <a:lnTo>
                      <a:pt x="1228" y="328"/>
                    </a:lnTo>
                    <a:lnTo>
                      <a:pt x="1240" y="316"/>
                    </a:lnTo>
                    <a:lnTo>
                      <a:pt x="1258" y="296"/>
                    </a:lnTo>
                    <a:lnTo>
                      <a:pt x="1270" y="280"/>
                    </a:lnTo>
                    <a:lnTo>
                      <a:pt x="1274" y="274"/>
                    </a:lnTo>
                    <a:lnTo>
                      <a:pt x="1274" y="274"/>
                    </a:lnTo>
                    <a:lnTo>
                      <a:pt x="1074" y="476"/>
                    </a:lnTo>
                    <a:lnTo>
                      <a:pt x="1074" y="476"/>
                    </a:lnTo>
                    <a:lnTo>
                      <a:pt x="984" y="566"/>
                    </a:lnTo>
                    <a:lnTo>
                      <a:pt x="934" y="614"/>
                    </a:lnTo>
                    <a:lnTo>
                      <a:pt x="908" y="638"/>
                    </a:lnTo>
                    <a:lnTo>
                      <a:pt x="882" y="660"/>
                    </a:lnTo>
                    <a:lnTo>
                      <a:pt x="854" y="680"/>
                    </a:lnTo>
                    <a:lnTo>
                      <a:pt x="826" y="700"/>
                    </a:lnTo>
                    <a:lnTo>
                      <a:pt x="796" y="716"/>
                    </a:lnTo>
                    <a:lnTo>
                      <a:pt x="766" y="732"/>
                    </a:lnTo>
                    <a:lnTo>
                      <a:pt x="734" y="744"/>
                    </a:lnTo>
                    <a:lnTo>
                      <a:pt x="700" y="754"/>
                    </a:lnTo>
                    <a:lnTo>
                      <a:pt x="666" y="762"/>
                    </a:lnTo>
                    <a:lnTo>
                      <a:pt x="632" y="764"/>
                    </a:lnTo>
                    <a:lnTo>
                      <a:pt x="632" y="764"/>
                    </a:lnTo>
                    <a:lnTo>
                      <a:pt x="302" y="764"/>
                    </a:lnTo>
                    <a:lnTo>
                      <a:pt x="0" y="76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32" y="0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1919288" y="1908175"/>
                <a:ext cx="4714875" cy="1212850"/>
              </a:xfrm>
              <a:custGeom>
                <a:avLst/>
                <a:gdLst>
                  <a:gd name="T0" fmla="*/ 852 w 2970"/>
                  <a:gd name="T1" fmla="*/ 0 h 764"/>
                  <a:gd name="T2" fmla="*/ 852 w 2970"/>
                  <a:gd name="T3" fmla="*/ 0 h 764"/>
                  <a:gd name="T4" fmla="*/ 818 w 2970"/>
                  <a:gd name="T5" fmla="*/ 2 h 764"/>
                  <a:gd name="T6" fmla="*/ 784 w 2970"/>
                  <a:gd name="T7" fmla="*/ 8 h 764"/>
                  <a:gd name="T8" fmla="*/ 750 w 2970"/>
                  <a:gd name="T9" fmla="*/ 18 h 764"/>
                  <a:gd name="T10" fmla="*/ 716 w 2970"/>
                  <a:gd name="T11" fmla="*/ 32 h 764"/>
                  <a:gd name="T12" fmla="*/ 684 w 2970"/>
                  <a:gd name="T13" fmla="*/ 48 h 764"/>
                  <a:gd name="T14" fmla="*/ 652 w 2970"/>
                  <a:gd name="T15" fmla="*/ 66 h 764"/>
                  <a:gd name="T16" fmla="*/ 620 w 2970"/>
                  <a:gd name="T17" fmla="*/ 88 h 764"/>
                  <a:gd name="T18" fmla="*/ 588 w 2970"/>
                  <a:gd name="T19" fmla="*/ 110 h 764"/>
                  <a:gd name="T20" fmla="*/ 558 w 2970"/>
                  <a:gd name="T21" fmla="*/ 134 h 764"/>
                  <a:gd name="T22" fmla="*/ 528 w 2970"/>
                  <a:gd name="T23" fmla="*/ 162 h 764"/>
                  <a:gd name="T24" fmla="*/ 500 w 2970"/>
                  <a:gd name="T25" fmla="*/ 188 h 764"/>
                  <a:gd name="T26" fmla="*/ 472 w 2970"/>
                  <a:gd name="T27" fmla="*/ 216 h 764"/>
                  <a:gd name="T28" fmla="*/ 418 w 2970"/>
                  <a:gd name="T29" fmla="*/ 274 h 764"/>
                  <a:gd name="T30" fmla="*/ 370 w 2970"/>
                  <a:gd name="T31" fmla="*/ 330 h 764"/>
                  <a:gd name="T32" fmla="*/ 370 w 2970"/>
                  <a:gd name="T33" fmla="*/ 330 h 764"/>
                  <a:gd name="T34" fmla="*/ 220 w 2970"/>
                  <a:gd name="T35" fmla="*/ 498 h 764"/>
                  <a:gd name="T36" fmla="*/ 104 w 2970"/>
                  <a:gd name="T37" fmla="*/ 626 h 764"/>
                  <a:gd name="T38" fmla="*/ 26 w 2970"/>
                  <a:gd name="T39" fmla="*/ 708 h 764"/>
                  <a:gd name="T40" fmla="*/ 0 w 2970"/>
                  <a:gd name="T41" fmla="*/ 736 h 764"/>
                  <a:gd name="T42" fmla="*/ 0 w 2970"/>
                  <a:gd name="T43" fmla="*/ 736 h 764"/>
                  <a:gd name="T44" fmla="*/ 392 w 2970"/>
                  <a:gd name="T45" fmla="*/ 456 h 764"/>
                  <a:gd name="T46" fmla="*/ 392 w 2970"/>
                  <a:gd name="T47" fmla="*/ 456 h 764"/>
                  <a:gd name="T48" fmla="*/ 430 w 2970"/>
                  <a:gd name="T49" fmla="*/ 500 h 764"/>
                  <a:gd name="T50" fmla="*/ 474 w 2970"/>
                  <a:gd name="T51" fmla="*/ 548 h 764"/>
                  <a:gd name="T52" fmla="*/ 528 w 2970"/>
                  <a:gd name="T53" fmla="*/ 600 h 764"/>
                  <a:gd name="T54" fmla="*/ 556 w 2970"/>
                  <a:gd name="T55" fmla="*/ 624 h 764"/>
                  <a:gd name="T56" fmla="*/ 586 w 2970"/>
                  <a:gd name="T57" fmla="*/ 650 h 764"/>
                  <a:gd name="T58" fmla="*/ 616 w 2970"/>
                  <a:gd name="T59" fmla="*/ 672 h 764"/>
                  <a:gd name="T60" fmla="*/ 648 w 2970"/>
                  <a:gd name="T61" fmla="*/ 694 h 764"/>
                  <a:gd name="T62" fmla="*/ 682 w 2970"/>
                  <a:gd name="T63" fmla="*/ 714 h 764"/>
                  <a:gd name="T64" fmla="*/ 714 w 2970"/>
                  <a:gd name="T65" fmla="*/ 732 h 764"/>
                  <a:gd name="T66" fmla="*/ 748 w 2970"/>
                  <a:gd name="T67" fmla="*/ 746 h 764"/>
                  <a:gd name="T68" fmla="*/ 782 w 2970"/>
                  <a:gd name="T69" fmla="*/ 756 h 764"/>
                  <a:gd name="T70" fmla="*/ 818 w 2970"/>
                  <a:gd name="T71" fmla="*/ 762 h 764"/>
                  <a:gd name="T72" fmla="*/ 852 w 2970"/>
                  <a:gd name="T73" fmla="*/ 764 h 764"/>
                  <a:gd name="T74" fmla="*/ 852 w 2970"/>
                  <a:gd name="T75" fmla="*/ 764 h 764"/>
                  <a:gd name="T76" fmla="*/ 2970 w 2970"/>
                  <a:gd name="T77" fmla="*/ 764 h 764"/>
                  <a:gd name="T78" fmla="*/ 2970 w 2970"/>
                  <a:gd name="T79" fmla="*/ 0 h 764"/>
                  <a:gd name="T80" fmla="*/ 2970 w 2970"/>
                  <a:gd name="T81" fmla="*/ 0 h 764"/>
                  <a:gd name="T82" fmla="*/ 852 w 2970"/>
                  <a:gd name="T83" fmla="*/ 0 h 764"/>
                  <a:gd name="T84" fmla="*/ 852 w 2970"/>
                  <a:gd name="T85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70" h="764">
                    <a:moveTo>
                      <a:pt x="852" y="0"/>
                    </a:moveTo>
                    <a:lnTo>
                      <a:pt x="852" y="0"/>
                    </a:lnTo>
                    <a:lnTo>
                      <a:pt x="818" y="2"/>
                    </a:lnTo>
                    <a:lnTo>
                      <a:pt x="784" y="8"/>
                    </a:lnTo>
                    <a:lnTo>
                      <a:pt x="750" y="18"/>
                    </a:lnTo>
                    <a:lnTo>
                      <a:pt x="716" y="32"/>
                    </a:lnTo>
                    <a:lnTo>
                      <a:pt x="684" y="48"/>
                    </a:lnTo>
                    <a:lnTo>
                      <a:pt x="652" y="66"/>
                    </a:lnTo>
                    <a:lnTo>
                      <a:pt x="620" y="88"/>
                    </a:lnTo>
                    <a:lnTo>
                      <a:pt x="588" y="110"/>
                    </a:lnTo>
                    <a:lnTo>
                      <a:pt x="558" y="134"/>
                    </a:lnTo>
                    <a:lnTo>
                      <a:pt x="528" y="162"/>
                    </a:lnTo>
                    <a:lnTo>
                      <a:pt x="500" y="188"/>
                    </a:lnTo>
                    <a:lnTo>
                      <a:pt x="472" y="216"/>
                    </a:lnTo>
                    <a:lnTo>
                      <a:pt x="418" y="274"/>
                    </a:lnTo>
                    <a:lnTo>
                      <a:pt x="370" y="330"/>
                    </a:lnTo>
                    <a:lnTo>
                      <a:pt x="370" y="330"/>
                    </a:lnTo>
                    <a:lnTo>
                      <a:pt x="220" y="498"/>
                    </a:lnTo>
                    <a:lnTo>
                      <a:pt x="104" y="626"/>
                    </a:lnTo>
                    <a:lnTo>
                      <a:pt x="26" y="708"/>
                    </a:lnTo>
                    <a:lnTo>
                      <a:pt x="0" y="736"/>
                    </a:lnTo>
                    <a:lnTo>
                      <a:pt x="0" y="736"/>
                    </a:lnTo>
                    <a:lnTo>
                      <a:pt x="392" y="456"/>
                    </a:lnTo>
                    <a:lnTo>
                      <a:pt x="392" y="456"/>
                    </a:lnTo>
                    <a:lnTo>
                      <a:pt x="430" y="500"/>
                    </a:lnTo>
                    <a:lnTo>
                      <a:pt x="474" y="548"/>
                    </a:lnTo>
                    <a:lnTo>
                      <a:pt x="528" y="600"/>
                    </a:lnTo>
                    <a:lnTo>
                      <a:pt x="556" y="624"/>
                    </a:lnTo>
                    <a:lnTo>
                      <a:pt x="586" y="650"/>
                    </a:lnTo>
                    <a:lnTo>
                      <a:pt x="616" y="672"/>
                    </a:lnTo>
                    <a:lnTo>
                      <a:pt x="648" y="694"/>
                    </a:lnTo>
                    <a:lnTo>
                      <a:pt x="682" y="714"/>
                    </a:lnTo>
                    <a:lnTo>
                      <a:pt x="714" y="732"/>
                    </a:lnTo>
                    <a:lnTo>
                      <a:pt x="748" y="746"/>
                    </a:lnTo>
                    <a:lnTo>
                      <a:pt x="782" y="756"/>
                    </a:lnTo>
                    <a:lnTo>
                      <a:pt x="818" y="762"/>
                    </a:lnTo>
                    <a:lnTo>
                      <a:pt x="852" y="764"/>
                    </a:lnTo>
                    <a:lnTo>
                      <a:pt x="852" y="764"/>
                    </a:lnTo>
                    <a:lnTo>
                      <a:pt x="2970" y="764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852" y="0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2917935" y="3468482"/>
              <a:ext cx="3646636" cy="871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Le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spese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preparatorie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sono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ammissibili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nel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limite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del 5% e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il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cui 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giustificativo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di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spesa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sia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stato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emesso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dopo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il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26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Luglio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2014</a:t>
              </a:r>
              <a:endParaRPr lang="en-GB" sz="13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19713" y="3405680"/>
              <a:ext cx="1224136" cy="8911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000" b="1" dirty="0">
                  <a:solidFill>
                    <a:schemeClr val="tx2"/>
                  </a:solidFill>
                  <a:latin typeface="Georgia" pitchFamily="18" charset="0"/>
                </a:rPr>
                <a:t>02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6758" y="3002130"/>
            <a:ext cx="6897638" cy="893337"/>
            <a:chOff x="554038" y="4460421"/>
            <a:chExt cx="6080125" cy="1198166"/>
          </a:xfrm>
        </p:grpSpPr>
        <p:grpSp>
          <p:nvGrpSpPr>
            <p:cNvPr id="23" name="Group 22"/>
            <p:cNvGrpSpPr/>
            <p:nvPr/>
          </p:nvGrpSpPr>
          <p:grpSpPr>
            <a:xfrm>
              <a:off x="554038" y="4460421"/>
              <a:ext cx="6080125" cy="1198166"/>
              <a:chOff x="554038" y="1908173"/>
              <a:chExt cx="6080125" cy="1308102"/>
            </a:xfrm>
          </p:grpSpPr>
          <p:sp>
            <p:nvSpPr>
              <p:cNvPr id="28" name="Freeform 6"/>
              <p:cNvSpPr>
                <a:spLocks/>
              </p:cNvSpPr>
              <p:nvPr/>
            </p:nvSpPr>
            <p:spPr bwMode="auto">
              <a:xfrm>
                <a:off x="554038" y="2003426"/>
                <a:ext cx="2022475" cy="1212849"/>
              </a:xfrm>
              <a:custGeom>
                <a:avLst/>
                <a:gdLst>
                  <a:gd name="T0" fmla="*/ 632 w 1274"/>
                  <a:gd name="T1" fmla="*/ 0 h 764"/>
                  <a:gd name="T2" fmla="*/ 632 w 1274"/>
                  <a:gd name="T3" fmla="*/ 0 h 764"/>
                  <a:gd name="T4" fmla="*/ 664 w 1274"/>
                  <a:gd name="T5" fmla="*/ 2 h 764"/>
                  <a:gd name="T6" fmla="*/ 696 w 1274"/>
                  <a:gd name="T7" fmla="*/ 6 h 764"/>
                  <a:gd name="T8" fmla="*/ 726 w 1274"/>
                  <a:gd name="T9" fmla="*/ 14 h 764"/>
                  <a:gd name="T10" fmla="*/ 756 w 1274"/>
                  <a:gd name="T11" fmla="*/ 24 h 764"/>
                  <a:gd name="T12" fmla="*/ 784 w 1274"/>
                  <a:gd name="T13" fmla="*/ 36 h 764"/>
                  <a:gd name="T14" fmla="*/ 810 w 1274"/>
                  <a:gd name="T15" fmla="*/ 52 h 764"/>
                  <a:gd name="T16" fmla="*/ 838 w 1274"/>
                  <a:gd name="T17" fmla="*/ 70 h 764"/>
                  <a:gd name="T18" fmla="*/ 864 w 1274"/>
                  <a:gd name="T19" fmla="*/ 90 h 764"/>
                  <a:gd name="T20" fmla="*/ 890 w 1274"/>
                  <a:gd name="T21" fmla="*/ 114 h 764"/>
                  <a:gd name="T22" fmla="*/ 916 w 1274"/>
                  <a:gd name="T23" fmla="*/ 138 h 764"/>
                  <a:gd name="T24" fmla="*/ 970 w 1274"/>
                  <a:gd name="T25" fmla="*/ 194 h 764"/>
                  <a:gd name="T26" fmla="*/ 1026 w 1274"/>
                  <a:gd name="T27" fmla="*/ 256 h 764"/>
                  <a:gd name="T28" fmla="*/ 1088 w 1274"/>
                  <a:gd name="T29" fmla="*/ 326 h 764"/>
                  <a:gd name="T30" fmla="*/ 1088 w 1274"/>
                  <a:gd name="T31" fmla="*/ 326 h 764"/>
                  <a:gd name="T32" fmla="*/ 1106 w 1274"/>
                  <a:gd name="T33" fmla="*/ 342 h 764"/>
                  <a:gd name="T34" fmla="*/ 1122 w 1274"/>
                  <a:gd name="T35" fmla="*/ 352 h 764"/>
                  <a:gd name="T36" fmla="*/ 1138 w 1274"/>
                  <a:gd name="T37" fmla="*/ 358 h 764"/>
                  <a:gd name="T38" fmla="*/ 1156 w 1274"/>
                  <a:gd name="T39" fmla="*/ 360 h 764"/>
                  <a:gd name="T40" fmla="*/ 1172 w 1274"/>
                  <a:gd name="T41" fmla="*/ 358 h 764"/>
                  <a:gd name="T42" fmla="*/ 1186 w 1274"/>
                  <a:gd name="T43" fmla="*/ 354 h 764"/>
                  <a:gd name="T44" fmla="*/ 1202 w 1274"/>
                  <a:gd name="T45" fmla="*/ 346 h 764"/>
                  <a:gd name="T46" fmla="*/ 1216 w 1274"/>
                  <a:gd name="T47" fmla="*/ 338 h 764"/>
                  <a:gd name="T48" fmla="*/ 1228 w 1274"/>
                  <a:gd name="T49" fmla="*/ 328 h 764"/>
                  <a:gd name="T50" fmla="*/ 1240 w 1274"/>
                  <a:gd name="T51" fmla="*/ 316 h 764"/>
                  <a:gd name="T52" fmla="*/ 1258 w 1274"/>
                  <a:gd name="T53" fmla="*/ 296 h 764"/>
                  <a:gd name="T54" fmla="*/ 1270 w 1274"/>
                  <a:gd name="T55" fmla="*/ 280 h 764"/>
                  <a:gd name="T56" fmla="*/ 1274 w 1274"/>
                  <a:gd name="T57" fmla="*/ 274 h 764"/>
                  <a:gd name="T58" fmla="*/ 1274 w 1274"/>
                  <a:gd name="T59" fmla="*/ 274 h 764"/>
                  <a:gd name="T60" fmla="*/ 1074 w 1274"/>
                  <a:gd name="T61" fmla="*/ 476 h 764"/>
                  <a:gd name="T62" fmla="*/ 1074 w 1274"/>
                  <a:gd name="T63" fmla="*/ 476 h 764"/>
                  <a:gd name="T64" fmla="*/ 984 w 1274"/>
                  <a:gd name="T65" fmla="*/ 566 h 764"/>
                  <a:gd name="T66" fmla="*/ 934 w 1274"/>
                  <a:gd name="T67" fmla="*/ 614 h 764"/>
                  <a:gd name="T68" fmla="*/ 908 w 1274"/>
                  <a:gd name="T69" fmla="*/ 638 h 764"/>
                  <a:gd name="T70" fmla="*/ 882 w 1274"/>
                  <a:gd name="T71" fmla="*/ 660 h 764"/>
                  <a:gd name="T72" fmla="*/ 854 w 1274"/>
                  <a:gd name="T73" fmla="*/ 680 h 764"/>
                  <a:gd name="T74" fmla="*/ 826 w 1274"/>
                  <a:gd name="T75" fmla="*/ 700 h 764"/>
                  <a:gd name="T76" fmla="*/ 796 w 1274"/>
                  <a:gd name="T77" fmla="*/ 716 h 764"/>
                  <a:gd name="T78" fmla="*/ 766 w 1274"/>
                  <a:gd name="T79" fmla="*/ 732 h 764"/>
                  <a:gd name="T80" fmla="*/ 734 w 1274"/>
                  <a:gd name="T81" fmla="*/ 744 h 764"/>
                  <a:gd name="T82" fmla="*/ 700 w 1274"/>
                  <a:gd name="T83" fmla="*/ 754 h 764"/>
                  <a:gd name="T84" fmla="*/ 666 w 1274"/>
                  <a:gd name="T85" fmla="*/ 762 h 764"/>
                  <a:gd name="T86" fmla="*/ 632 w 1274"/>
                  <a:gd name="T87" fmla="*/ 764 h 764"/>
                  <a:gd name="T88" fmla="*/ 632 w 1274"/>
                  <a:gd name="T89" fmla="*/ 764 h 764"/>
                  <a:gd name="T90" fmla="*/ 302 w 1274"/>
                  <a:gd name="T91" fmla="*/ 764 h 764"/>
                  <a:gd name="T92" fmla="*/ 0 w 1274"/>
                  <a:gd name="T93" fmla="*/ 764 h 764"/>
                  <a:gd name="T94" fmla="*/ 0 w 1274"/>
                  <a:gd name="T95" fmla="*/ 0 h 764"/>
                  <a:gd name="T96" fmla="*/ 0 w 1274"/>
                  <a:gd name="T97" fmla="*/ 0 h 764"/>
                  <a:gd name="T98" fmla="*/ 632 w 1274"/>
                  <a:gd name="T99" fmla="*/ 0 h 764"/>
                  <a:gd name="T100" fmla="*/ 632 w 1274"/>
                  <a:gd name="T101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74" h="764">
                    <a:moveTo>
                      <a:pt x="632" y="0"/>
                    </a:moveTo>
                    <a:lnTo>
                      <a:pt x="632" y="0"/>
                    </a:lnTo>
                    <a:lnTo>
                      <a:pt x="664" y="2"/>
                    </a:lnTo>
                    <a:lnTo>
                      <a:pt x="696" y="6"/>
                    </a:lnTo>
                    <a:lnTo>
                      <a:pt x="726" y="14"/>
                    </a:lnTo>
                    <a:lnTo>
                      <a:pt x="756" y="24"/>
                    </a:lnTo>
                    <a:lnTo>
                      <a:pt x="784" y="36"/>
                    </a:lnTo>
                    <a:lnTo>
                      <a:pt x="810" y="52"/>
                    </a:lnTo>
                    <a:lnTo>
                      <a:pt x="838" y="70"/>
                    </a:lnTo>
                    <a:lnTo>
                      <a:pt x="864" y="90"/>
                    </a:lnTo>
                    <a:lnTo>
                      <a:pt x="890" y="114"/>
                    </a:lnTo>
                    <a:lnTo>
                      <a:pt x="916" y="138"/>
                    </a:lnTo>
                    <a:lnTo>
                      <a:pt x="970" y="194"/>
                    </a:lnTo>
                    <a:lnTo>
                      <a:pt x="1026" y="256"/>
                    </a:lnTo>
                    <a:lnTo>
                      <a:pt x="1088" y="326"/>
                    </a:lnTo>
                    <a:lnTo>
                      <a:pt x="1088" y="326"/>
                    </a:lnTo>
                    <a:lnTo>
                      <a:pt x="1106" y="342"/>
                    </a:lnTo>
                    <a:lnTo>
                      <a:pt x="1122" y="352"/>
                    </a:lnTo>
                    <a:lnTo>
                      <a:pt x="1138" y="358"/>
                    </a:lnTo>
                    <a:lnTo>
                      <a:pt x="1156" y="360"/>
                    </a:lnTo>
                    <a:lnTo>
                      <a:pt x="1172" y="358"/>
                    </a:lnTo>
                    <a:lnTo>
                      <a:pt x="1186" y="354"/>
                    </a:lnTo>
                    <a:lnTo>
                      <a:pt x="1202" y="346"/>
                    </a:lnTo>
                    <a:lnTo>
                      <a:pt x="1216" y="338"/>
                    </a:lnTo>
                    <a:lnTo>
                      <a:pt x="1228" y="328"/>
                    </a:lnTo>
                    <a:lnTo>
                      <a:pt x="1240" y="316"/>
                    </a:lnTo>
                    <a:lnTo>
                      <a:pt x="1258" y="296"/>
                    </a:lnTo>
                    <a:lnTo>
                      <a:pt x="1270" y="280"/>
                    </a:lnTo>
                    <a:lnTo>
                      <a:pt x="1274" y="274"/>
                    </a:lnTo>
                    <a:lnTo>
                      <a:pt x="1274" y="274"/>
                    </a:lnTo>
                    <a:lnTo>
                      <a:pt x="1074" y="476"/>
                    </a:lnTo>
                    <a:lnTo>
                      <a:pt x="1074" y="476"/>
                    </a:lnTo>
                    <a:lnTo>
                      <a:pt x="984" y="566"/>
                    </a:lnTo>
                    <a:lnTo>
                      <a:pt x="934" y="614"/>
                    </a:lnTo>
                    <a:lnTo>
                      <a:pt x="908" y="638"/>
                    </a:lnTo>
                    <a:lnTo>
                      <a:pt x="882" y="660"/>
                    </a:lnTo>
                    <a:lnTo>
                      <a:pt x="854" y="680"/>
                    </a:lnTo>
                    <a:lnTo>
                      <a:pt x="826" y="700"/>
                    </a:lnTo>
                    <a:lnTo>
                      <a:pt x="796" y="716"/>
                    </a:lnTo>
                    <a:lnTo>
                      <a:pt x="766" y="732"/>
                    </a:lnTo>
                    <a:lnTo>
                      <a:pt x="734" y="744"/>
                    </a:lnTo>
                    <a:lnTo>
                      <a:pt x="700" y="754"/>
                    </a:lnTo>
                    <a:lnTo>
                      <a:pt x="666" y="762"/>
                    </a:lnTo>
                    <a:lnTo>
                      <a:pt x="632" y="764"/>
                    </a:lnTo>
                    <a:lnTo>
                      <a:pt x="632" y="764"/>
                    </a:lnTo>
                    <a:lnTo>
                      <a:pt x="302" y="764"/>
                    </a:lnTo>
                    <a:lnTo>
                      <a:pt x="0" y="76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32" y="0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rgbClr val="95B3D7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7"/>
              <p:cNvSpPr>
                <a:spLocks/>
              </p:cNvSpPr>
              <p:nvPr/>
            </p:nvSpPr>
            <p:spPr bwMode="auto">
              <a:xfrm>
                <a:off x="1919288" y="1908173"/>
                <a:ext cx="4714875" cy="1212848"/>
              </a:xfrm>
              <a:custGeom>
                <a:avLst/>
                <a:gdLst>
                  <a:gd name="T0" fmla="*/ 852 w 2970"/>
                  <a:gd name="T1" fmla="*/ 0 h 764"/>
                  <a:gd name="T2" fmla="*/ 852 w 2970"/>
                  <a:gd name="T3" fmla="*/ 0 h 764"/>
                  <a:gd name="T4" fmla="*/ 818 w 2970"/>
                  <a:gd name="T5" fmla="*/ 2 h 764"/>
                  <a:gd name="T6" fmla="*/ 784 w 2970"/>
                  <a:gd name="T7" fmla="*/ 8 h 764"/>
                  <a:gd name="T8" fmla="*/ 750 w 2970"/>
                  <a:gd name="T9" fmla="*/ 18 h 764"/>
                  <a:gd name="T10" fmla="*/ 716 w 2970"/>
                  <a:gd name="T11" fmla="*/ 32 h 764"/>
                  <a:gd name="T12" fmla="*/ 684 w 2970"/>
                  <a:gd name="T13" fmla="*/ 48 h 764"/>
                  <a:gd name="T14" fmla="*/ 652 w 2970"/>
                  <a:gd name="T15" fmla="*/ 66 h 764"/>
                  <a:gd name="T16" fmla="*/ 620 w 2970"/>
                  <a:gd name="T17" fmla="*/ 88 h 764"/>
                  <a:gd name="T18" fmla="*/ 588 w 2970"/>
                  <a:gd name="T19" fmla="*/ 110 h 764"/>
                  <a:gd name="T20" fmla="*/ 558 w 2970"/>
                  <a:gd name="T21" fmla="*/ 134 h 764"/>
                  <a:gd name="T22" fmla="*/ 528 w 2970"/>
                  <a:gd name="T23" fmla="*/ 162 h 764"/>
                  <a:gd name="T24" fmla="*/ 500 w 2970"/>
                  <a:gd name="T25" fmla="*/ 188 h 764"/>
                  <a:gd name="T26" fmla="*/ 472 w 2970"/>
                  <a:gd name="T27" fmla="*/ 216 h 764"/>
                  <a:gd name="T28" fmla="*/ 418 w 2970"/>
                  <a:gd name="T29" fmla="*/ 274 h 764"/>
                  <a:gd name="T30" fmla="*/ 370 w 2970"/>
                  <a:gd name="T31" fmla="*/ 330 h 764"/>
                  <a:gd name="T32" fmla="*/ 370 w 2970"/>
                  <a:gd name="T33" fmla="*/ 330 h 764"/>
                  <a:gd name="T34" fmla="*/ 220 w 2970"/>
                  <a:gd name="T35" fmla="*/ 498 h 764"/>
                  <a:gd name="T36" fmla="*/ 104 w 2970"/>
                  <a:gd name="T37" fmla="*/ 626 h 764"/>
                  <a:gd name="T38" fmla="*/ 26 w 2970"/>
                  <a:gd name="T39" fmla="*/ 708 h 764"/>
                  <a:gd name="T40" fmla="*/ 0 w 2970"/>
                  <a:gd name="T41" fmla="*/ 736 h 764"/>
                  <a:gd name="T42" fmla="*/ 0 w 2970"/>
                  <a:gd name="T43" fmla="*/ 736 h 764"/>
                  <a:gd name="T44" fmla="*/ 392 w 2970"/>
                  <a:gd name="T45" fmla="*/ 456 h 764"/>
                  <a:gd name="T46" fmla="*/ 392 w 2970"/>
                  <a:gd name="T47" fmla="*/ 456 h 764"/>
                  <a:gd name="T48" fmla="*/ 430 w 2970"/>
                  <a:gd name="T49" fmla="*/ 500 h 764"/>
                  <a:gd name="T50" fmla="*/ 474 w 2970"/>
                  <a:gd name="T51" fmla="*/ 548 h 764"/>
                  <a:gd name="T52" fmla="*/ 528 w 2970"/>
                  <a:gd name="T53" fmla="*/ 600 h 764"/>
                  <a:gd name="T54" fmla="*/ 556 w 2970"/>
                  <a:gd name="T55" fmla="*/ 624 h 764"/>
                  <a:gd name="T56" fmla="*/ 586 w 2970"/>
                  <a:gd name="T57" fmla="*/ 650 h 764"/>
                  <a:gd name="T58" fmla="*/ 616 w 2970"/>
                  <a:gd name="T59" fmla="*/ 672 h 764"/>
                  <a:gd name="T60" fmla="*/ 648 w 2970"/>
                  <a:gd name="T61" fmla="*/ 694 h 764"/>
                  <a:gd name="T62" fmla="*/ 682 w 2970"/>
                  <a:gd name="T63" fmla="*/ 714 h 764"/>
                  <a:gd name="T64" fmla="*/ 714 w 2970"/>
                  <a:gd name="T65" fmla="*/ 732 h 764"/>
                  <a:gd name="T66" fmla="*/ 748 w 2970"/>
                  <a:gd name="T67" fmla="*/ 746 h 764"/>
                  <a:gd name="T68" fmla="*/ 782 w 2970"/>
                  <a:gd name="T69" fmla="*/ 756 h 764"/>
                  <a:gd name="T70" fmla="*/ 818 w 2970"/>
                  <a:gd name="T71" fmla="*/ 762 h 764"/>
                  <a:gd name="T72" fmla="*/ 852 w 2970"/>
                  <a:gd name="T73" fmla="*/ 764 h 764"/>
                  <a:gd name="T74" fmla="*/ 852 w 2970"/>
                  <a:gd name="T75" fmla="*/ 764 h 764"/>
                  <a:gd name="T76" fmla="*/ 2970 w 2970"/>
                  <a:gd name="T77" fmla="*/ 764 h 764"/>
                  <a:gd name="T78" fmla="*/ 2970 w 2970"/>
                  <a:gd name="T79" fmla="*/ 0 h 764"/>
                  <a:gd name="T80" fmla="*/ 2970 w 2970"/>
                  <a:gd name="T81" fmla="*/ 0 h 764"/>
                  <a:gd name="T82" fmla="*/ 852 w 2970"/>
                  <a:gd name="T83" fmla="*/ 0 h 764"/>
                  <a:gd name="T84" fmla="*/ 852 w 2970"/>
                  <a:gd name="T85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70" h="764">
                    <a:moveTo>
                      <a:pt x="852" y="0"/>
                    </a:moveTo>
                    <a:lnTo>
                      <a:pt x="852" y="0"/>
                    </a:lnTo>
                    <a:lnTo>
                      <a:pt x="818" y="2"/>
                    </a:lnTo>
                    <a:lnTo>
                      <a:pt x="784" y="8"/>
                    </a:lnTo>
                    <a:lnTo>
                      <a:pt x="750" y="18"/>
                    </a:lnTo>
                    <a:lnTo>
                      <a:pt x="716" y="32"/>
                    </a:lnTo>
                    <a:lnTo>
                      <a:pt x="684" y="48"/>
                    </a:lnTo>
                    <a:lnTo>
                      <a:pt x="652" y="66"/>
                    </a:lnTo>
                    <a:lnTo>
                      <a:pt x="620" y="88"/>
                    </a:lnTo>
                    <a:lnTo>
                      <a:pt x="588" y="110"/>
                    </a:lnTo>
                    <a:lnTo>
                      <a:pt x="558" y="134"/>
                    </a:lnTo>
                    <a:lnTo>
                      <a:pt x="528" y="162"/>
                    </a:lnTo>
                    <a:lnTo>
                      <a:pt x="500" y="188"/>
                    </a:lnTo>
                    <a:lnTo>
                      <a:pt x="472" y="216"/>
                    </a:lnTo>
                    <a:lnTo>
                      <a:pt x="418" y="274"/>
                    </a:lnTo>
                    <a:lnTo>
                      <a:pt x="370" y="330"/>
                    </a:lnTo>
                    <a:lnTo>
                      <a:pt x="370" y="330"/>
                    </a:lnTo>
                    <a:lnTo>
                      <a:pt x="220" y="498"/>
                    </a:lnTo>
                    <a:lnTo>
                      <a:pt x="104" y="626"/>
                    </a:lnTo>
                    <a:lnTo>
                      <a:pt x="26" y="708"/>
                    </a:lnTo>
                    <a:lnTo>
                      <a:pt x="0" y="736"/>
                    </a:lnTo>
                    <a:lnTo>
                      <a:pt x="0" y="736"/>
                    </a:lnTo>
                    <a:lnTo>
                      <a:pt x="392" y="456"/>
                    </a:lnTo>
                    <a:lnTo>
                      <a:pt x="392" y="456"/>
                    </a:lnTo>
                    <a:lnTo>
                      <a:pt x="430" y="500"/>
                    </a:lnTo>
                    <a:lnTo>
                      <a:pt x="474" y="548"/>
                    </a:lnTo>
                    <a:lnTo>
                      <a:pt x="528" y="600"/>
                    </a:lnTo>
                    <a:lnTo>
                      <a:pt x="556" y="624"/>
                    </a:lnTo>
                    <a:lnTo>
                      <a:pt x="586" y="650"/>
                    </a:lnTo>
                    <a:lnTo>
                      <a:pt x="616" y="672"/>
                    </a:lnTo>
                    <a:lnTo>
                      <a:pt x="648" y="694"/>
                    </a:lnTo>
                    <a:lnTo>
                      <a:pt x="682" y="714"/>
                    </a:lnTo>
                    <a:lnTo>
                      <a:pt x="714" y="732"/>
                    </a:lnTo>
                    <a:lnTo>
                      <a:pt x="748" y="746"/>
                    </a:lnTo>
                    <a:lnTo>
                      <a:pt x="782" y="756"/>
                    </a:lnTo>
                    <a:lnTo>
                      <a:pt x="818" y="762"/>
                    </a:lnTo>
                    <a:lnTo>
                      <a:pt x="852" y="764"/>
                    </a:lnTo>
                    <a:lnTo>
                      <a:pt x="852" y="764"/>
                    </a:lnTo>
                    <a:lnTo>
                      <a:pt x="2970" y="764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852" y="0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95B3D7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2932913" y="4579038"/>
              <a:ext cx="3637922" cy="9287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Non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sono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ammesse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spese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che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sono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state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pagate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successivamente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alla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data di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presentazione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della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rendicontazione</a:t>
              </a:r>
              <a:endParaRPr lang="en-GB" sz="13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25979" y="4579038"/>
              <a:ext cx="1026915" cy="9494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000" b="1" dirty="0" smtClean="0">
                  <a:solidFill>
                    <a:schemeClr val="tx2"/>
                  </a:solidFill>
                  <a:latin typeface="Georgia" pitchFamily="18" charset="0"/>
                </a:rPr>
                <a:t>03</a:t>
              </a:r>
              <a:endParaRPr lang="en-GB" sz="4000" b="1" dirty="0">
                <a:solidFill>
                  <a:schemeClr val="tx2"/>
                </a:solidFill>
                <a:latin typeface="Georgia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54052" y="4463426"/>
              <a:ext cx="592248" cy="1155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GB" sz="5000" dirty="0">
                <a:solidFill>
                  <a:schemeClr val="accent4"/>
                </a:solidFill>
                <a:latin typeface="Georgia" pitchFamily="18" charset="0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3245605" y="939598"/>
            <a:ext cx="421838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Non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sono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ammesse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le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spese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 cui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il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giustificativo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spesa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sia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stato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emesso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prima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dell’avvio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del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progetto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tranne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che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per le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voci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costo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previste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dall’Avviso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Pubblico</a:t>
            </a:r>
            <a:endParaRPr lang="en-GB" sz="13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Segnaposto numero diapositiva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FDE-E775-4880-A187-7195418A024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71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944" y="117898"/>
            <a:ext cx="658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22334"/>
                </a:solidFill>
              </a:rPr>
              <a:t>Ammissibilità dei giustificativi di spesa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873515"/>
            <a:ext cx="5904781" cy="327938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noAutofit/>
          </a:bodyPr>
          <a:lstStyle/>
          <a:p>
            <a:pPr algn="just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 smtClean="0"/>
              <a:t>Il giustificativo di spesa per essere ammissibile deve:</a:t>
            </a:r>
          </a:p>
          <a:p>
            <a:pPr marL="285750" indent="-285750" algn="just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it-IT" sz="1400" dirty="0" smtClean="0"/>
              <a:t>indicare l’intestazione del fornitore e del Beneficiario;</a:t>
            </a:r>
          </a:p>
          <a:p>
            <a:pPr marL="285750" indent="-285750" algn="just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it-IT" sz="1400" dirty="0"/>
              <a:t>e</a:t>
            </a:r>
            <a:r>
              <a:rPr lang="it-IT" sz="1400" dirty="0" smtClean="0"/>
              <a:t>ssere stato annullato con il timbro POR FESR nella sua versione originale:</a:t>
            </a:r>
          </a:p>
          <a:p>
            <a:pPr marL="285750" indent="-285750" algn="just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it-IT" sz="1400" dirty="0" smtClean="0"/>
              <a:t>indicare il titolo del film ed il CUP di progetto;</a:t>
            </a:r>
          </a:p>
          <a:p>
            <a:pPr marL="285750" indent="-285750" algn="just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it-IT" sz="1400" dirty="0" smtClean="0"/>
              <a:t>essere rendicontato presentato in copia conforme all’originale;</a:t>
            </a:r>
          </a:p>
          <a:p>
            <a:pPr marL="285750" indent="-285750" algn="just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it-IT" sz="1400" dirty="0" smtClean="0"/>
              <a:t>essere leggibile;</a:t>
            </a:r>
          </a:p>
          <a:p>
            <a:pPr marL="285750" indent="-285750" algn="just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it-IT" sz="1400" dirty="0" smtClean="0"/>
              <a:t>essere emesso nel periodo temporale di ammissibilità della spesa;</a:t>
            </a:r>
          </a:p>
          <a:p>
            <a:pPr marL="285750" indent="-285750" algn="just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it-IT" sz="1400" dirty="0"/>
              <a:t>n</a:t>
            </a:r>
            <a:r>
              <a:rPr lang="it-IT" sz="1400" dirty="0" smtClean="0"/>
              <a:t>el caso di busta paga deve essere rendicontata la copia conforme all’originale del cedolino paga desumibile dal LUL.</a:t>
            </a:r>
          </a:p>
        </p:txBody>
      </p:sp>
      <p:pic>
        <p:nvPicPr>
          <p:cNvPr id="12290" name="Picture 2" descr="Risultati immagini per omino fat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548"/>
            <a:ext cx="143999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FDE-E775-4880-A187-7195418A024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21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944" y="117898"/>
            <a:ext cx="5625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22334"/>
                </a:solidFill>
              </a:rPr>
              <a:t>Punti d’attenzione: Giustificativi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589" y="1044357"/>
            <a:ext cx="5207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400" dirty="0" smtClean="0"/>
          </a:p>
          <a:p>
            <a:pPr algn="just"/>
            <a:endParaRPr lang="it-IT" sz="1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641601" y="920932"/>
            <a:ext cx="5854754" cy="3231968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noAutofit/>
          </a:bodyPr>
          <a:lstStyle/>
          <a:p>
            <a:pPr marL="285750" indent="-285750" algn="just">
              <a:lnSpc>
                <a:spcPts val="2000"/>
              </a:lnSpc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it-IT" sz="1400" dirty="0" smtClean="0"/>
              <a:t>Non sono ammessi gli scontrini fiscali in quanto non riportano l’intestazione del Beneficiario;</a:t>
            </a:r>
          </a:p>
          <a:p>
            <a:pPr marL="285750" indent="-285750" algn="just">
              <a:lnSpc>
                <a:spcPts val="2000"/>
              </a:lnSpc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it-IT" sz="1400" dirty="0">
                <a:solidFill>
                  <a:prstClr val="black"/>
                </a:solidFill>
              </a:rPr>
              <a:t>Non sono ammissibili </a:t>
            </a:r>
            <a:r>
              <a:rPr lang="it-IT" sz="1400" dirty="0" smtClean="0"/>
              <a:t>I giustificativi che non riportano il CUP o che non riportano altro elemento di identificazione del progetto (es. protocollo della domanda);</a:t>
            </a:r>
          </a:p>
          <a:p>
            <a:pPr marL="285750" indent="-285750" algn="just">
              <a:lnSpc>
                <a:spcPts val="2000"/>
              </a:lnSpc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it-IT" sz="1400" dirty="0" smtClean="0"/>
              <a:t>Non sono ammissibili i giustificativi che non sono stati annullati con il timbro POR FESR ;</a:t>
            </a:r>
          </a:p>
          <a:p>
            <a:pPr marL="285750" indent="-285750" algn="just">
              <a:lnSpc>
                <a:spcPts val="2000"/>
              </a:lnSpc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it-IT" sz="1400" dirty="0" smtClean="0"/>
              <a:t>Il timbro POR FESR non deve essere apposto sulla copia conforme all’originale del giustificativo;</a:t>
            </a:r>
          </a:p>
          <a:p>
            <a:pPr marL="285750" indent="-285750" algn="just">
              <a:lnSpc>
                <a:spcPts val="2000"/>
              </a:lnSpc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it-IT" sz="1400" dirty="0" smtClean="0"/>
              <a:t>Non sono ammessi i giustificativi che riportano una indicazione generica della prestazione oggetto della fattura.</a:t>
            </a:r>
          </a:p>
        </p:txBody>
      </p:sp>
      <p:pic>
        <p:nvPicPr>
          <p:cNvPr id="7" name="Picture 2" descr="Risultati immagini per omino attenzi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44357"/>
            <a:ext cx="1641600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FDE-E775-4880-A187-7195418A024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2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944" y="117898"/>
            <a:ext cx="694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22334"/>
                </a:solidFill>
              </a:rPr>
              <a:t>Esempi: Spese non ammissibili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63866" y="873326"/>
            <a:ext cx="6897638" cy="1014541"/>
            <a:chOff x="554038" y="2023640"/>
            <a:chExt cx="6080125" cy="1198163"/>
          </a:xfrm>
        </p:grpSpPr>
        <p:grpSp>
          <p:nvGrpSpPr>
            <p:cNvPr id="9" name="Group 8"/>
            <p:cNvGrpSpPr/>
            <p:nvPr/>
          </p:nvGrpSpPr>
          <p:grpSpPr>
            <a:xfrm>
              <a:off x="554038" y="2023640"/>
              <a:ext cx="6080125" cy="1198163"/>
              <a:chOff x="554038" y="1908175"/>
              <a:chExt cx="6080125" cy="1308100"/>
            </a:xfrm>
          </p:grpSpPr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554038" y="2003425"/>
                <a:ext cx="2022475" cy="1212850"/>
              </a:xfrm>
              <a:custGeom>
                <a:avLst/>
                <a:gdLst>
                  <a:gd name="T0" fmla="*/ 632 w 1274"/>
                  <a:gd name="T1" fmla="*/ 0 h 764"/>
                  <a:gd name="T2" fmla="*/ 632 w 1274"/>
                  <a:gd name="T3" fmla="*/ 0 h 764"/>
                  <a:gd name="T4" fmla="*/ 664 w 1274"/>
                  <a:gd name="T5" fmla="*/ 2 h 764"/>
                  <a:gd name="T6" fmla="*/ 696 w 1274"/>
                  <a:gd name="T7" fmla="*/ 6 h 764"/>
                  <a:gd name="T8" fmla="*/ 726 w 1274"/>
                  <a:gd name="T9" fmla="*/ 14 h 764"/>
                  <a:gd name="T10" fmla="*/ 756 w 1274"/>
                  <a:gd name="T11" fmla="*/ 24 h 764"/>
                  <a:gd name="T12" fmla="*/ 784 w 1274"/>
                  <a:gd name="T13" fmla="*/ 36 h 764"/>
                  <a:gd name="T14" fmla="*/ 810 w 1274"/>
                  <a:gd name="T15" fmla="*/ 52 h 764"/>
                  <a:gd name="T16" fmla="*/ 838 w 1274"/>
                  <a:gd name="T17" fmla="*/ 70 h 764"/>
                  <a:gd name="T18" fmla="*/ 864 w 1274"/>
                  <a:gd name="T19" fmla="*/ 90 h 764"/>
                  <a:gd name="T20" fmla="*/ 890 w 1274"/>
                  <a:gd name="T21" fmla="*/ 114 h 764"/>
                  <a:gd name="T22" fmla="*/ 916 w 1274"/>
                  <a:gd name="T23" fmla="*/ 138 h 764"/>
                  <a:gd name="T24" fmla="*/ 970 w 1274"/>
                  <a:gd name="T25" fmla="*/ 194 h 764"/>
                  <a:gd name="T26" fmla="*/ 1026 w 1274"/>
                  <a:gd name="T27" fmla="*/ 256 h 764"/>
                  <a:gd name="T28" fmla="*/ 1088 w 1274"/>
                  <a:gd name="T29" fmla="*/ 326 h 764"/>
                  <a:gd name="T30" fmla="*/ 1088 w 1274"/>
                  <a:gd name="T31" fmla="*/ 326 h 764"/>
                  <a:gd name="T32" fmla="*/ 1106 w 1274"/>
                  <a:gd name="T33" fmla="*/ 342 h 764"/>
                  <a:gd name="T34" fmla="*/ 1122 w 1274"/>
                  <a:gd name="T35" fmla="*/ 352 h 764"/>
                  <a:gd name="T36" fmla="*/ 1138 w 1274"/>
                  <a:gd name="T37" fmla="*/ 358 h 764"/>
                  <a:gd name="T38" fmla="*/ 1156 w 1274"/>
                  <a:gd name="T39" fmla="*/ 360 h 764"/>
                  <a:gd name="T40" fmla="*/ 1172 w 1274"/>
                  <a:gd name="T41" fmla="*/ 358 h 764"/>
                  <a:gd name="T42" fmla="*/ 1186 w 1274"/>
                  <a:gd name="T43" fmla="*/ 354 h 764"/>
                  <a:gd name="T44" fmla="*/ 1202 w 1274"/>
                  <a:gd name="T45" fmla="*/ 346 h 764"/>
                  <a:gd name="T46" fmla="*/ 1216 w 1274"/>
                  <a:gd name="T47" fmla="*/ 338 h 764"/>
                  <a:gd name="T48" fmla="*/ 1228 w 1274"/>
                  <a:gd name="T49" fmla="*/ 328 h 764"/>
                  <a:gd name="T50" fmla="*/ 1240 w 1274"/>
                  <a:gd name="T51" fmla="*/ 316 h 764"/>
                  <a:gd name="T52" fmla="*/ 1258 w 1274"/>
                  <a:gd name="T53" fmla="*/ 296 h 764"/>
                  <a:gd name="T54" fmla="*/ 1270 w 1274"/>
                  <a:gd name="T55" fmla="*/ 280 h 764"/>
                  <a:gd name="T56" fmla="*/ 1274 w 1274"/>
                  <a:gd name="T57" fmla="*/ 274 h 764"/>
                  <a:gd name="T58" fmla="*/ 1274 w 1274"/>
                  <a:gd name="T59" fmla="*/ 274 h 764"/>
                  <a:gd name="T60" fmla="*/ 1074 w 1274"/>
                  <a:gd name="T61" fmla="*/ 476 h 764"/>
                  <a:gd name="T62" fmla="*/ 1074 w 1274"/>
                  <a:gd name="T63" fmla="*/ 476 h 764"/>
                  <a:gd name="T64" fmla="*/ 984 w 1274"/>
                  <a:gd name="T65" fmla="*/ 566 h 764"/>
                  <a:gd name="T66" fmla="*/ 934 w 1274"/>
                  <a:gd name="T67" fmla="*/ 614 h 764"/>
                  <a:gd name="T68" fmla="*/ 908 w 1274"/>
                  <a:gd name="T69" fmla="*/ 638 h 764"/>
                  <a:gd name="T70" fmla="*/ 882 w 1274"/>
                  <a:gd name="T71" fmla="*/ 660 h 764"/>
                  <a:gd name="T72" fmla="*/ 854 w 1274"/>
                  <a:gd name="T73" fmla="*/ 680 h 764"/>
                  <a:gd name="T74" fmla="*/ 826 w 1274"/>
                  <a:gd name="T75" fmla="*/ 700 h 764"/>
                  <a:gd name="T76" fmla="*/ 796 w 1274"/>
                  <a:gd name="T77" fmla="*/ 716 h 764"/>
                  <a:gd name="T78" fmla="*/ 766 w 1274"/>
                  <a:gd name="T79" fmla="*/ 732 h 764"/>
                  <a:gd name="T80" fmla="*/ 734 w 1274"/>
                  <a:gd name="T81" fmla="*/ 744 h 764"/>
                  <a:gd name="T82" fmla="*/ 700 w 1274"/>
                  <a:gd name="T83" fmla="*/ 754 h 764"/>
                  <a:gd name="T84" fmla="*/ 666 w 1274"/>
                  <a:gd name="T85" fmla="*/ 762 h 764"/>
                  <a:gd name="T86" fmla="*/ 632 w 1274"/>
                  <a:gd name="T87" fmla="*/ 764 h 764"/>
                  <a:gd name="T88" fmla="*/ 632 w 1274"/>
                  <a:gd name="T89" fmla="*/ 764 h 764"/>
                  <a:gd name="T90" fmla="*/ 302 w 1274"/>
                  <a:gd name="T91" fmla="*/ 764 h 764"/>
                  <a:gd name="T92" fmla="*/ 0 w 1274"/>
                  <a:gd name="T93" fmla="*/ 764 h 764"/>
                  <a:gd name="T94" fmla="*/ 0 w 1274"/>
                  <a:gd name="T95" fmla="*/ 0 h 764"/>
                  <a:gd name="T96" fmla="*/ 0 w 1274"/>
                  <a:gd name="T97" fmla="*/ 0 h 764"/>
                  <a:gd name="T98" fmla="*/ 632 w 1274"/>
                  <a:gd name="T99" fmla="*/ 0 h 764"/>
                  <a:gd name="T100" fmla="*/ 632 w 1274"/>
                  <a:gd name="T101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74" h="764">
                    <a:moveTo>
                      <a:pt x="632" y="0"/>
                    </a:moveTo>
                    <a:lnTo>
                      <a:pt x="632" y="0"/>
                    </a:lnTo>
                    <a:lnTo>
                      <a:pt x="664" y="2"/>
                    </a:lnTo>
                    <a:lnTo>
                      <a:pt x="696" y="6"/>
                    </a:lnTo>
                    <a:lnTo>
                      <a:pt x="726" y="14"/>
                    </a:lnTo>
                    <a:lnTo>
                      <a:pt x="756" y="24"/>
                    </a:lnTo>
                    <a:lnTo>
                      <a:pt x="784" y="36"/>
                    </a:lnTo>
                    <a:lnTo>
                      <a:pt x="810" y="52"/>
                    </a:lnTo>
                    <a:lnTo>
                      <a:pt x="838" y="70"/>
                    </a:lnTo>
                    <a:lnTo>
                      <a:pt x="864" y="90"/>
                    </a:lnTo>
                    <a:lnTo>
                      <a:pt x="890" y="114"/>
                    </a:lnTo>
                    <a:lnTo>
                      <a:pt x="916" y="138"/>
                    </a:lnTo>
                    <a:lnTo>
                      <a:pt x="970" y="194"/>
                    </a:lnTo>
                    <a:lnTo>
                      <a:pt x="1026" y="256"/>
                    </a:lnTo>
                    <a:lnTo>
                      <a:pt x="1088" y="326"/>
                    </a:lnTo>
                    <a:lnTo>
                      <a:pt x="1088" y="326"/>
                    </a:lnTo>
                    <a:lnTo>
                      <a:pt x="1106" y="342"/>
                    </a:lnTo>
                    <a:lnTo>
                      <a:pt x="1122" y="352"/>
                    </a:lnTo>
                    <a:lnTo>
                      <a:pt x="1138" y="358"/>
                    </a:lnTo>
                    <a:lnTo>
                      <a:pt x="1156" y="360"/>
                    </a:lnTo>
                    <a:lnTo>
                      <a:pt x="1172" y="358"/>
                    </a:lnTo>
                    <a:lnTo>
                      <a:pt x="1186" y="354"/>
                    </a:lnTo>
                    <a:lnTo>
                      <a:pt x="1202" y="346"/>
                    </a:lnTo>
                    <a:lnTo>
                      <a:pt x="1216" y="338"/>
                    </a:lnTo>
                    <a:lnTo>
                      <a:pt x="1228" y="328"/>
                    </a:lnTo>
                    <a:lnTo>
                      <a:pt x="1240" y="316"/>
                    </a:lnTo>
                    <a:lnTo>
                      <a:pt x="1258" y="296"/>
                    </a:lnTo>
                    <a:lnTo>
                      <a:pt x="1270" y="280"/>
                    </a:lnTo>
                    <a:lnTo>
                      <a:pt x="1274" y="274"/>
                    </a:lnTo>
                    <a:lnTo>
                      <a:pt x="1274" y="274"/>
                    </a:lnTo>
                    <a:lnTo>
                      <a:pt x="1074" y="476"/>
                    </a:lnTo>
                    <a:lnTo>
                      <a:pt x="1074" y="476"/>
                    </a:lnTo>
                    <a:lnTo>
                      <a:pt x="984" y="566"/>
                    </a:lnTo>
                    <a:lnTo>
                      <a:pt x="934" y="614"/>
                    </a:lnTo>
                    <a:lnTo>
                      <a:pt x="908" y="638"/>
                    </a:lnTo>
                    <a:lnTo>
                      <a:pt x="882" y="660"/>
                    </a:lnTo>
                    <a:lnTo>
                      <a:pt x="854" y="680"/>
                    </a:lnTo>
                    <a:lnTo>
                      <a:pt x="826" y="700"/>
                    </a:lnTo>
                    <a:lnTo>
                      <a:pt x="796" y="716"/>
                    </a:lnTo>
                    <a:lnTo>
                      <a:pt x="766" y="732"/>
                    </a:lnTo>
                    <a:lnTo>
                      <a:pt x="734" y="744"/>
                    </a:lnTo>
                    <a:lnTo>
                      <a:pt x="700" y="754"/>
                    </a:lnTo>
                    <a:lnTo>
                      <a:pt x="666" y="762"/>
                    </a:lnTo>
                    <a:lnTo>
                      <a:pt x="632" y="764"/>
                    </a:lnTo>
                    <a:lnTo>
                      <a:pt x="632" y="764"/>
                    </a:lnTo>
                    <a:lnTo>
                      <a:pt x="302" y="764"/>
                    </a:lnTo>
                    <a:lnTo>
                      <a:pt x="0" y="76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32" y="0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tx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1919288" y="1908175"/>
                <a:ext cx="4714875" cy="1212850"/>
              </a:xfrm>
              <a:custGeom>
                <a:avLst/>
                <a:gdLst>
                  <a:gd name="T0" fmla="*/ 852 w 2970"/>
                  <a:gd name="T1" fmla="*/ 0 h 764"/>
                  <a:gd name="T2" fmla="*/ 852 w 2970"/>
                  <a:gd name="T3" fmla="*/ 0 h 764"/>
                  <a:gd name="T4" fmla="*/ 818 w 2970"/>
                  <a:gd name="T5" fmla="*/ 2 h 764"/>
                  <a:gd name="T6" fmla="*/ 784 w 2970"/>
                  <a:gd name="T7" fmla="*/ 8 h 764"/>
                  <a:gd name="T8" fmla="*/ 750 w 2970"/>
                  <a:gd name="T9" fmla="*/ 18 h 764"/>
                  <a:gd name="T10" fmla="*/ 716 w 2970"/>
                  <a:gd name="T11" fmla="*/ 32 h 764"/>
                  <a:gd name="T12" fmla="*/ 684 w 2970"/>
                  <a:gd name="T13" fmla="*/ 48 h 764"/>
                  <a:gd name="T14" fmla="*/ 652 w 2970"/>
                  <a:gd name="T15" fmla="*/ 66 h 764"/>
                  <a:gd name="T16" fmla="*/ 620 w 2970"/>
                  <a:gd name="T17" fmla="*/ 88 h 764"/>
                  <a:gd name="T18" fmla="*/ 588 w 2970"/>
                  <a:gd name="T19" fmla="*/ 110 h 764"/>
                  <a:gd name="T20" fmla="*/ 558 w 2970"/>
                  <a:gd name="T21" fmla="*/ 134 h 764"/>
                  <a:gd name="T22" fmla="*/ 528 w 2970"/>
                  <a:gd name="T23" fmla="*/ 162 h 764"/>
                  <a:gd name="T24" fmla="*/ 500 w 2970"/>
                  <a:gd name="T25" fmla="*/ 188 h 764"/>
                  <a:gd name="T26" fmla="*/ 472 w 2970"/>
                  <a:gd name="T27" fmla="*/ 216 h 764"/>
                  <a:gd name="T28" fmla="*/ 418 w 2970"/>
                  <a:gd name="T29" fmla="*/ 274 h 764"/>
                  <a:gd name="T30" fmla="*/ 370 w 2970"/>
                  <a:gd name="T31" fmla="*/ 330 h 764"/>
                  <a:gd name="T32" fmla="*/ 370 w 2970"/>
                  <a:gd name="T33" fmla="*/ 330 h 764"/>
                  <a:gd name="T34" fmla="*/ 220 w 2970"/>
                  <a:gd name="T35" fmla="*/ 498 h 764"/>
                  <a:gd name="T36" fmla="*/ 104 w 2970"/>
                  <a:gd name="T37" fmla="*/ 626 h 764"/>
                  <a:gd name="T38" fmla="*/ 26 w 2970"/>
                  <a:gd name="T39" fmla="*/ 708 h 764"/>
                  <a:gd name="T40" fmla="*/ 0 w 2970"/>
                  <a:gd name="T41" fmla="*/ 736 h 764"/>
                  <a:gd name="T42" fmla="*/ 0 w 2970"/>
                  <a:gd name="T43" fmla="*/ 736 h 764"/>
                  <a:gd name="T44" fmla="*/ 392 w 2970"/>
                  <a:gd name="T45" fmla="*/ 456 h 764"/>
                  <a:gd name="T46" fmla="*/ 392 w 2970"/>
                  <a:gd name="T47" fmla="*/ 456 h 764"/>
                  <a:gd name="T48" fmla="*/ 430 w 2970"/>
                  <a:gd name="T49" fmla="*/ 500 h 764"/>
                  <a:gd name="T50" fmla="*/ 474 w 2970"/>
                  <a:gd name="T51" fmla="*/ 548 h 764"/>
                  <a:gd name="T52" fmla="*/ 528 w 2970"/>
                  <a:gd name="T53" fmla="*/ 600 h 764"/>
                  <a:gd name="T54" fmla="*/ 556 w 2970"/>
                  <a:gd name="T55" fmla="*/ 624 h 764"/>
                  <a:gd name="T56" fmla="*/ 586 w 2970"/>
                  <a:gd name="T57" fmla="*/ 650 h 764"/>
                  <a:gd name="T58" fmla="*/ 616 w 2970"/>
                  <a:gd name="T59" fmla="*/ 672 h 764"/>
                  <a:gd name="T60" fmla="*/ 648 w 2970"/>
                  <a:gd name="T61" fmla="*/ 694 h 764"/>
                  <a:gd name="T62" fmla="*/ 682 w 2970"/>
                  <a:gd name="T63" fmla="*/ 714 h 764"/>
                  <a:gd name="T64" fmla="*/ 714 w 2970"/>
                  <a:gd name="T65" fmla="*/ 732 h 764"/>
                  <a:gd name="T66" fmla="*/ 748 w 2970"/>
                  <a:gd name="T67" fmla="*/ 746 h 764"/>
                  <a:gd name="T68" fmla="*/ 782 w 2970"/>
                  <a:gd name="T69" fmla="*/ 756 h 764"/>
                  <a:gd name="T70" fmla="*/ 818 w 2970"/>
                  <a:gd name="T71" fmla="*/ 762 h 764"/>
                  <a:gd name="T72" fmla="*/ 852 w 2970"/>
                  <a:gd name="T73" fmla="*/ 764 h 764"/>
                  <a:gd name="T74" fmla="*/ 852 w 2970"/>
                  <a:gd name="T75" fmla="*/ 764 h 764"/>
                  <a:gd name="T76" fmla="*/ 2970 w 2970"/>
                  <a:gd name="T77" fmla="*/ 764 h 764"/>
                  <a:gd name="T78" fmla="*/ 2970 w 2970"/>
                  <a:gd name="T79" fmla="*/ 0 h 764"/>
                  <a:gd name="T80" fmla="*/ 2970 w 2970"/>
                  <a:gd name="T81" fmla="*/ 0 h 764"/>
                  <a:gd name="T82" fmla="*/ 852 w 2970"/>
                  <a:gd name="T83" fmla="*/ 0 h 764"/>
                  <a:gd name="T84" fmla="*/ 852 w 2970"/>
                  <a:gd name="T85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70" h="764">
                    <a:moveTo>
                      <a:pt x="852" y="0"/>
                    </a:moveTo>
                    <a:lnTo>
                      <a:pt x="852" y="0"/>
                    </a:lnTo>
                    <a:lnTo>
                      <a:pt x="818" y="2"/>
                    </a:lnTo>
                    <a:lnTo>
                      <a:pt x="784" y="8"/>
                    </a:lnTo>
                    <a:lnTo>
                      <a:pt x="750" y="18"/>
                    </a:lnTo>
                    <a:lnTo>
                      <a:pt x="716" y="32"/>
                    </a:lnTo>
                    <a:lnTo>
                      <a:pt x="684" y="48"/>
                    </a:lnTo>
                    <a:lnTo>
                      <a:pt x="652" y="66"/>
                    </a:lnTo>
                    <a:lnTo>
                      <a:pt x="620" y="88"/>
                    </a:lnTo>
                    <a:lnTo>
                      <a:pt x="588" y="110"/>
                    </a:lnTo>
                    <a:lnTo>
                      <a:pt x="558" y="134"/>
                    </a:lnTo>
                    <a:lnTo>
                      <a:pt x="528" y="162"/>
                    </a:lnTo>
                    <a:lnTo>
                      <a:pt x="500" y="188"/>
                    </a:lnTo>
                    <a:lnTo>
                      <a:pt x="472" y="216"/>
                    </a:lnTo>
                    <a:lnTo>
                      <a:pt x="418" y="274"/>
                    </a:lnTo>
                    <a:lnTo>
                      <a:pt x="370" y="330"/>
                    </a:lnTo>
                    <a:lnTo>
                      <a:pt x="370" y="330"/>
                    </a:lnTo>
                    <a:lnTo>
                      <a:pt x="220" y="498"/>
                    </a:lnTo>
                    <a:lnTo>
                      <a:pt x="104" y="626"/>
                    </a:lnTo>
                    <a:lnTo>
                      <a:pt x="26" y="708"/>
                    </a:lnTo>
                    <a:lnTo>
                      <a:pt x="0" y="736"/>
                    </a:lnTo>
                    <a:lnTo>
                      <a:pt x="0" y="736"/>
                    </a:lnTo>
                    <a:lnTo>
                      <a:pt x="392" y="456"/>
                    </a:lnTo>
                    <a:lnTo>
                      <a:pt x="392" y="456"/>
                    </a:lnTo>
                    <a:lnTo>
                      <a:pt x="430" y="500"/>
                    </a:lnTo>
                    <a:lnTo>
                      <a:pt x="474" y="548"/>
                    </a:lnTo>
                    <a:lnTo>
                      <a:pt x="528" y="600"/>
                    </a:lnTo>
                    <a:lnTo>
                      <a:pt x="556" y="624"/>
                    </a:lnTo>
                    <a:lnTo>
                      <a:pt x="586" y="650"/>
                    </a:lnTo>
                    <a:lnTo>
                      <a:pt x="616" y="672"/>
                    </a:lnTo>
                    <a:lnTo>
                      <a:pt x="648" y="694"/>
                    </a:lnTo>
                    <a:lnTo>
                      <a:pt x="682" y="714"/>
                    </a:lnTo>
                    <a:lnTo>
                      <a:pt x="714" y="732"/>
                    </a:lnTo>
                    <a:lnTo>
                      <a:pt x="748" y="746"/>
                    </a:lnTo>
                    <a:lnTo>
                      <a:pt x="782" y="756"/>
                    </a:lnTo>
                    <a:lnTo>
                      <a:pt x="818" y="762"/>
                    </a:lnTo>
                    <a:lnTo>
                      <a:pt x="852" y="764"/>
                    </a:lnTo>
                    <a:lnTo>
                      <a:pt x="852" y="764"/>
                    </a:lnTo>
                    <a:lnTo>
                      <a:pt x="2970" y="764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852" y="0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666180" y="2769066"/>
              <a:ext cx="1152128" cy="399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GB" sz="1600" dirty="0">
                <a:solidFill>
                  <a:schemeClr val="tx2"/>
                </a:solidFill>
                <a:latin typeface="Georgia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55718" y="2177175"/>
              <a:ext cx="1152128" cy="8360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000" b="1" dirty="0" smtClean="0">
                  <a:solidFill>
                    <a:schemeClr val="tx2"/>
                  </a:solidFill>
                  <a:latin typeface="Georgia" pitchFamily="18" charset="0"/>
                </a:rPr>
                <a:t>01</a:t>
              </a:r>
              <a:endParaRPr lang="en-GB" sz="4000" dirty="0">
                <a:solidFill>
                  <a:schemeClr val="tx2"/>
                </a:solidFill>
                <a:latin typeface="Georgia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3866" y="1957650"/>
            <a:ext cx="6897638" cy="951720"/>
            <a:chOff x="554038" y="3276575"/>
            <a:chExt cx="6080125" cy="1198163"/>
          </a:xfrm>
        </p:grpSpPr>
        <p:grpSp>
          <p:nvGrpSpPr>
            <p:cNvPr id="16" name="Group 15"/>
            <p:cNvGrpSpPr/>
            <p:nvPr/>
          </p:nvGrpSpPr>
          <p:grpSpPr>
            <a:xfrm>
              <a:off x="554038" y="3276575"/>
              <a:ext cx="6080125" cy="1198163"/>
              <a:chOff x="554038" y="1908175"/>
              <a:chExt cx="6080125" cy="1308100"/>
            </a:xfrm>
          </p:grpSpPr>
          <p:sp>
            <p:nvSpPr>
              <p:cNvPr id="20" name="Freeform 6"/>
              <p:cNvSpPr>
                <a:spLocks/>
              </p:cNvSpPr>
              <p:nvPr/>
            </p:nvSpPr>
            <p:spPr bwMode="auto">
              <a:xfrm>
                <a:off x="554038" y="2003425"/>
                <a:ext cx="2022475" cy="1212850"/>
              </a:xfrm>
              <a:custGeom>
                <a:avLst/>
                <a:gdLst>
                  <a:gd name="T0" fmla="*/ 632 w 1274"/>
                  <a:gd name="T1" fmla="*/ 0 h 764"/>
                  <a:gd name="T2" fmla="*/ 632 w 1274"/>
                  <a:gd name="T3" fmla="*/ 0 h 764"/>
                  <a:gd name="T4" fmla="*/ 664 w 1274"/>
                  <a:gd name="T5" fmla="*/ 2 h 764"/>
                  <a:gd name="T6" fmla="*/ 696 w 1274"/>
                  <a:gd name="T7" fmla="*/ 6 h 764"/>
                  <a:gd name="T8" fmla="*/ 726 w 1274"/>
                  <a:gd name="T9" fmla="*/ 14 h 764"/>
                  <a:gd name="T10" fmla="*/ 756 w 1274"/>
                  <a:gd name="T11" fmla="*/ 24 h 764"/>
                  <a:gd name="T12" fmla="*/ 784 w 1274"/>
                  <a:gd name="T13" fmla="*/ 36 h 764"/>
                  <a:gd name="T14" fmla="*/ 810 w 1274"/>
                  <a:gd name="T15" fmla="*/ 52 h 764"/>
                  <a:gd name="T16" fmla="*/ 838 w 1274"/>
                  <a:gd name="T17" fmla="*/ 70 h 764"/>
                  <a:gd name="T18" fmla="*/ 864 w 1274"/>
                  <a:gd name="T19" fmla="*/ 90 h 764"/>
                  <a:gd name="T20" fmla="*/ 890 w 1274"/>
                  <a:gd name="T21" fmla="*/ 114 h 764"/>
                  <a:gd name="T22" fmla="*/ 916 w 1274"/>
                  <a:gd name="T23" fmla="*/ 138 h 764"/>
                  <a:gd name="T24" fmla="*/ 970 w 1274"/>
                  <a:gd name="T25" fmla="*/ 194 h 764"/>
                  <a:gd name="T26" fmla="*/ 1026 w 1274"/>
                  <a:gd name="T27" fmla="*/ 256 h 764"/>
                  <a:gd name="T28" fmla="*/ 1088 w 1274"/>
                  <a:gd name="T29" fmla="*/ 326 h 764"/>
                  <a:gd name="T30" fmla="*/ 1088 w 1274"/>
                  <a:gd name="T31" fmla="*/ 326 h 764"/>
                  <a:gd name="T32" fmla="*/ 1106 w 1274"/>
                  <a:gd name="T33" fmla="*/ 342 h 764"/>
                  <a:gd name="T34" fmla="*/ 1122 w 1274"/>
                  <a:gd name="T35" fmla="*/ 352 h 764"/>
                  <a:gd name="T36" fmla="*/ 1138 w 1274"/>
                  <a:gd name="T37" fmla="*/ 358 h 764"/>
                  <a:gd name="T38" fmla="*/ 1156 w 1274"/>
                  <a:gd name="T39" fmla="*/ 360 h 764"/>
                  <a:gd name="T40" fmla="*/ 1172 w 1274"/>
                  <a:gd name="T41" fmla="*/ 358 h 764"/>
                  <a:gd name="T42" fmla="*/ 1186 w 1274"/>
                  <a:gd name="T43" fmla="*/ 354 h 764"/>
                  <a:gd name="T44" fmla="*/ 1202 w 1274"/>
                  <a:gd name="T45" fmla="*/ 346 h 764"/>
                  <a:gd name="T46" fmla="*/ 1216 w 1274"/>
                  <a:gd name="T47" fmla="*/ 338 h 764"/>
                  <a:gd name="T48" fmla="*/ 1228 w 1274"/>
                  <a:gd name="T49" fmla="*/ 328 h 764"/>
                  <a:gd name="T50" fmla="*/ 1240 w 1274"/>
                  <a:gd name="T51" fmla="*/ 316 h 764"/>
                  <a:gd name="T52" fmla="*/ 1258 w 1274"/>
                  <a:gd name="T53" fmla="*/ 296 h 764"/>
                  <a:gd name="T54" fmla="*/ 1270 w 1274"/>
                  <a:gd name="T55" fmla="*/ 280 h 764"/>
                  <a:gd name="T56" fmla="*/ 1274 w 1274"/>
                  <a:gd name="T57" fmla="*/ 274 h 764"/>
                  <a:gd name="T58" fmla="*/ 1274 w 1274"/>
                  <a:gd name="T59" fmla="*/ 274 h 764"/>
                  <a:gd name="T60" fmla="*/ 1074 w 1274"/>
                  <a:gd name="T61" fmla="*/ 476 h 764"/>
                  <a:gd name="T62" fmla="*/ 1074 w 1274"/>
                  <a:gd name="T63" fmla="*/ 476 h 764"/>
                  <a:gd name="T64" fmla="*/ 984 w 1274"/>
                  <a:gd name="T65" fmla="*/ 566 h 764"/>
                  <a:gd name="T66" fmla="*/ 934 w 1274"/>
                  <a:gd name="T67" fmla="*/ 614 h 764"/>
                  <a:gd name="T68" fmla="*/ 908 w 1274"/>
                  <a:gd name="T69" fmla="*/ 638 h 764"/>
                  <a:gd name="T70" fmla="*/ 882 w 1274"/>
                  <a:gd name="T71" fmla="*/ 660 h 764"/>
                  <a:gd name="T72" fmla="*/ 854 w 1274"/>
                  <a:gd name="T73" fmla="*/ 680 h 764"/>
                  <a:gd name="T74" fmla="*/ 826 w 1274"/>
                  <a:gd name="T75" fmla="*/ 700 h 764"/>
                  <a:gd name="T76" fmla="*/ 796 w 1274"/>
                  <a:gd name="T77" fmla="*/ 716 h 764"/>
                  <a:gd name="T78" fmla="*/ 766 w 1274"/>
                  <a:gd name="T79" fmla="*/ 732 h 764"/>
                  <a:gd name="T80" fmla="*/ 734 w 1274"/>
                  <a:gd name="T81" fmla="*/ 744 h 764"/>
                  <a:gd name="T82" fmla="*/ 700 w 1274"/>
                  <a:gd name="T83" fmla="*/ 754 h 764"/>
                  <a:gd name="T84" fmla="*/ 666 w 1274"/>
                  <a:gd name="T85" fmla="*/ 762 h 764"/>
                  <a:gd name="T86" fmla="*/ 632 w 1274"/>
                  <a:gd name="T87" fmla="*/ 764 h 764"/>
                  <a:gd name="T88" fmla="*/ 632 w 1274"/>
                  <a:gd name="T89" fmla="*/ 764 h 764"/>
                  <a:gd name="T90" fmla="*/ 302 w 1274"/>
                  <a:gd name="T91" fmla="*/ 764 h 764"/>
                  <a:gd name="T92" fmla="*/ 0 w 1274"/>
                  <a:gd name="T93" fmla="*/ 764 h 764"/>
                  <a:gd name="T94" fmla="*/ 0 w 1274"/>
                  <a:gd name="T95" fmla="*/ 0 h 764"/>
                  <a:gd name="T96" fmla="*/ 0 w 1274"/>
                  <a:gd name="T97" fmla="*/ 0 h 764"/>
                  <a:gd name="T98" fmla="*/ 632 w 1274"/>
                  <a:gd name="T99" fmla="*/ 0 h 764"/>
                  <a:gd name="T100" fmla="*/ 632 w 1274"/>
                  <a:gd name="T101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74" h="764">
                    <a:moveTo>
                      <a:pt x="632" y="0"/>
                    </a:moveTo>
                    <a:lnTo>
                      <a:pt x="632" y="0"/>
                    </a:lnTo>
                    <a:lnTo>
                      <a:pt x="664" y="2"/>
                    </a:lnTo>
                    <a:lnTo>
                      <a:pt x="696" y="6"/>
                    </a:lnTo>
                    <a:lnTo>
                      <a:pt x="726" y="14"/>
                    </a:lnTo>
                    <a:lnTo>
                      <a:pt x="756" y="24"/>
                    </a:lnTo>
                    <a:lnTo>
                      <a:pt x="784" y="36"/>
                    </a:lnTo>
                    <a:lnTo>
                      <a:pt x="810" y="52"/>
                    </a:lnTo>
                    <a:lnTo>
                      <a:pt x="838" y="70"/>
                    </a:lnTo>
                    <a:lnTo>
                      <a:pt x="864" y="90"/>
                    </a:lnTo>
                    <a:lnTo>
                      <a:pt x="890" y="114"/>
                    </a:lnTo>
                    <a:lnTo>
                      <a:pt x="916" y="138"/>
                    </a:lnTo>
                    <a:lnTo>
                      <a:pt x="970" y="194"/>
                    </a:lnTo>
                    <a:lnTo>
                      <a:pt x="1026" y="256"/>
                    </a:lnTo>
                    <a:lnTo>
                      <a:pt x="1088" y="326"/>
                    </a:lnTo>
                    <a:lnTo>
                      <a:pt x="1088" y="326"/>
                    </a:lnTo>
                    <a:lnTo>
                      <a:pt x="1106" y="342"/>
                    </a:lnTo>
                    <a:lnTo>
                      <a:pt x="1122" y="352"/>
                    </a:lnTo>
                    <a:lnTo>
                      <a:pt x="1138" y="358"/>
                    </a:lnTo>
                    <a:lnTo>
                      <a:pt x="1156" y="360"/>
                    </a:lnTo>
                    <a:lnTo>
                      <a:pt x="1172" y="358"/>
                    </a:lnTo>
                    <a:lnTo>
                      <a:pt x="1186" y="354"/>
                    </a:lnTo>
                    <a:lnTo>
                      <a:pt x="1202" y="346"/>
                    </a:lnTo>
                    <a:lnTo>
                      <a:pt x="1216" y="338"/>
                    </a:lnTo>
                    <a:lnTo>
                      <a:pt x="1228" y="328"/>
                    </a:lnTo>
                    <a:lnTo>
                      <a:pt x="1240" y="316"/>
                    </a:lnTo>
                    <a:lnTo>
                      <a:pt x="1258" y="296"/>
                    </a:lnTo>
                    <a:lnTo>
                      <a:pt x="1270" y="280"/>
                    </a:lnTo>
                    <a:lnTo>
                      <a:pt x="1274" y="274"/>
                    </a:lnTo>
                    <a:lnTo>
                      <a:pt x="1274" y="274"/>
                    </a:lnTo>
                    <a:lnTo>
                      <a:pt x="1074" y="476"/>
                    </a:lnTo>
                    <a:lnTo>
                      <a:pt x="1074" y="476"/>
                    </a:lnTo>
                    <a:lnTo>
                      <a:pt x="984" y="566"/>
                    </a:lnTo>
                    <a:lnTo>
                      <a:pt x="934" y="614"/>
                    </a:lnTo>
                    <a:lnTo>
                      <a:pt x="908" y="638"/>
                    </a:lnTo>
                    <a:lnTo>
                      <a:pt x="882" y="660"/>
                    </a:lnTo>
                    <a:lnTo>
                      <a:pt x="854" y="680"/>
                    </a:lnTo>
                    <a:lnTo>
                      <a:pt x="826" y="700"/>
                    </a:lnTo>
                    <a:lnTo>
                      <a:pt x="796" y="716"/>
                    </a:lnTo>
                    <a:lnTo>
                      <a:pt x="766" y="732"/>
                    </a:lnTo>
                    <a:lnTo>
                      <a:pt x="734" y="744"/>
                    </a:lnTo>
                    <a:lnTo>
                      <a:pt x="700" y="754"/>
                    </a:lnTo>
                    <a:lnTo>
                      <a:pt x="666" y="762"/>
                    </a:lnTo>
                    <a:lnTo>
                      <a:pt x="632" y="764"/>
                    </a:lnTo>
                    <a:lnTo>
                      <a:pt x="632" y="764"/>
                    </a:lnTo>
                    <a:lnTo>
                      <a:pt x="302" y="764"/>
                    </a:lnTo>
                    <a:lnTo>
                      <a:pt x="0" y="76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32" y="0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1919288" y="1908175"/>
                <a:ext cx="4714875" cy="1212850"/>
              </a:xfrm>
              <a:custGeom>
                <a:avLst/>
                <a:gdLst>
                  <a:gd name="T0" fmla="*/ 852 w 2970"/>
                  <a:gd name="T1" fmla="*/ 0 h 764"/>
                  <a:gd name="T2" fmla="*/ 852 w 2970"/>
                  <a:gd name="T3" fmla="*/ 0 h 764"/>
                  <a:gd name="T4" fmla="*/ 818 w 2970"/>
                  <a:gd name="T5" fmla="*/ 2 h 764"/>
                  <a:gd name="T6" fmla="*/ 784 w 2970"/>
                  <a:gd name="T7" fmla="*/ 8 h 764"/>
                  <a:gd name="T8" fmla="*/ 750 w 2970"/>
                  <a:gd name="T9" fmla="*/ 18 h 764"/>
                  <a:gd name="T10" fmla="*/ 716 w 2970"/>
                  <a:gd name="T11" fmla="*/ 32 h 764"/>
                  <a:gd name="T12" fmla="*/ 684 w 2970"/>
                  <a:gd name="T13" fmla="*/ 48 h 764"/>
                  <a:gd name="T14" fmla="*/ 652 w 2970"/>
                  <a:gd name="T15" fmla="*/ 66 h 764"/>
                  <a:gd name="T16" fmla="*/ 620 w 2970"/>
                  <a:gd name="T17" fmla="*/ 88 h 764"/>
                  <a:gd name="T18" fmla="*/ 588 w 2970"/>
                  <a:gd name="T19" fmla="*/ 110 h 764"/>
                  <a:gd name="T20" fmla="*/ 558 w 2970"/>
                  <a:gd name="T21" fmla="*/ 134 h 764"/>
                  <a:gd name="T22" fmla="*/ 528 w 2970"/>
                  <a:gd name="T23" fmla="*/ 162 h 764"/>
                  <a:gd name="T24" fmla="*/ 500 w 2970"/>
                  <a:gd name="T25" fmla="*/ 188 h 764"/>
                  <a:gd name="T26" fmla="*/ 472 w 2970"/>
                  <a:gd name="T27" fmla="*/ 216 h 764"/>
                  <a:gd name="T28" fmla="*/ 418 w 2970"/>
                  <a:gd name="T29" fmla="*/ 274 h 764"/>
                  <a:gd name="T30" fmla="*/ 370 w 2970"/>
                  <a:gd name="T31" fmla="*/ 330 h 764"/>
                  <a:gd name="T32" fmla="*/ 370 w 2970"/>
                  <a:gd name="T33" fmla="*/ 330 h 764"/>
                  <a:gd name="T34" fmla="*/ 220 w 2970"/>
                  <a:gd name="T35" fmla="*/ 498 h 764"/>
                  <a:gd name="T36" fmla="*/ 104 w 2970"/>
                  <a:gd name="T37" fmla="*/ 626 h 764"/>
                  <a:gd name="T38" fmla="*/ 26 w 2970"/>
                  <a:gd name="T39" fmla="*/ 708 h 764"/>
                  <a:gd name="T40" fmla="*/ 0 w 2970"/>
                  <a:gd name="T41" fmla="*/ 736 h 764"/>
                  <a:gd name="T42" fmla="*/ 0 w 2970"/>
                  <a:gd name="T43" fmla="*/ 736 h 764"/>
                  <a:gd name="T44" fmla="*/ 392 w 2970"/>
                  <a:gd name="T45" fmla="*/ 456 h 764"/>
                  <a:gd name="T46" fmla="*/ 392 w 2970"/>
                  <a:gd name="T47" fmla="*/ 456 h 764"/>
                  <a:gd name="T48" fmla="*/ 430 w 2970"/>
                  <a:gd name="T49" fmla="*/ 500 h 764"/>
                  <a:gd name="T50" fmla="*/ 474 w 2970"/>
                  <a:gd name="T51" fmla="*/ 548 h 764"/>
                  <a:gd name="T52" fmla="*/ 528 w 2970"/>
                  <a:gd name="T53" fmla="*/ 600 h 764"/>
                  <a:gd name="T54" fmla="*/ 556 w 2970"/>
                  <a:gd name="T55" fmla="*/ 624 h 764"/>
                  <a:gd name="T56" fmla="*/ 586 w 2970"/>
                  <a:gd name="T57" fmla="*/ 650 h 764"/>
                  <a:gd name="T58" fmla="*/ 616 w 2970"/>
                  <a:gd name="T59" fmla="*/ 672 h 764"/>
                  <a:gd name="T60" fmla="*/ 648 w 2970"/>
                  <a:gd name="T61" fmla="*/ 694 h 764"/>
                  <a:gd name="T62" fmla="*/ 682 w 2970"/>
                  <a:gd name="T63" fmla="*/ 714 h 764"/>
                  <a:gd name="T64" fmla="*/ 714 w 2970"/>
                  <a:gd name="T65" fmla="*/ 732 h 764"/>
                  <a:gd name="T66" fmla="*/ 748 w 2970"/>
                  <a:gd name="T67" fmla="*/ 746 h 764"/>
                  <a:gd name="T68" fmla="*/ 782 w 2970"/>
                  <a:gd name="T69" fmla="*/ 756 h 764"/>
                  <a:gd name="T70" fmla="*/ 818 w 2970"/>
                  <a:gd name="T71" fmla="*/ 762 h 764"/>
                  <a:gd name="T72" fmla="*/ 852 w 2970"/>
                  <a:gd name="T73" fmla="*/ 764 h 764"/>
                  <a:gd name="T74" fmla="*/ 852 w 2970"/>
                  <a:gd name="T75" fmla="*/ 764 h 764"/>
                  <a:gd name="T76" fmla="*/ 2970 w 2970"/>
                  <a:gd name="T77" fmla="*/ 764 h 764"/>
                  <a:gd name="T78" fmla="*/ 2970 w 2970"/>
                  <a:gd name="T79" fmla="*/ 0 h 764"/>
                  <a:gd name="T80" fmla="*/ 2970 w 2970"/>
                  <a:gd name="T81" fmla="*/ 0 h 764"/>
                  <a:gd name="T82" fmla="*/ 852 w 2970"/>
                  <a:gd name="T83" fmla="*/ 0 h 764"/>
                  <a:gd name="T84" fmla="*/ 852 w 2970"/>
                  <a:gd name="T85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70" h="764">
                    <a:moveTo>
                      <a:pt x="852" y="0"/>
                    </a:moveTo>
                    <a:lnTo>
                      <a:pt x="852" y="0"/>
                    </a:lnTo>
                    <a:lnTo>
                      <a:pt x="818" y="2"/>
                    </a:lnTo>
                    <a:lnTo>
                      <a:pt x="784" y="8"/>
                    </a:lnTo>
                    <a:lnTo>
                      <a:pt x="750" y="18"/>
                    </a:lnTo>
                    <a:lnTo>
                      <a:pt x="716" y="32"/>
                    </a:lnTo>
                    <a:lnTo>
                      <a:pt x="684" y="48"/>
                    </a:lnTo>
                    <a:lnTo>
                      <a:pt x="652" y="66"/>
                    </a:lnTo>
                    <a:lnTo>
                      <a:pt x="620" y="88"/>
                    </a:lnTo>
                    <a:lnTo>
                      <a:pt x="588" y="110"/>
                    </a:lnTo>
                    <a:lnTo>
                      <a:pt x="558" y="134"/>
                    </a:lnTo>
                    <a:lnTo>
                      <a:pt x="528" y="162"/>
                    </a:lnTo>
                    <a:lnTo>
                      <a:pt x="500" y="188"/>
                    </a:lnTo>
                    <a:lnTo>
                      <a:pt x="472" y="216"/>
                    </a:lnTo>
                    <a:lnTo>
                      <a:pt x="418" y="274"/>
                    </a:lnTo>
                    <a:lnTo>
                      <a:pt x="370" y="330"/>
                    </a:lnTo>
                    <a:lnTo>
                      <a:pt x="370" y="330"/>
                    </a:lnTo>
                    <a:lnTo>
                      <a:pt x="220" y="498"/>
                    </a:lnTo>
                    <a:lnTo>
                      <a:pt x="104" y="626"/>
                    </a:lnTo>
                    <a:lnTo>
                      <a:pt x="26" y="708"/>
                    </a:lnTo>
                    <a:lnTo>
                      <a:pt x="0" y="736"/>
                    </a:lnTo>
                    <a:lnTo>
                      <a:pt x="0" y="736"/>
                    </a:lnTo>
                    <a:lnTo>
                      <a:pt x="392" y="456"/>
                    </a:lnTo>
                    <a:lnTo>
                      <a:pt x="392" y="456"/>
                    </a:lnTo>
                    <a:lnTo>
                      <a:pt x="430" y="500"/>
                    </a:lnTo>
                    <a:lnTo>
                      <a:pt x="474" y="548"/>
                    </a:lnTo>
                    <a:lnTo>
                      <a:pt x="528" y="600"/>
                    </a:lnTo>
                    <a:lnTo>
                      <a:pt x="556" y="624"/>
                    </a:lnTo>
                    <a:lnTo>
                      <a:pt x="586" y="650"/>
                    </a:lnTo>
                    <a:lnTo>
                      <a:pt x="616" y="672"/>
                    </a:lnTo>
                    <a:lnTo>
                      <a:pt x="648" y="694"/>
                    </a:lnTo>
                    <a:lnTo>
                      <a:pt x="682" y="714"/>
                    </a:lnTo>
                    <a:lnTo>
                      <a:pt x="714" y="732"/>
                    </a:lnTo>
                    <a:lnTo>
                      <a:pt x="748" y="746"/>
                    </a:lnTo>
                    <a:lnTo>
                      <a:pt x="782" y="756"/>
                    </a:lnTo>
                    <a:lnTo>
                      <a:pt x="818" y="762"/>
                    </a:lnTo>
                    <a:lnTo>
                      <a:pt x="852" y="764"/>
                    </a:lnTo>
                    <a:lnTo>
                      <a:pt x="852" y="764"/>
                    </a:lnTo>
                    <a:lnTo>
                      <a:pt x="2970" y="764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852" y="0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2917935" y="3468482"/>
              <a:ext cx="3646636" cy="6199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n-GB" sz="13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Non </a:t>
              </a:r>
              <a:r>
                <a:rPr lang="en-GB" sz="1300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sono</a:t>
              </a:r>
              <a:r>
                <a:rPr lang="en-GB" sz="13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ammesse</a:t>
              </a:r>
              <a:r>
                <a:rPr lang="en-GB" sz="13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le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fatture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per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servizi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che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non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hanno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una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indicazione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precisa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della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prestazione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oggetto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della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spesa</a:t>
              </a:r>
              <a:endParaRPr lang="en-GB" sz="13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19713" y="3405680"/>
              <a:ext cx="1224136" cy="8911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000" b="1" dirty="0">
                  <a:solidFill>
                    <a:schemeClr val="tx2"/>
                  </a:solidFill>
                  <a:latin typeface="Georgia" pitchFamily="18" charset="0"/>
                </a:rPr>
                <a:t>02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6758" y="3002126"/>
            <a:ext cx="6897638" cy="893336"/>
            <a:chOff x="554038" y="4460421"/>
            <a:chExt cx="6080125" cy="1198166"/>
          </a:xfrm>
        </p:grpSpPr>
        <p:grpSp>
          <p:nvGrpSpPr>
            <p:cNvPr id="23" name="Group 22"/>
            <p:cNvGrpSpPr/>
            <p:nvPr/>
          </p:nvGrpSpPr>
          <p:grpSpPr>
            <a:xfrm>
              <a:off x="554038" y="4460421"/>
              <a:ext cx="6080125" cy="1198166"/>
              <a:chOff x="554038" y="1908173"/>
              <a:chExt cx="6080125" cy="1308102"/>
            </a:xfrm>
          </p:grpSpPr>
          <p:sp>
            <p:nvSpPr>
              <p:cNvPr id="28" name="Freeform 6"/>
              <p:cNvSpPr>
                <a:spLocks/>
              </p:cNvSpPr>
              <p:nvPr/>
            </p:nvSpPr>
            <p:spPr bwMode="auto">
              <a:xfrm>
                <a:off x="554038" y="2003426"/>
                <a:ext cx="2022475" cy="1212849"/>
              </a:xfrm>
              <a:custGeom>
                <a:avLst/>
                <a:gdLst>
                  <a:gd name="T0" fmla="*/ 632 w 1274"/>
                  <a:gd name="T1" fmla="*/ 0 h 764"/>
                  <a:gd name="T2" fmla="*/ 632 w 1274"/>
                  <a:gd name="T3" fmla="*/ 0 h 764"/>
                  <a:gd name="T4" fmla="*/ 664 w 1274"/>
                  <a:gd name="T5" fmla="*/ 2 h 764"/>
                  <a:gd name="T6" fmla="*/ 696 w 1274"/>
                  <a:gd name="T7" fmla="*/ 6 h 764"/>
                  <a:gd name="T8" fmla="*/ 726 w 1274"/>
                  <a:gd name="T9" fmla="*/ 14 h 764"/>
                  <a:gd name="T10" fmla="*/ 756 w 1274"/>
                  <a:gd name="T11" fmla="*/ 24 h 764"/>
                  <a:gd name="T12" fmla="*/ 784 w 1274"/>
                  <a:gd name="T13" fmla="*/ 36 h 764"/>
                  <a:gd name="T14" fmla="*/ 810 w 1274"/>
                  <a:gd name="T15" fmla="*/ 52 h 764"/>
                  <a:gd name="T16" fmla="*/ 838 w 1274"/>
                  <a:gd name="T17" fmla="*/ 70 h 764"/>
                  <a:gd name="T18" fmla="*/ 864 w 1274"/>
                  <a:gd name="T19" fmla="*/ 90 h 764"/>
                  <a:gd name="T20" fmla="*/ 890 w 1274"/>
                  <a:gd name="T21" fmla="*/ 114 h 764"/>
                  <a:gd name="T22" fmla="*/ 916 w 1274"/>
                  <a:gd name="T23" fmla="*/ 138 h 764"/>
                  <a:gd name="T24" fmla="*/ 970 w 1274"/>
                  <a:gd name="T25" fmla="*/ 194 h 764"/>
                  <a:gd name="T26" fmla="*/ 1026 w 1274"/>
                  <a:gd name="T27" fmla="*/ 256 h 764"/>
                  <a:gd name="T28" fmla="*/ 1088 w 1274"/>
                  <a:gd name="T29" fmla="*/ 326 h 764"/>
                  <a:gd name="T30" fmla="*/ 1088 w 1274"/>
                  <a:gd name="T31" fmla="*/ 326 h 764"/>
                  <a:gd name="T32" fmla="*/ 1106 w 1274"/>
                  <a:gd name="T33" fmla="*/ 342 h 764"/>
                  <a:gd name="T34" fmla="*/ 1122 w 1274"/>
                  <a:gd name="T35" fmla="*/ 352 h 764"/>
                  <a:gd name="T36" fmla="*/ 1138 w 1274"/>
                  <a:gd name="T37" fmla="*/ 358 h 764"/>
                  <a:gd name="T38" fmla="*/ 1156 w 1274"/>
                  <a:gd name="T39" fmla="*/ 360 h 764"/>
                  <a:gd name="T40" fmla="*/ 1172 w 1274"/>
                  <a:gd name="T41" fmla="*/ 358 h 764"/>
                  <a:gd name="T42" fmla="*/ 1186 w 1274"/>
                  <a:gd name="T43" fmla="*/ 354 h 764"/>
                  <a:gd name="T44" fmla="*/ 1202 w 1274"/>
                  <a:gd name="T45" fmla="*/ 346 h 764"/>
                  <a:gd name="T46" fmla="*/ 1216 w 1274"/>
                  <a:gd name="T47" fmla="*/ 338 h 764"/>
                  <a:gd name="T48" fmla="*/ 1228 w 1274"/>
                  <a:gd name="T49" fmla="*/ 328 h 764"/>
                  <a:gd name="T50" fmla="*/ 1240 w 1274"/>
                  <a:gd name="T51" fmla="*/ 316 h 764"/>
                  <a:gd name="T52" fmla="*/ 1258 w 1274"/>
                  <a:gd name="T53" fmla="*/ 296 h 764"/>
                  <a:gd name="T54" fmla="*/ 1270 w 1274"/>
                  <a:gd name="T55" fmla="*/ 280 h 764"/>
                  <a:gd name="T56" fmla="*/ 1274 w 1274"/>
                  <a:gd name="T57" fmla="*/ 274 h 764"/>
                  <a:gd name="T58" fmla="*/ 1274 w 1274"/>
                  <a:gd name="T59" fmla="*/ 274 h 764"/>
                  <a:gd name="T60" fmla="*/ 1074 w 1274"/>
                  <a:gd name="T61" fmla="*/ 476 h 764"/>
                  <a:gd name="T62" fmla="*/ 1074 w 1274"/>
                  <a:gd name="T63" fmla="*/ 476 h 764"/>
                  <a:gd name="T64" fmla="*/ 984 w 1274"/>
                  <a:gd name="T65" fmla="*/ 566 h 764"/>
                  <a:gd name="T66" fmla="*/ 934 w 1274"/>
                  <a:gd name="T67" fmla="*/ 614 h 764"/>
                  <a:gd name="T68" fmla="*/ 908 w 1274"/>
                  <a:gd name="T69" fmla="*/ 638 h 764"/>
                  <a:gd name="T70" fmla="*/ 882 w 1274"/>
                  <a:gd name="T71" fmla="*/ 660 h 764"/>
                  <a:gd name="T72" fmla="*/ 854 w 1274"/>
                  <a:gd name="T73" fmla="*/ 680 h 764"/>
                  <a:gd name="T74" fmla="*/ 826 w 1274"/>
                  <a:gd name="T75" fmla="*/ 700 h 764"/>
                  <a:gd name="T76" fmla="*/ 796 w 1274"/>
                  <a:gd name="T77" fmla="*/ 716 h 764"/>
                  <a:gd name="T78" fmla="*/ 766 w 1274"/>
                  <a:gd name="T79" fmla="*/ 732 h 764"/>
                  <a:gd name="T80" fmla="*/ 734 w 1274"/>
                  <a:gd name="T81" fmla="*/ 744 h 764"/>
                  <a:gd name="T82" fmla="*/ 700 w 1274"/>
                  <a:gd name="T83" fmla="*/ 754 h 764"/>
                  <a:gd name="T84" fmla="*/ 666 w 1274"/>
                  <a:gd name="T85" fmla="*/ 762 h 764"/>
                  <a:gd name="T86" fmla="*/ 632 w 1274"/>
                  <a:gd name="T87" fmla="*/ 764 h 764"/>
                  <a:gd name="T88" fmla="*/ 632 w 1274"/>
                  <a:gd name="T89" fmla="*/ 764 h 764"/>
                  <a:gd name="T90" fmla="*/ 302 w 1274"/>
                  <a:gd name="T91" fmla="*/ 764 h 764"/>
                  <a:gd name="T92" fmla="*/ 0 w 1274"/>
                  <a:gd name="T93" fmla="*/ 764 h 764"/>
                  <a:gd name="T94" fmla="*/ 0 w 1274"/>
                  <a:gd name="T95" fmla="*/ 0 h 764"/>
                  <a:gd name="T96" fmla="*/ 0 w 1274"/>
                  <a:gd name="T97" fmla="*/ 0 h 764"/>
                  <a:gd name="T98" fmla="*/ 632 w 1274"/>
                  <a:gd name="T99" fmla="*/ 0 h 764"/>
                  <a:gd name="T100" fmla="*/ 632 w 1274"/>
                  <a:gd name="T101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74" h="764">
                    <a:moveTo>
                      <a:pt x="632" y="0"/>
                    </a:moveTo>
                    <a:lnTo>
                      <a:pt x="632" y="0"/>
                    </a:lnTo>
                    <a:lnTo>
                      <a:pt x="664" y="2"/>
                    </a:lnTo>
                    <a:lnTo>
                      <a:pt x="696" y="6"/>
                    </a:lnTo>
                    <a:lnTo>
                      <a:pt x="726" y="14"/>
                    </a:lnTo>
                    <a:lnTo>
                      <a:pt x="756" y="24"/>
                    </a:lnTo>
                    <a:lnTo>
                      <a:pt x="784" y="36"/>
                    </a:lnTo>
                    <a:lnTo>
                      <a:pt x="810" y="52"/>
                    </a:lnTo>
                    <a:lnTo>
                      <a:pt x="838" y="70"/>
                    </a:lnTo>
                    <a:lnTo>
                      <a:pt x="864" y="90"/>
                    </a:lnTo>
                    <a:lnTo>
                      <a:pt x="890" y="114"/>
                    </a:lnTo>
                    <a:lnTo>
                      <a:pt x="916" y="138"/>
                    </a:lnTo>
                    <a:lnTo>
                      <a:pt x="970" y="194"/>
                    </a:lnTo>
                    <a:lnTo>
                      <a:pt x="1026" y="256"/>
                    </a:lnTo>
                    <a:lnTo>
                      <a:pt x="1088" y="326"/>
                    </a:lnTo>
                    <a:lnTo>
                      <a:pt x="1088" y="326"/>
                    </a:lnTo>
                    <a:lnTo>
                      <a:pt x="1106" y="342"/>
                    </a:lnTo>
                    <a:lnTo>
                      <a:pt x="1122" y="352"/>
                    </a:lnTo>
                    <a:lnTo>
                      <a:pt x="1138" y="358"/>
                    </a:lnTo>
                    <a:lnTo>
                      <a:pt x="1156" y="360"/>
                    </a:lnTo>
                    <a:lnTo>
                      <a:pt x="1172" y="358"/>
                    </a:lnTo>
                    <a:lnTo>
                      <a:pt x="1186" y="354"/>
                    </a:lnTo>
                    <a:lnTo>
                      <a:pt x="1202" y="346"/>
                    </a:lnTo>
                    <a:lnTo>
                      <a:pt x="1216" y="338"/>
                    </a:lnTo>
                    <a:lnTo>
                      <a:pt x="1228" y="328"/>
                    </a:lnTo>
                    <a:lnTo>
                      <a:pt x="1240" y="316"/>
                    </a:lnTo>
                    <a:lnTo>
                      <a:pt x="1258" y="296"/>
                    </a:lnTo>
                    <a:lnTo>
                      <a:pt x="1270" y="280"/>
                    </a:lnTo>
                    <a:lnTo>
                      <a:pt x="1274" y="274"/>
                    </a:lnTo>
                    <a:lnTo>
                      <a:pt x="1274" y="274"/>
                    </a:lnTo>
                    <a:lnTo>
                      <a:pt x="1074" y="476"/>
                    </a:lnTo>
                    <a:lnTo>
                      <a:pt x="1074" y="476"/>
                    </a:lnTo>
                    <a:lnTo>
                      <a:pt x="984" y="566"/>
                    </a:lnTo>
                    <a:lnTo>
                      <a:pt x="934" y="614"/>
                    </a:lnTo>
                    <a:lnTo>
                      <a:pt x="908" y="638"/>
                    </a:lnTo>
                    <a:lnTo>
                      <a:pt x="882" y="660"/>
                    </a:lnTo>
                    <a:lnTo>
                      <a:pt x="854" y="680"/>
                    </a:lnTo>
                    <a:lnTo>
                      <a:pt x="826" y="700"/>
                    </a:lnTo>
                    <a:lnTo>
                      <a:pt x="796" y="716"/>
                    </a:lnTo>
                    <a:lnTo>
                      <a:pt x="766" y="732"/>
                    </a:lnTo>
                    <a:lnTo>
                      <a:pt x="734" y="744"/>
                    </a:lnTo>
                    <a:lnTo>
                      <a:pt x="700" y="754"/>
                    </a:lnTo>
                    <a:lnTo>
                      <a:pt x="666" y="762"/>
                    </a:lnTo>
                    <a:lnTo>
                      <a:pt x="632" y="764"/>
                    </a:lnTo>
                    <a:lnTo>
                      <a:pt x="632" y="764"/>
                    </a:lnTo>
                    <a:lnTo>
                      <a:pt x="302" y="764"/>
                    </a:lnTo>
                    <a:lnTo>
                      <a:pt x="0" y="76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32" y="0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rgbClr val="95B3D7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7"/>
              <p:cNvSpPr>
                <a:spLocks/>
              </p:cNvSpPr>
              <p:nvPr/>
            </p:nvSpPr>
            <p:spPr bwMode="auto">
              <a:xfrm>
                <a:off x="1919288" y="1908173"/>
                <a:ext cx="4714875" cy="1212848"/>
              </a:xfrm>
              <a:custGeom>
                <a:avLst/>
                <a:gdLst>
                  <a:gd name="T0" fmla="*/ 852 w 2970"/>
                  <a:gd name="T1" fmla="*/ 0 h 764"/>
                  <a:gd name="T2" fmla="*/ 852 w 2970"/>
                  <a:gd name="T3" fmla="*/ 0 h 764"/>
                  <a:gd name="T4" fmla="*/ 818 w 2970"/>
                  <a:gd name="T5" fmla="*/ 2 h 764"/>
                  <a:gd name="T6" fmla="*/ 784 w 2970"/>
                  <a:gd name="T7" fmla="*/ 8 h 764"/>
                  <a:gd name="T8" fmla="*/ 750 w 2970"/>
                  <a:gd name="T9" fmla="*/ 18 h 764"/>
                  <a:gd name="T10" fmla="*/ 716 w 2970"/>
                  <a:gd name="T11" fmla="*/ 32 h 764"/>
                  <a:gd name="T12" fmla="*/ 684 w 2970"/>
                  <a:gd name="T13" fmla="*/ 48 h 764"/>
                  <a:gd name="T14" fmla="*/ 652 w 2970"/>
                  <a:gd name="T15" fmla="*/ 66 h 764"/>
                  <a:gd name="T16" fmla="*/ 620 w 2970"/>
                  <a:gd name="T17" fmla="*/ 88 h 764"/>
                  <a:gd name="T18" fmla="*/ 588 w 2970"/>
                  <a:gd name="T19" fmla="*/ 110 h 764"/>
                  <a:gd name="T20" fmla="*/ 558 w 2970"/>
                  <a:gd name="T21" fmla="*/ 134 h 764"/>
                  <a:gd name="T22" fmla="*/ 528 w 2970"/>
                  <a:gd name="T23" fmla="*/ 162 h 764"/>
                  <a:gd name="T24" fmla="*/ 500 w 2970"/>
                  <a:gd name="T25" fmla="*/ 188 h 764"/>
                  <a:gd name="T26" fmla="*/ 472 w 2970"/>
                  <a:gd name="T27" fmla="*/ 216 h 764"/>
                  <a:gd name="T28" fmla="*/ 418 w 2970"/>
                  <a:gd name="T29" fmla="*/ 274 h 764"/>
                  <a:gd name="T30" fmla="*/ 370 w 2970"/>
                  <a:gd name="T31" fmla="*/ 330 h 764"/>
                  <a:gd name="T32" fmla="*/ 370 w 2970"/>
                  <a:gd name="T33" fmla="*/ 330 h 764"/>
                  <a:gd name="T34" fmla="*/ 220 w 2970"/>
                  <a:gd name="T35" fmla="*/ 498 h 764"/>
                  <a:gd name="T36" fmla="*/ 104 w 2970"/>
                  <a:gd name="T37" fmla="*/ 626 h 764"/>
                  <a:gd name="T38" fmla="*/ 26 w 2970"/>
                  <a:gd name="T39" fmla="*/ 708 h 764"/>
                  <a:gd name="T40" fmla="*/ 0 w 2970"/>
                  <a:gd name="T41" fmla="*/ 736 h 764"/>
                  <a:gd name="T42" fmla="*/ 0 w 2970"/>
                  <a:gd name="T43" fmla="*/ 736 h 764"/>
                  <a:gd name="T44" fmla="*/ 392 w 2970"/>
                  <a:gd name="T45" fmla="*/ 456 h 764"/>
                  <a:gd name="T46" fmla="*/ 392 w 2970"/>
                  <a:gd name="T47" fmla="*/ 456 h 764"/>
                  <a:gd name="T48" fmla="*/ 430 w 2970"/>
                  <a:gd name="T49" fmla="*/ 500 h 764"/>
                  <a:gd name="T50" fmla="*/ 474 w 2970"/>
                  <a:gd name="T51" fmla="*/ 548 h 764"/>
                  <a:gd name="T52" fmla="*/ 528 w 2970"/>
                  <a:gd name="T53" fmla="*/ 600 h 764"/>
                  <a:gd name="T54" fmla="*/ 556 w 2970"/>
                  <a:gd name="T55" fmla="*/ 624 h 764"/>
                  <a:gd name="T56" fmla="*/ 586 w 2970"/>
                  <a:gd name="T57" fmla="*/ 650 h 764"/>
                  <a:gd name="T58" fmla="*/ 616 w 2970"/>
                  <a:gd name="T59" fmla="*/ 672 h 764"/>
                  <a:gd name="T60" fmla="*/ 648 w 2970"/>
                  <a:gd name="T61" fmla="*/ 694 h 764"/>
                  <a:gd name="T62" fmla="*/ 682 w 2970"/>
                  <a:gd name="T63" fmla="*/ 714 h 764"/>
                  <a:gd name="T64" fmla="*/ 714 w 2970"/>
                  <a:gd name="T65" fmla="*/ 732 h 764"/>
                  <a:gd name="T66" fmla="*/ 748 w 2970"/>
                  <a:gd name="T67" fmla="*/ 746 h 764"/>
                  <a:gd name="T68" fmla="*/ 782 w 2970"/>
                  <a:gd name="T69" fmla="*/ 756 h 764"/>
                  <a:gd name="T70" fmla="*/ 818 w 2970"/>
                  <a:gd name="T71" fmla="*/ 762 h 764"/>
                  <a:gd name="T72" fmla="*/ 852 w 2970"/>
                  <a:gd name="T73" fmla="*/ 764 h 764"/>
                  <a:gd name="T74" fmla="*/ 852 w 2970"/>
                  <a:gd name="T75" fmla="*/ 764 h 764"/>
                  <a:gd name="T76" fmla="*/ 2970 w 2970"/>
                  <a:gd name="T77" fmla="*/ 764 h 764"/>
                  <a:gd name="T78" fmla="*/ 2970 w 2970"/>
                  <a:gd name="T79" fmla="*/ 0 h 764"/>
                  <a:gd name="T80" fmla="*/ 2970 w 2970"/>
                  <a:gd name="T81" fmla="*/ 0 h 764"/>
                  <a:gd name="T82" fmla="*/ 852 w 2970"/>
                  <a:gd name="T83" fmla="*/ 0 h 764"/>
                  <a:gd name="T84" fmla="*/ 852 w 2970"/>
                  <a:gd name="T85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70" h="764">
                    <a:moveTo>
                      <a:pt x="852" y="0"/>
                    </a:moveTo>
                    <a:lnTo>
                      <a:pt x="852" y="0"/>
                    </a:lnTo>
                    <a:lnTo>
                      <a:pt x="818" y="2"/>
                    </a:lnTo>
                    <a:lnTo>
                      <a:pt x="784" y="8"/>
                    </a:lnTo>
                    <a:lnTo>
                      <a:pt x="750" y="18"/>
                    </a:lnTo>
                    <a:lnTo>
                      <a:pt x="716" y="32"/>
                    </a:lnTo>
                    <a:lnTo>
                      <a:pt x="684" y="48"/>
                    </a:lnTo>
                    <a:lnTo>
                      <a:pt x="652" y="66"/>
                    </a:lnTo>
                    <a:lnTo>
                      <a:pt x="620" y="88"/>
                    </a:lnTo>
                    <a:lnTo>
                      <a:pt x="588" y="110"/>
                    </a:lnTo>
                    <a:lnTo>
                      <a:pt x="558" y="134"/>
                    </a:lnTo>
                    <a:lnTo>
                      <a:pt x="528" y="162"/>
                    </a:lnTo>
                    <a:lnTo>
                      <a:pt x="500" y="188"/>
                    </a:lnTo>
                    <a:lnTo>
                      <a:pt x="472" y="216"/>
                    </a:lnTo>
                    <a:lnTo>
                      <a:pt x="418" y="274"/>
                    </a:lnTo>
                    <a:lnTo>
                      <a:pt x="370" y="330"/>
                    </a:lnTo>
                    <a:lnTo>
                      <a:pt x="370" y="330"/>
                    </a:lnTo>
                    <a:lnTo>
                      <a:pt x="220" y="498"/>
                    </a:lnTo>
                    <a:lnTo>
                      <a:pt x="104" y="626"/>
                    </a:lnTo>
                    <a:lnTo>
                      <a:pt x="26" y="708"/>
                    </a:lnTo>
                    <a:lnTo>
                      <a:pt x="0" y="736"/>
                    </a:lnTo>
                    <a:lnTo>
                      <a:pt x="0" y="736"/>
                    </a:lnTo>
                    <a:lnTo>
                      <a:pt x="392" y="456"/>
                    </a:lnTo>
                    <a:lnTo>
                      <a:pt x="392" y="456"/>
                    </a:lnTo>
                    <a:lnTo>
                      <a:pt x="430" y="500"/>
                    </a:lnTo>
                    <a:lnTo>
                      <a:pt x="474" y="548"/>
                    </a:lnTo>
                    <a:lnTo>
                      <a:pt x="528" y="600"/>
                    </a:lnTo>
                    <a:lnTo>
                      <a:pt x="556" y="624"/>
                    </a:lnTo>
                    <a:lnTo>
                      <a:pt x="586" y="650"/>
                    </a:lnTo>
                    <a:lnTo>
                      <a:pt x="616" y="672"/>
                    </a:lnTo>
                    <a:lnTo>
                      <a:pt x="648" y="694"/>
                    </a:lnTo>
                    <a:lnTo>
                      <a:pt x="682" y="714"/>
                    </a:lnTo>
                    <a:lnTo>
                      <a:pt x="714" y="732"/>
                    </a:lnTo>
                    <a:lnTo>
                      <a:pt x="748" y="746"/>
                    </a:lnTo>
                    <a:lnTo>
                      <a:pt x="782" y="756"/>
                    </a:lnTo>
                    <a:lnTo>
                      <a:pt x="818" y="762"/>
                    </a:lnTo>
                    <a:lnTo>
                      <a:pt x="852" y="764"/>
                    </a:lnTo>
                    <a:lnTo>
                      <a:pt x="852" y="764"/>
                    </a:lnTo>
                    <a:lnTo>
                      <a:pt x="2970" y="764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852" y="0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95B3D7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2993905" y="4463425"/>
              <a:ext cx="3637922" cy="9287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Non è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il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ammesso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il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rimborso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delle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spese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sostenute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da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soggetti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diversi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per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conto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del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beneficiario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 La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spesa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documentata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con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giustificativi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non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intestati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al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Beneficiario</a:t>
              </a:r>
              <a:endParaRPr lang="en-GB" sz="13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25979" y="4579038"/>
              <a:ext cx="1026915" cy="9494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000" b="1" dirty="0" smtClean="0">
                  <a:solidFill>
                    <a:schemeClr val="tx2"/>
                  </a:solidFill>
                  <a:latin typeface="Georgia" pitchFamily="18" charset="0"/>
                </a:rPr>
                <a:t>03</a:t>
              </a:r>
              <a:endParaRPr lang="en-GB" sz="4000" b="1" dirty="0">
                <a:solidFill>
                  <a:schemeClr val="tx2"/>
                </a:solidFill>
                <a:latin typeface="Georgia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54052" y="4463426"/>
              <a:ext cx="592248" cy="1155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GB" sz="5000" dirty="0">
                <a:solidFill>
                  <a:schemeClr val="accent4"/>
                </a:solidFill>
                <a:latin typeface="Georgia" pitchFamily="18" charset="0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3245605" y="939598"/>
            <a:ext cx="421838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spese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sostenute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presso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bar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ed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ristoranti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devono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essere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giustificate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mediante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le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ricevute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fatture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non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mediante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gli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scontrini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fiscali</a:t>
            </a:r>
            <a:endParaRPr lang="en-GB" sz="13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Segnaposto numero diapositiva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FDE-E775-4880-A187-7195418A024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98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944" y="117898"/>
            <a:ext cx="658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22334"/>
                </a:solidFill>
              </a:rPr>
              <a:t>Ammissibilità dei contratti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0000" y="929609"/>
            <a:ext cx="6064983" cy="330275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400" dirty="0" smtClean="0"/>
              <a:t>L’impegno giuridicamente vincolante è qualsiasi documento da cui si evincono gli elementi essenziali di un contratto: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400" dirty="0"/>
              <a:t>p</a:t>
            </a:r>
            <a:r>
              <a:rPr lang="it-IT" sz="1400" dirty="0" smtClean="0"/>
              <a:t>arti contraenti;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400" dirty="0"/>
              <a:t>o</a:t>
            </a:r>
            <a:r>
              <a:rPr lang="it-IT" sz="1400" dirty="0" smtClean="0"/>
              <a:t>ggetto della fornitura;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400" dirty="0" smtClean="0"/>
              <a:t>corrispettivo;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400" dirty="0"/>
              <a:t>e</a:t>
            </a:r>
            <a:r>
              <a:rPr lang="it-IT" sz="1400" dirty="0" smtClean="0"/>
              <a:t>ventuale durata delle prestazioni;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400" dirty="0"/>
              <a:t>r</a:t>
            </a:r>
            <a:r>
              <a:rPr lang="it-IT" sz="1400" dirty="0" smtClean="0"/>
              <a:t>iferimento al film/progetto e CUP.</a:t>
            </a:r>
          </a:p>
          <a:p>
            <a:pPr algn="just"/>
            <a:endParaRPr lang="it-IT" sz="1400" dirty="0"/>
          </a:p>
          <a:p>
            <a:pPr algn="just"/>
            <a:r>
              <a:rPr lang="it-IT" sz="1400" dirty="0"/>
              <a:t>L’impegno giuridicamente vincolante può non essere necessario qualora i riferimenti civilistici o la consuetudine commerciale non prevedono la stipula di un accordo scritto</a:t>
            </a:r>
          </a:p>
          <a:p>
            <a:pPr algn="just"/>
            <a:endParaRPr lang="it-IT" sz="1400" dirty="0" smtClean="0">
              <a:solidFill>
                <a:srgbClr val="FF0000"/>
              </a:solidFill>
            </a:endParaRPr>
          </a:p>
          <a:p>
            <a:pPr algn="just"/>
            <a:r>
              <a:rPr lang="it-IT" sz="1400" dirty="0"/>
              <a:t>L’impegno giuridicamente vincolante deve essere sempre datato e sottoscritto dalle parti contraenti e presentato in copia conforme all’originale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8467"/>
            <a:ext cx="1440000" cy="144000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FDE-E775-4880-A187-7195418A024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16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944" y="117898"/>
            <a:ext cx="5625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22334"/>
                </a:solidFill>
              </a:rPr>
              <a:t>Punti d’attenzione: Contratti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589" y="1044357"/>
            <a:ext cx="5207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400" dirty="0" smtClean="0"/>
          </a:p>
          <a:p>
            <a:pPr algn="just"/>
            <a:endParaRPr lang="it-IT" sz="1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641601" y="879894"/>
            <a:ext cx="5820249" cy="3273006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no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it-IT" sz="1400" dirty="0" smtClean="0"/>
              <a:t>Nel caso in cui non sia previsto il contratto, la spesa sarà ammissibile soltanto se la fattura presenta tutti i riferimenti al film e se l’oggetto della prestazione è dettagliato;</a:t>
            </a:r>
          </a:p>
          <a:p>
            <a:pPr marL="28575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it-IT" sz="1400" dirty="0" smtClean="0"/>
              <a:t>Nel caso di titoli di viaggio è sempre necessario allegare documentazione attestante in modo ufficiale il motivo del viaggio;</a:t>
            </a:r>
          </a:p>
          <a:p>
            <a:pPr marL="28575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it-IT" sz="1400" dirty="0"/>
              <a:t>La comunicazione UNILAV pur non essendo l’impegno giuridicamente vincolate richiesto dall’Avviso Pubblico, può sostituire in contratto di lavoro per prestazioni di breve </a:t>
            </a:r>
            <a:r>
              <a:rPr lang="it-IT" sz="1400" dirty="0" smtClean="0"/>
              <a:t>durata.</a:t>
            </a:r>
            <a:endParaRPr lang="it-IT" sz="1400" dirty="0"/>
          </a:p>
        </p:txBody>
      </p:sp>
      <p:pic>
        <p:nvPicPr>
          <p:cNvPr id="7" name="Picture 2" descr="Risultati immagini per omino attenzi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44357"/>
            <a:ext cx="1641600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FDE-E775-4880-A187-7195418A024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944" y="117898"/>
            <a:ext cx="694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22334"/>
                </a:solidFill>
              </a:rPr>
              <a:t>Esempi: Spese non ammissibili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63866" y="873326"/>
            <a:ext cx="6897638" cy="1014541"/>
            <a:chOff x="554038" y="2023640"/>
            <a:chExt cx="6080125" cy="1198163"/>
          </a:xfrm>
        </p:grpSpPr>
        <p:grpSp>
          <p:nvGrpSpPr>
            <p:cNvPr id="9" name="Group 8"/>
            <p:cNvGrpSpPr/>
            <p:nvPr/>
          </p:nvGrpSpPr>
          <p:grpSpPr>
            <a:xfrm>
              <a:off x="554038" y="2023640"/>
              <a:ext cx="6080125" cy="1198163"/>
              <a:chOff x="554038" y="1908175"/>
              <a:chExt cx="6080125" cy="1308100"/>
            </a:xfrm>
          </p:grpSpPr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554038" y="2003425"/>
                <a:ext cx="2022475" cy="1212850"/>
              </a:xfrm>
              <a:custGeom>
                <a:avLst/>
                <a:gdLst>
                  <a:gd name="T0" fmla="*/ 632 w 1274"/>
                  <a:gd name="T1" fmla="*/ 0 h 764"/>
                  <a:gd name="T2" fmla="*/ 632 w 1274"/>
                  <a:gd name="T3" fmla="*/ 0 h 764"/>
                  <a:gd name="T4" fmla="*/ 664 w 1274"/>
                  <a:gd name="T5" fmla="*/ 2 h 764"/>
                  <a:gd name="T6" fmla="*/ 696 w 1274"/>
                  <a:gd name="T7" fmla="*/ 6 h 764"/>
                  <a:gd name="T8" fmla="*/ 726 w 1274"/>
                  <a:gd name="T9" fmla="*/ 14 h 764"/>
                  <a:gd name="T10" fmla="*/ 756 w 1274"/>
                  <a:gd name="T11" fmla="*/ 24 h 764"/>
                  <a:gd name="T12" fmla="*/ 784 w 1274"/>
                  <a:gd name="T13" fmla="*/ 36 h 764"/>
                  <a:gd name="T14" fmla="*/ 810 w 1274"/>
                  <a:gd name="T15" fmla="*/ 52 h 764"/>
                  <a:gd name="T16" fmla="*/ 838 w 1274"/>
                  <a:gd name="T17" fmla="*/ 70 h 764"/>
                  <a:gd name="T18" fmla="*/ 864 w 1274"/>
                  <a:gd name="T19" fmla="*/ 90 h 764"/>
                  <a:gd name="T20" fmla="*/ 890 w 1274"/>
                  <a:gd name="T21" fmla="*/ 114 h 764"/>
                  <a:gd name="T22" fmla="*/ 916 w 1274"/>
                  <a:gd name="T23" fmla="*/ 138 h 764"/>
                  <a:gd name="T24" fmla="*/ 970 w 1274"/>
                  <a:gd name="T25" fmla="*/ 194 h 764"/>
                  <a:gd name="T26" fmla="*/ 1026 w 1274"/>
                  <a:gd name="T27" fmla="*/ 256 h 764"/>
                  <a:gd name="T28" fmla="*/ 1088 w 1274"/>
                  <a:gd name="T29" fmla="*/ 326 h 764"/>
                  <a:gd name="T30" fmla="*/ 1088 w 1274"/>
                  <a:gd name="T31" fmla="*/ 326 h 764"/>
                  <a:gd name="T32" fmla="*/ 1106 w 1274"/>
                  <a:gd name="T33" fmla="*/ 342 h 764"/>
                  <a:gd name="T34" fmla="*/ 1122 w 1274"/>
                  <a:gd name="T35" fmla="*/ 352 h 764"/>
                  <a:gd name="T36" fmla="*/ 1138 w 1274"/>
                  <a:gd name="T37" fmla="*/ 358 h 764"/>
                  <a:gd name="T38" fmla="*/ 1156 w 1274"/>
                  <a:gd name="T39" fmla="*/ 360 h 764"/>
                  <a:gd name="T40" fmla="*/ 1172 w 1274"/>
                  <a:gd name="T41" fmla="*/ 358 h 764"/>
                  <a:gd name="T42" fmla="*/ 1186 w 1274"/>
                  <a:gd name="T43" fmla="*/ 354 h 764"/>
                  <a:gd name="T44" fmla="*/ 1202 w 1274"/>
                  <a:gd name="T45" fmla="*/ 346 h 764"/>
                  <a:gd name="T46" fmla="*/ 1216 w 1274"/>
                  <a:gd name="T47" fmla="*/ 338 h 764"/>
                  <a:gd name="T48" fmla="*/ 1228 w 1274"/>
                  <a:gd name="T49" fmla="*/ 328 h 764"/>
                  <a:gd name="T50" fmla="*/ 1240 w 1274"/>
                  <a:gd name="T51" fmla="*/ 316 h 764"/>
                  <a:gd name="T52" fmla="*/ 1258 w 1274"/>
                  <a:gd name="T53" fmla="*/ 296 h 764"/>
                  <a:gd name="T54" fmla="*/ 1270 w 1274"/>
                  <a:gd name="T55" fmla="*/ 280 h 764"/>
                  <a:gd name="T56" fmla="*/ 1274 w 1274"/>
                  <a:gd name="T57" fmla="*/ 274 h 764"/>
                  <a:gd name="T58" fmla="*/ 1274 w 1274"/>
                  <a:gd name="T59" fmla="*/ 274 h 764"/>
                  <a:gd name="T60" fmla="*/ 1074 w 1274"/>
                  <a:gd name="T61" fmla="*/ 476 h 764"/>
                  <a:gd name="T62" fmla="*/ 1074 w 1274"/>
                  <a:gd name="T63" fmla="*/ 476 h 764"/>
                  <a:gd name="T64" fmla="*/ 984 w 1274"/>
                  <a:gd name="T65" fmla="*/ 566 h 764"/>
                  <a:gd name="T66" fmla="*/ 934 w 1274"/>
                  <a:gd name="T67" fmla="*/ 614 h 764"/>
                  <a:gd name="T68" fmla="*/ 908 w 1274"/>
                  <a:gd name="T69" fmla="*/ 638 h 764"/>
                  <a:gd name="T70" fmla="*/ 882 w 1274"/>
                  <a:gd name="T71" fmla="*/ 660 h 764"/>
                  <a:gd name="T72" fmla="*/ 854 w 1274"/>
                  <a:gd name="T73" fmla="*/ 680 h 764"/>
                  <a:gd name="T74" fmla="*/ 826 w 1274"/>
                  <a:gd name="T75" fmla="*/ 700 h 764"/>
                  <a:gd name="T76" fmla="*/ 796 w 1274"/>
                  <a:gd name="T77" fmla="*/ 716 h 764"/>
                  <a:gd name="T78" fmla="*/ 766 w 1274"/>
                  <a:gd name="T79" fmla="*/ 732 h 764"/>
                  <a:gd name="T80" fmla="*/ 734 w 1274"/>
                  <a:gd name="T81" fmla="*/ 744 h 764"/>
                  <a:gd name="T82" fmla="*/ 700 w 1274"/>
                  <a:gd name="T83" fmla="*/ 754 h 764"/>
                  <a:gd name="T84" fmla="*/ 666 w 1274"/>
                  <a:gd name="T85" fmla="*/ 762 h 764"/>
                  <a:gd name="T86" fmla="*/ 632 w 1274"/>
                  <a:gd name="T87" fmla="*/ 764 h 764"/>
                  <a:gd name="T88" fmla="*/ 632 w 1274"/>
                  <a:gd name="T89" fmla="*/ 764 h 764"/>
                  <a:gd name="T90" fmla="*/ 302 w 1274"/>
                  <a:gd name="T91" fmla="*/ 764 h 764"/>
                  <a:gd name="T92" fmla="*/ 0 w 1274"/>
                  <a:gd name="T93" fmla="*/ 764 h 764"/>
                  <a:gd name="T94" fmla="*/ 0 w 1274"/>
                  <a:gd name="T95" fmla="*/ 0 h 764"/>
                  <a:gd name="T96" fmla="*/ 0 w 1274"/>
                  <a:gd name="T97" fmla="*/ 0 h 764"/>
                  <a:gd name="T98" fmla="*/ 632 w 1274"/>
                  <a:gd name="T99" fmla="*/ 0 h 764"/>
                  <a:gd name="T100" fmla="*/ 632 w 1274"/>
                  <a:gd name="T101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74" h="764">
                    <a:moveTo>
                      <a:pt x="632" y="0"/>
                    </a:moveTo>
                    <a:lnTo>
                      <a:pt x="632" y="0"/>
                    </a:lnTo>
                    <a:lnTo>
                      <a:pt x="664" y="2"/>
                    </a:lnTo>
                    <a:lnTo>
                      <a:pt x="696" y="6"/>
                    </a:lnTo>
                    <a:lnTo>
                      <a:pt x="726" y="14"/>
                    </a:lnTo>
                    <a:lnTo>
                      <a:pt x="756" y="24"/>
                    </a:lnTo>
                    <a:lnTo>
                      <a:pt x="784" y="36"/>
                    </a:lnTo>
                    <a:lnTo>
                      <a:pt x="810" y="52"/>
                    </a:lnTo>
                    <a:lnTo>
                      <a:pt x="838" y="70"/>
                    </a:lnTo>
                    <a:lnTo>
                      <a:pt x="864" y="90"/>
                    </a:lnTo>
                    <a:lnTo>
                      <a:pt x="890" y="114"/>
                    </a:lnTo>
                    <a:lnTo>
                      <a:pt x="916" y="138"/>
                    </a:lnTo>
                    <a:lnTo>
                      <a:pt x="970" y="194"/>
                    </a:lnTo>
                    <a:lnTo>
                      <a:pt x="1026" y="256"/>
                    </a:lnTo>
                    <a:lnTo>
                      <a:pt x="1088" y="326"/>
                    </a:lnTo>
                    <a:lnTo>
                      <a:pt x="1088" y="326"/>
                    </a:lnTo>
                    <a:lnTo>
                      <a:pt x="1106" y="342"/>
                    </a:lnTo>
                    <a:lnTo>
                      <a:pt x="1122" y="352"/>
                    </a:lnTo>
                    <a:lnTo>
                      <a:pt x="1138" y="358"/>
                    </a:lnTo>
                    <a:lnTo>
                      <a:pt x="1156" y="360"/>
                    </a:lnTo>
                    <a:lnTo>
                      <a:pt x="1172" y="358"/>
                    </a:lnTo>
                    <a:lnTo>
                      <a:pt x="1186" y="354"/>
                    </a:lnTo>
                    <a:lnTo>
                      <a:pt x="1202" y="346"/>
                    </a:lnTo>
                    <a:lnTo>
                      <a:pt x="1216" y="338"/>
                    </a:lnTo>
                    <a:lnTo>
                      <a:pt x="1228" y="328"/>
                    </a:lnTo>
                    <a:lnTo>
                      <a:pt x="1240" y="316"/>
                    </a:lnTo>
                    <a:lnTo>
                      <a:pt x="1258" y="296"/>
                    </a:lnTo>
                    <a:lnTo>
                      <a:pt x="1270" y="280"/>
                    </a:lnTo>
                    <a:lnTo>
                      <a:pt x="1274" y="274"/>
                    </a:lnTo>
                    <a:lnTo>
                      <a:pt x="1274" y="274"/>
                    </a:lnTo>
                    <a:lnTo>
                      <a:pt x="1074" y="476"/>
                    </a:lnTo>
                    <a:lnTo>
                      <a:pt x="1074" y="476"/>
                    </a:lnTo>
                    <a:lnTo>
                      <a:pt x="984" y="566"/>
                    </a:lnTo>
                    <a:lnTo>
                      <a:pt x="934" y="614"/>
                    </a:lnTo>
                    <a:lnTo>
                      <a:pt x="908" y="638"/>
                    </a:lnTo>
                    <a:lnTo>
                      <a:pt x="882" y="660"/>
                    </a:lnTo>
                    <a:lnTo>
                      <a:pt x="854" y="680"/>
                    </a:lnTo>
                    <a:lnTo>
                      <a:pt x="826" y="700"/>
                    </a:lnTo>
                    <a:lnTo>
                      <a:pt x="796" y="716"/>
                    </a:lnTo>
                    <a:lnTo>
                      <a:pt x="766" y="732"/>
                    </a:lnTo>
                    <a:lnTo>
                      <a:pt x="734" y="744"/>
                    </a:lnTo>
                    <a:lnTo>
                      <a:pt x="700" y="754"/>
                    </a:lnTo>
                    <a:lnTo>
                      <a:pt x="666" y="762"/>
                    </a:lnTo>
                    <a:lnTo>
                      <a:pt x="632" y="764"/>
                    </a:lnTo>
                    <a:lnTo>
                      <a:pt x="632" y="764"/>
                    </a:lnTo>
                    <a:lnTo>
                      <a:pt x="302" y="764"/>
                    </a:lnTo>
                    <a:lnTo>
                      <a:pt x="0" y="76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32" y="0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tx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1919288" y="1908175"/>
                <a:ext cx="4714875" cy="1212850"/>
              </a:xfrm>
              <a:custGeom>
                <a:avLst/>
                <a:gdLst>
                  <a:gd name="T0" fmla="*/ 852 w 2970"/>
                  <a:gd name="T1" fmla="*/ 0 h 764"/>
                  <a:gd name="T2" fmla="*/ 852 w 2970"/>
                  <a:gd name="T3" fmla="*/ 0 h 764"/>
                  <a:gd name="T4" fmla="*/ 818 w 2970"/>
                  <a:gd name="T5" fmla="*/ 2 h 764"/>
                  <a:gd name="T6" fmla="*/ 784 w 2970"/>
                  <a:gd name="T7" fmla="*/ 8 h 764"/>
                  <a:gd name="T8" fmla="*/ 750 w 2970"/>
                  <a:gd name="T9" fmla="*/ 18 h 764"/>
                  <a:gd name="T10" fmla="*/ 716 w 2970"/>
                  <a:gd name="T11" fmla="*/ 32 h 764"/>
                  <a:gd name="T12" fmla="*/ 684 w 2970"/>
                  <a:gd name="T13" fmla="*/ 48 h 764"/>
                  <a:gd name="T14" fmla="*/ 652 w 2970"/>
                  <a:gd name="T15" fmla="*/ 66 h 764"/>
                  <a:gd name="T16" fmla="*/ 620 w 2970"/>
                  <a:gd name="T17" fmla="*/ 88 h 764"/>
                  <a:gd name="T18" fmla="*/ 588 w 2970"/>
                  <a:gd name="T19" fmla="*/ 110 h 764"/>
                  <a:gd name="T20" fmla="*/ 558 w 2970"/>
                  <a:gd name="T21" fmla="*/ 134 h 764"/>
                  <a:gd name="T22" fmla="*/ 528 w 2970"/>
                  <a:gd name="T23" fmla="*/ 162 h 764"/>
                  <a:gd name="T24" fmla="*/ 500 w 2970"/>
                  <a:gd name="T25" fmla="*/ 188 h 764"/>
                  <a:gd name="T26" fmla="*/ 472 w 2970"/>
                  <a:gd name="T27" fmla="*/ 216 h 764"/>
                  <a:gd name="T28" fmla="*/ 418 w 2970"/>
                  <a:gd name="T29" fmla="*/ 274 h 764"/>
                  <a:gd name="T30" fmla="*/ 370 w 2970"/>
                  <a:gd name="T31" fmla="*/ 330 h 764"/>
                  <a:gd name="T32" fmla="*/ 370 w 2970"/>
                  <a:gd name="T33" fmla="*/ 330 h 764"/>
                  <a:gd name="T34" fmla="*/ 220 w 2970"/>
                  <a:gd name="T35" fmla="*/ 498 h 764"/>
                  <a:gd name="T36" fmla="*/ 104 w 2970"/>
                  <a:gd name="T37" fmla="*/ 626 h 764"/>
                  <a:gd name="T38" fmla="*/ 26 w 2970"/>
                  <a:gd name="T39" fmla="*/ 708 h 764"/>
                  <a:gd name="T40" fmla="*/ 0 w 2970"/>
                  <a:gd name="T41" fmla="*/ 736 h 764"/>
                  <a:gd name="T42" fmla="*/ 0 w 2970"/>
                  <a:gd name="T43" fmla="*/ 736 h 764"/>
                  <a:gd name="T44" fmla="*/ 392 w 2970"/>
                  <a:gd name="T45" fmla="*/ 456 h 764"/>
                  <a:gd name="T46" fmla="*/ 392 w 2970"/>
                  <a:gd name="T47" fmla="*/ 456 h 764"/>
                  <a:gd name="T48" fmla="*/ 430 w 2970"/>
                  <a:gd name="T49" fmla="*/ 500 h 764"/>
                  <a:gd name="T50" fmla="*/ 474 w 2970"/>
                  <a:gd name="T51" fmla="*/ 548 h 764"/>
                  <a:gd name="T52" fmla="*/ 528 w 2970"/>
                  <a:gd name="T53" fmla="*/ 600 h 764"/>
                  <a:gd name="T54" fmla="*/ 556 w 2970"/>
                  <a:gd name="T55" fmla="*/ 624 h 764"/>
                  <a:gd name="T56" fmla="*/ 586 w 2970"/>
                  <a:gd name="T57" fmla="*/ 650 h 764"/>
                  <a:gd name="T58" fmla="*/ 616 w 2970"/>
                  <a:gd name="T59" fmla="*/ 672 h 764"/>
                  <a:gd name="T60" fmla="*/ 648 w 2970"/>
                  <a:gd name="T61" fmla="*/ 694 h 764"/>
                  <a:gd name="T62" fmla="*/ 682 w 2970"/>
                  <a:gd name="T63" fmla="*/ 714 h 764"/>
                  <a:gd name="T64" fmla="*/ 714 w 2970"/>
                  <a:gd name="T65" fmla="*/ 732 h 764"/>
                  <a:gd name="T66" fmla="*/ 748 w 2970"/>
                  <a:gd name="T67" fmla="*/ 746 h 764"/>
                  <a:gd name="T68" fmla="*/ 782 w 2970"/>
                  <a:gd name="T69" fmla="*/ 756 h 764"/>
                  <a:gd name="T70" fmla="*/ 818 w 2970"/>
                  <a:gd name="T71" fmla="*/ 762 h 764"/>
                  <a:gd name="T72" fmla="*/ 852 w 2970"/>
                  <a:gd name="T73" fmla="*/ 764 h 764"/>
                  <a:gd name="T74" fmla="*/ 852 w 2970"/>
                  <a:gd name="T75" fmla="*/ 764 h 764"/>
                  <a:gd name="T76" fmla="*/ 2970 w 2970"/>
                  <a:gd name="T77" fmla="*/ 764 h 764"/>
                  <a:gd name="T78" fmla="*/ 2970 w 2970"/>
                  <a:gd name="T79" fmla="*/ 0 h 764"/>
                  <a:gd name="T80" fmla="*/ 2970 w 2970"/>
                  <a:gd name="T81" fmla="*/ 0 h 764"/>
                  <a:gd name="T82" fmla="*/ 852 w 2970"/>
                  <a:gd name="T83" fmla="*/ 0 h 764"/>
                  <a:gd name="T84" fmla="*/ 852 w 2970"/>
                  <a:gd name="T85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70" h="764">
                    <a:moveTo>
                      <a:pt x="852" y="0"/>
                    </a:moveTo>
                    <a:lnTo>
                      <a:pt x="852" y="0"/>
                    </a:lnTo>
                    <a:lnTo>
                      <a:pt x="818" y="2"/>
                    </a:lnTo>
                    <a:lnTo>
                      <a:pt x="784" y="8"/>
                    </a:lnTo>
                    <a:lnTo>
                      <a:pt x="750" y="18"/>
                    </a:lnTo>
                    <a:lnTo>
                      <a:pt x="716" y="32"/>
                    </a:lnTo>
                    <a:lnTo>
                      <a:pt x="684" y="48"/>
                    </a:lnTo>
                    <a:lnTo>
                      <a:pt x="652" y="66"/>
                    </a:lnTo>
                    <a:lnTo>
                      <a:pt x="620" y="88"/>
                    </a:lnTo>
                    <a:lnTo>
                      <a:pt x="588" y="110"/>
                    </a:lnTo>
                    <a:lnTo>
                      <a:pt x="558" y="134"/>
                    </a:lnTo>
                    <a:lnTo>
                      <a:pt x="528" y="162"/>
                    </a:lnTo>
                    <a:lnTo>
                      <a:pt x="500" y="188"/>
                    </a:lnTo>
                    <a:lnTo>
                      <a:pt x="472" y="216"/>
                    </a:lnTo>
                    <a:lnTo>
                      <a:pt x="418" y="274"/>
                    </a:lnTo>
                    <a:lnTo>
                      <a:pt x="370" y="330"/>
                    </a:lnTo>
                    <a:lnTo>
                      <a:pt x="370" y="330"/>
                    </a:lnTo>
                    <a:lnTo>
                      <a:pt x="220" y="498"/>
                    </a:lnTo>
                    <a:lnTo>
                      <a:pt x="104" y="626"/>
                    </a:lnTo>
                    <a:lnTo>
                      <a:pt x="26" y="708"/>
                    </a:lnTo>
                    <a:lnTo>
                      <a:pt x="0" y="736"/>
                    </a:lnTo>
                    <a:lnTo>
                      <a:pt x="0" y="736"/>
                    </a:lnTo>
                    <a:lnTo>
                      <a:pt x="392" y="456"/>
                    </a:lnTo>
                    <a:lnTo>
                      <a:pt x="392" y="456"/>
                    </a:lnTo>
                    <a:lnTo>
                      <a:pt x="430" y="500"/>
                    </a:lnTo>
                    <a:lnTo>
                      <a:pt x="474" y="548"/>
                    </a:lnTo>
                    <a:lnTo>
                      <a:pt x="528" y="600"/>
                    </a:lnTo>
                    <a:lnTo>
                      <a:pt x="556" y="624"/>
                    </a:lnTo>
                    <a:lnTo>
                      <a:pt x="586" y="650"/>
                    </a:lnTo>
                    <a:lnTo>
                      <a:pt x="616" y="672"/>
                    </a:lnTo>
                    <a:lnTo>
                      <a:pt x="648" y="694"/>
                    </a:lnTo>
                    <a:lnTo>
                      <a:pt x="682" y="714"/>
                    </a:lnTo>
                    <a:lnTo>
                      <a:pt x="714" y="732"/>
                    </a:lnTo>
                    <a:lnTo>
                      <a:pt x="748" y="746"/>
                    </a:lnTo>
                    <a:lnTo>
                      <a:pt x="782" y="756"/>
                    </a:lnTo>
                    <a:lnTo>
                      <a:pt x="818" y="762"/>
                    </a:lnTo>
                    <a:lnTo>
                      <a:pt x="852" y="764"/>
                    </a:lnTo>
                    <a:lnTo>
                      <a:pt x="852" y="764"/>
                    </a:lnTo>
                    <a:lnTo>
                      <a:pt x="2970" y="764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852" y="0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666180" y="2769066"/>
              <a:ext cx="1152128" cy="399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GB" sz="1600" dirty="0">
                <a:solidFill>
                  <a:schemeClr val="tx2"/>
                </a:solidFill>
                <a:latin typeface="Georgia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55718" y="2177175"/>
              <a:ext cx="1152128" cy="8360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000" b="1" dirty="0" smtClean="0">
                  <a:solidFill>
                    <a:schemeClr val="tx2"/>
                  </a:solidFill>
                  <a:latin typeface="Georgia" pitchFamily="18" charset="0"/>
                </a:rPr>
                <a:t>01</a:t>
              </a:r>
              <a:endParaRPr lang="en-GB" sz="4000" dirty="0">
                <a:solidFill>
                  <a:schemeClr val="tx2"/>
                </a:solidFill>
                <a:latin typeface="Georgia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3866" y="1957650"/>
            <a:ext cx="6900125" cy="951720"/>
            <a:chOff x="554038" y="3276575"/>
            <a:chExt cx="6082317" cy="1198163"/>
          </a:xfrm>
        </p:grpSpPr>
        <p:grpSp>
          <p:nvGrpSpPr>
            <p:cNvPr id="16" name="Group 15"/>
            <p:cNvGrpSpPr/>
            <p:nvPr/>
          </p:nvGrpSpPr>
          <p:grpSpPr>
            <a:xfrm>
              <a:off x="554038" y="3276575"/>
              <a:ext cx="6080125" cy="1198163"/>
              <a:chOff x="554038" y="1908175"/>
              <a:chExt cx="6080125" cy="1308100"/>
            </a:xfrm>
          </p:grpSpPr>
          <p:sp>
            <p:nvSpPr>
              <p:cNvPr id="20" name="Freeform 6"/>
              <p:cNvSpPr>
                <a:spLocks/>
              </p:cNvSpPr>
              <p:nvPr/>
            </p:nvSpPr>
            <p:spPr bwMode="auto">
              <a:xfrm>
                <a:off x="554038" y="2003425"/>
                <a:ext cx="2022475" cy="1212850"/>
              </a:xfrm>
              <a:custGeom>
                <a:avLst/>
                <a:gdLst>
                  <a:gd name="T0" fmla="*/ 632 w 1274"/>
                  <a:gd name="T1" fmla="*/ 0 h 764"/>
                  <a:gd name="T2" fmla="*/ 632 w 1274"/>
                  <a:gd name="T3" fmla="*/ 0 h 764"/>
                  <a:gd name="T4" fmla="*/ 664 w 1274"/>
                  <a:gd name="T5" fmla="*/ 2 h 764"/>
                  <a:gd name="T6" fmla="*/ 696 w 1274"/>
                  <a:gd name="T7" fmla="*/ 6 h 764"/>
                  <a:gd name="T8" fmla="*/ 726 w 1274"/>
                  <a:gd name="T9" fmla="*/ 14 h 764"/>
                  <a:gd name="T10" fmla="*/ 756 w 1274"/>
                  <a:gd name="T11" fmla="*/ 24 h 764"/>
                  <a:gd name="T12" fmla="*/ 784 w 1274"/>
                  <a:gd name="T13" fmla="*/ 36 h 764"/>
                  <a:gd name="T14" fmla="*/ 810 w 1274"/>
                  <a:gd name="T15" fmla="*/ 52 h 764"/>
                  <a:gd name="T16" fmla="*/ 838 w 1274"/>
                  <a:gd name="T17" fmla="*/ 70 h 764"/>
                  <a:gd name="T18" fmla="*/ 864 w 1274"/>
                  <a:gd name="T19" fmla="*/ 90 h 764"/>
                  <a:gd name="T20" fmla="*/ 890 w 1274"/>
                  <a:gd name="T21" fmla="*/ 114 h 764"/>
                  <a:gd name="T22" fmla="*/ 916 w 1274"/>
                  <a:gd name="T23" fmla="*/ 138 h 764"/>
                  <a:gd name="T24" fmla="*/ 970 w 1274"/>
                  <a:gd name="T25" fmla="*/ 194 h 764"/>
                  <a:gd name="T26" fmla="*/ 1026 w 1274"/>
                  <a:gd name="T27" fmla="*/ 256 h 764"/>
                  <a:gd name="T28" fmla="*/ 1088 w 1274"/>
                  <a:gd name="T29" fmla="*/ 326 h 764"/>
                  <a:gd name="T30" fmla="*/ 1088 w 1274"/>
                  <a:gd name="T31" fmla="*/ 326 h 764"/>
                  <a:gd name="T32" fmla="*/ 1106 w 1274"/>
                  <a:gd name="T33" fmla="*/ 342 h 764"/>
                  <a:gd name="T34" fmla="*/ 1122 w 1274"/>
                  <a:gd name="T35" fmla="*/ 352 h 764"/>
                  <a:gd name="T36" fmla="*/ 1138 w 1274"/>
                  <a:gd name="T37" fmla="*/ 358 h 764"/>
                  <a:gd name="T38" fmla="*/ 1156 w 1274"/>
                  <a:gd name="T39" fmla="*/ 360 h 764"/>
                  <a:gd name="T40" fmla="*/ 1172 w 1274"/>
                  <a:gd name="T41" fmla="*/ 358 h 764"/>
                  <a:gd name="T42" fmla="*/ 1186 w 1274"/>
                  <a:gd name="T43" fmla="*/ 354 h 764"/>
                  <a:gd name="T44" fmla="*/ 1202 w 1274"/>
                  <a:gd name="T45" fmla="*/ 346 h 764"/>
                  <a:gd name="T46" fmla="*/ 1216 w 1274"/>
                  <a:gd name="T47" fmla="*/ 338 h 764"/>
                  <a:gd name="T48" fmla="*/ 1228 w 1274"/>
                  <a:gd name="T49" fmla="*/ 328 h 764"/>
                  <a:gd name="T50" fmla="*/ 1240 w 1274"/>
                  <a:gd name="T51" fmla="*/ 316 h 764"/>
                  <a:gd name="T52" fmla="*/ 1258 w 1274"/>
                  <a:gd name="T53" fmla="*/ 296 h 764"/>
                  <a:gd name="T54" fmla="*/ 1270 w 1274"/>
                  <a:gd name="T55" fmla="*/ 280 h 764"/>
                  <a:gd name="T56" fmla="*/ 1274 w 1274"/>
                  <a:gd name="T57" fmla="*/ 274 h 764"/>
                  <a:gd name="T58" fmla="*/ 1274 w 1274"/>
                  <a:gd name="T59" fmla="*/ 274 h 764"/>
                  <a:gd name="T60" fmla="*/ 1074 w 1274"/>
                  <a:gd name="T61" fmla="*/ 476 h 764"/>
                  <a:gd name="T62" fmla="*/ 1074 w 1274"/>
                  <a:gd name="T63" fmla="*/ 476 h 764"/>
                  <a:gd name="T64" fmla="*/ 984 w 1274"/>
                  <a:gd name="T65" fmla="*/ 566 h 764"/>
                  <a:gd name="T66" fmla="*/ 934 w 1274"/>
                  <a:gd name="T67" fmla="*/ 614 h 764"/>
                  <a:gd name="T68" fmla="*/ 908 w 1274"/>
                  <a:gd name="T69" fmla="*/ 638 h 764"/>
                  <a:gd name="T70" fmla="*/ 882 w 1274"/>
                  <a:gd name="T71" fmla="*/ 660 h 764"/>
                  <a:gd name="T72" fmla="*/ 854 w 1274"/>
                  <a:gd name="T73" fmla="*/ 680 h 764"/>
                  <a:gd name="T74" fmla="*/ 826 w 1274"/>
                  <a:gd name="T75" fmla="*/ 700 h 764"/>
                  <a:gd name="T76" fmla="*/ 796 w 1274"/>
                  <a:gd name="T77" fmla="*/ 716 h 764"/>
                  <a:gd name="T78" fmla="*/ 766 w 1274"/>
                  <a:gd name="T79" fmla="*/ 732 h 764"/>
                  <a:gd name="T80" fmla="*/ 734 w 1274"/>
                  <a:gd name="T81" fmla="*/ 744 h 764"/>
                  <a:gd name="T82" fmla="*/ 700 w 1274"/>
                  <a:gd name="T83" fmla="*/ 754 h 764"/>
                  <a:gd name="T84" fmla="*/ 666 w 1274"/>
                  <a:gd name="T85" fmla="*/ 762 h 764"/>
                  <a:gd name="T86" fmla="*/ 632 w 1274"/>
                  <a:gd name="T87" fmla="*/ 764 h 764"/>
                  <a:gd name="T88" fmla="*/ 632 w 1274"/>
                  <a:gd name="T89" fmla="*/ 764 h 764"/>
                  <a:gd name="T90" fmla="*/ 302 w 1274"/>
                  <a:gd name="T91" fmla="*/ 764 h 764"/>
                  <a:gd name="T92" fmla="*/ 0 w 1274"/>
                  <a:gd name="T93" fmla="*/ 764 h 764"/>
                  <a:gd name="T94" fmla="*/ 0 w 1274"/>
                  <a:gd name="T95" fmla="*/ 0 h 764"/>
                  <a:gd name="T96" fmla="*/ 0 w 1274"/>
                  <a:gd name="T97" fmla="*/ 0 h 764"/>
                  <a:gd name="T98" fmla="*/ 632 w 1274"/>
                  <a:gd name="T99" fmla="*/ 0 h 764"/>
                  <a:gd name="T100" fmla="*/ 632 w 1274"/>
                  <a:gd name="T101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74" h="764">
                    <a:moveTo>
                      <a:pt x="632" y="0"/>
                    </a:moveTo>
                    <a:lnTo>
                      <a:pt x="632" y="0"/>
                    </a:lnTo>
                    <a:lnTo>
                      <a:pt x="664" y="2"/>
                    </a:lnTo>
                    <a:lnTo>
                      <a:pt x="696" y="6"/>
                    </a:lnTo>
                    <a:lnTo>
                      <a:pt x="726" y="14"/>
                    </a:lnTo>
                    <a:lnTo>
                      <a:pt x="756" y="24"/>
                    </a:lnTo>
                    <a:lnTo>
                      <a:pt x="784" y="36"/>
                    </a:lnTo>
                    <a:lnTo>
                      <a:pt x="810" y="52"/>
                    </a:lnTo>
                    <a:lnTo>
                      <a:pt x="838" y="70"/>
                    </a:lnTo>
                    <a:lnTo>
                      <a:pt x="864" y="90"/>
                    </a:lnTo>
                    <a:lnTo>
                      <a:pt x="890" y="114"/>
                    </a:lnTo>
                    <a:lnTo>
                      <a:pt x="916" y="138"/>
                    </a:lnTo>
                    <a:lnTo>
                      <a:pt x="970" y="194"/>
                    </a:lnTo>
                    <a:lnTo>
                      <a:pt x="1026" y="256"/>
                    </a:lnTo>
                    <a:lnTo>
                      <a:pt x="1088" y="326"/>
                    </a:lnTo>
                    <a:lnTo>
                      <a:pt x="1088" y="326"/>
                    </a:lnTo>
                    <a:lnTo>
                      <a:pt x="1106" y="342"/>
                    </a:lnTo>
                    <a:lnTo>
                      <a:pt x="1122" y="352"/>
                    </a:lnTo>
                    <a:lnTo>
                      <a:pt x="1138" y="358"/>
                    </a:lnTo>
                    <a:lnTo>
                      <a:pt x="1156" y="360"/>
                    </a:lnTo>
                    <a:lnTo>
                      <a:pt x="1172" y="358"/>
                    </a:lnTo>
                    <a:lnTo>
                      <a:pt x="1186" y="354"/>
                    </a:lnTo>
                    <a:lnTo>
                      <a:pt x="1202" y="346"/>
                    </a:lnTo>
                    <a:lnTo>
                      <a:pt x="1216" y="338"/>
                    </a:lnTo>
                    <a:lnTo>
                      <a:pt x="1228" y="328"/>
                    </a:lnTo>
                    <a:lnTo>
                      <a:pt x="1240" y="316"/>
                    </a:lnTo>
                    <a:lnTo>
                      <a:pt x="1258" y="296"/>
                    </a:lnTo>
                    <a:lnTo>
                      <a:pt x="1270" y="280"/>
                    </a:lnTo>
                    <a:lnTo>
                      <a:pt x="1274" y="274"/>
                    </a:lnTo>
                    <a:lnTo>
                      <a:pt x="1274" y="274"/>
                    </a:lnTo>
                    <a:lnTo>
                      <a:pt x="1074" y="476"/>
                    </a:lnTo>
                    <a:lnTo>
                      <a:pt x="1074" y="476"/>
                    </a:lnTo>
                    <a:lnTo>
                      <a:pt x="984" y="566"/>
                    </a:lnTo>
                    <a:lnTo>
                      <a:pt x="934" y="614"/>
                    </a:lnTo>
                    <a:lnTo>
                      <a:pt x="908" y="638"/>
                    </a:lnTo>
                    <a:lnTo>
                      <a:pt x="882" y="660"/>
                    </a:lnTo>
                    <a:lnTo>
                      <a:pt x="854" y="680"/>
                    </a:lnTo>
                    <a:lnTo>
                      <a:pt x="826" y="700"/>
                    </a:lnTo>
                    <a:lnTo>
                      <a:pt x="796" y="716"/>
                    </a:lnTo>
                    <a:lnTo>
                      <a:pt x="766" y="732"/>
                    </a:lnTo>
                    <a:lnTo>
                      <a:pt x="734" y="744"/>
                    </a:lnTo>
                    <a:lnTo>
                      <a:pt x="700" y="754"/>
                    </a:lnTo>
                    <a:lnTo>
                      <a:pt x="666" y="762"/>
                    </a:lnTo>
                    <a:lnTo>
                      <a:pt x="632" y="764"/>
                    </a:lnTo>
                    <a:lnTo>
                      <a:pt x="632" y="764"/>
                    </a:lnTo>
                    <a:lnTo>
                      <a:pt x="302" y="764"/>
                    </a:lnTo>
                    <a:lnTo>
                      <a:pt x="0" y="76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32" y="0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1919288" y="1908175"/>
                <a:ext cx="4714875" cy="1212850"/>
              </a:xfrm>
              <a:custGeom>
                <a:avLst/>
                <a:gdLst>
                  <a:gd name="T0" fmla="*/ 852 w 2970"/>
                  <a:gd name="T1" fmla="*/ 0 h 764"/>
                  <a:gd name="T2" fmla="*/ 852 w 2970"/>
                  <a:gd name="T3" fmla="*/ 0 h 764"/>
                  <a:gd name="T4" fmla="*/ 818 w 2970"/>
                  <a:gd name="T5" fmla="*/ 2 h 764"/>
                  <a:gd name="T6" fmla="*/ 784 w 2970"/>
                  <a:gd name="T7" fmla="*/ 8 h 764"/>
                  <a:gd name="T8" fmla="*/ 750 w 2970"/>
                  <a:gd name="T9" fmla="*/ 18 h 764"/>
                  <a:gd name="T10" fmla="*/ 716 w 2970"/>
                  <a:gd name="T11" fmla="*/ 32 h 764"/>
                  <a:gd name="T12" fmla="*/ 684 w 2970"/>
                  <a:gd name="T13" fmla="*/ 48 h 764"/>
                  <a:gd name="T14" fmla="*/ 652 w 2970"/>
                  <a:gd name="T15" fmla="*/ 66 h 764"/>
                  <a:gd name="T16" fmla="*/ 620 w 2970"/>
                  <a:gd name="T17" fmla="*/ 88 h 764"/>
                  <a:gd name="T18" fmla="*/ 588 w 2970"/>
                  <a:gd name="T19" fmla="*/ 110 h 764"/>
                  <a:gd name="T20" fmla="*/ 558 w 2970"/>
                  <a:gd name="T21" fmla="*/ 134 h 764"/>
                  <a:gd name="T22" fmla="*/ 528 w 2970"/>
                  <a:gd name="T23" fmla="*/ 162 h 764"/>
                  <a:gd name="T24" fmla="*/ 500 w 2970"/>
                  <a:gd name="T25" fmla="*/ 188 h 764"/>
                  <a:gd name="T26" fmla="*/ 472 w 2970"/>
                  <a:gd name="T27" fmla="*/ 216 h 764"/>
                  <a:gd name="T28" fmla="*/ 418 w 2970"/>
                  <a:gd name="T29" fmla="*/ 274 h 764"/>
                  <a:gd name="T30" fmla="*/ 370 w 2970"/>
                  <a:gd name="T31" fmla="*/ 330 h 764"/>
                  <a:gd name="T32" fmla="*/ 370 w 2970"/>
                  <a:gd name="T33" fmla="*/ 330 h 764"/>
                  <a:gd name="T34" fmla="*/ 220 w 2970"/>
                  <a:gd name="T35" fmla="*/ 498 h 764"/>
                  <a:gd name="T36" fmla="*/ 104 w 2970"/>
                  <a:gd name="T37" fmla="*/ 626 h 764"/>
                  <a:gd name="T38" fmla="*/ 26 w 2970"/>
                  <a:gd name="T39" fmla="*/ 708 h 764"/>
                  <a:gd name="T40" fmla="*/ 0 w 2970"/>
                  <a:gd name="T41" fmla="*/ 736 h 764"/>
                  <a:gd name="T42" fmla="*/ 0 w 2970"/>
                  <a:gd name="T43" fmla="*/ 736 h 764"/>
                  <a:gd name="T44" fmla="*/ 392 w 2970"/>
                  <a:gd name="T45" fmla="*/ 456 h 764"/>
                  <a:gd name="T46" fmla="*/ 392 w 2970"/>
                  <a:gd name="T47" fmla="*/ 456 h 764"/>
                  <a:gd name="T48" fmla="*/ 430 w 2970"/>
                  <a:gd name="T49" fmla="*/ 500 h 764"/>
                  <a:gd name="T50" fmla="*/ 474 w 2970"/>
                  <a:gd name="T51" fmla="*/ 548 h 764"/>
                  <a:gd name="T52" fmla="*/ 528 w 2970"/>
                  <a:gd name="T53" fmla="*/ 600 h 764"/>
                  <a:gd name="T54" fmla="*/ 556 w 2970"/>
                  <a:gd name="T55" fmla="*/ 624 h 764"/>
                  <a:gd name="T56" fmla="*/ 586 w 2970"/>
                  <a:gd name="T57" fmla="*/ 650 h 764"/>
                  <a:gd name="T58" fmla="*/ 616 w 2970"/>
                  <a:gd name="T59" fmla="*/ 672 h 764"/>
                  <a:gd name="T60" fmla="*/ 648 w 2970"/>
                  <a:gd name="T61" fmla="*/ 694 h 764"/>
                  <a:gd name="T62" fmla="*/ 682 w 2970"/>
                  <a:gd name="T63" fmla="*/ 714 h 764"/>
                  <a:gd name="T64" fmla="*/ 714 w 2970"/>
                  <a:gd name="T65" fmla="*/ 732 h 764"/>
                  <a:gd name="T66" fmla="*/ 748 w 2970"/>
                  <a:gd name="T67" fmla="*/ 746 h 764"/>
                  <a:gd name="T68" fmla="*/ 782 w 2970"/>
                  <a:gd name="T69" fmla="*/ 756 h 764"/>
                  <a:gd name="T70" fmla="*/ 818 w 2970"/>
                  <a:gd name="T71" fmla="*/ 762 h 764"/>
                  <a:gd name="T72" fmla="*/ 852 w 2970"/>
                  <a:gd name="T73" fmla="*/ 764 h 764"/>
                  <a:gd name="T74" fmla="*/ 852 w 2970"/>
                  <a:gd name="T75" fmla="*/ 764 h 764"/>
                  <a:gd name="T76" fmla="*/ 2970 w 2970"/>
                  <a:gd name="T77" fmla="*/ 764 h 764"/>
                  <a:gd name="T78" fmla="*/ 2970 w 2970"/>
                  <a:gd name="T79" fmla="*/ 0 h 764"/>
                  <a:gd name="T80" fmla="*/ 2970 w 2970"/>
                  <a:gd name="T81" fmla="*/ 0 h 764"/>
                  <a:gd name="T82" fmla="*/ 852 w 2970"/>
                  <a:gd name="T83" fmla="*/ 0 h 764"/>
                  <a:gd name="T84" fmla="*/ 852 w 2970"/>
                  <a:gd name="T85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70" h="764">
                    <a:moveTo>
                      <a:pt x="852" y="0"/>
                    </a:moveTo>
                    <a:lnTo>
                      <a:pt x="852" y="0"/>
                    </a:lnTo>
                    <a:lnTo>
                      <a:pt x="818" y="2"/>
                    </a:lnTo>
                    <a:lnTo>
                      <a:pt x="784" y="8"/>
                    </a:lnTo>
                    <a:lnTo>
                      <a:pt x="750" y="18"/>
                    </a:lnTo>
                    <a:lnTo>
                      <a:pt x="716" y="32"/>
                    </a:lnTo>
                    <a:lnTo>
                      <a:pt x="684" y="48"/>
                    </a:lnTo>
                    <a:lnTo>
                      <a:pt x="652" y="66"/>
                    </a:lnTo>
                    <a:lnTo>
                      <a:pt x="620" y="88"/>
                    </a:lnTo>
                    <a:lnTo>
                      <a:pt x="588" y="110"/>
                    </a:lnTo>
                    <a:lnTo>
                      <a:pt x="558" y="134"/>
                    </a:lnTo>
                    <a:lnTo>
                      <a:pt x="528" y="162"/>
                    </a:lnTo>
                    <a:lnTo>
                      <a:pt x="500" y="188"/>
                    </a:lnTo>
                    <a:lnTo>
                      <a:pt x="472" y="216"/>
                    </a:lnTo>
                    <a:lnTo>
                      <a:pt x="418" y="274"/>
                    </a:lnTo>
                    <a:lnTo>
                      <a:pt x="370" y="330"/>
                    </a:lnTo>
                    <a:lnTo>
                      <a:pt x="370" y="330"/>
                    </a:lnTo>
                    <a:lnTo>
                      <a:pt x="220" y="498"/>
                    </a:lnTo>
                    <a:lnTo>
                      <a:pt x="104" y="626"/>
                    </a:lnTo>
                    <a:lnTo>
                      <a:pt x="26" y="708"/>
                    </a:lnTo>
                    <a:lnTo>
                      <a:pt x="0" y="736"/>
                    </a:lnTo>
                    <a:lnTo>
                      <a:pt x="0" y="736"/>
                    </a:lnTo>
                    <a:lnTo>
                      <a:pt x="392" y="456"/>
                    </a:lnTo>
                    <a:lnTo>
                      <a:pt x="392" y="456"/>
                    </a:lnTo>
                    <a:lnTo>
                      <a:pt x="430" y="500"/>
                    </a:lnTo>
                    <a:lnTo>
                      <a:pt x="474" y="548"/>
                    </a:lnTo>
                    <a:lnTo>
                      <a:pt x="528" y="600"/>
                    </a:lnTo>
                    <a:lnTo>
                      <a:pt x="556" y="624"/>
                    </a:lnTo>
                    <a:lnTo>
                      <a:pt x="586" y="650"/>
                    </a:lnTo>
                    <a:lnTo>
                      <a:pt x="616" y="672"/>
                    </a:lnTo>
                    <a:lnTo>
                      <a:pt x="648" y="694"/>
                    </a:lnTo>
                    <a:lnTo>
                      <a:pt x="682" y="714"/>
                    </a:lnTo>
                    <a:lnTo>
                      <a:pt x="714" y="732"/>
                    </a:lnTo>
                    <a:lnTo>
                      <a:pt x="748" y="746"/>
                    </a:lnTo>
                    <a:lnTo>
                      <a:pt x="782" y="756"/>
                    </a:lnTo>
                    <a:lnTo>
                      <a:pt x="818" y="762"/>
                    </a:lnTo>
                    <a:lnTo>
                      <a:pt x="852" y="764"/>
                    </a:lnTo>
                    <a:lnTo>
                      <a:pt x="852" y="764"/>
                    </a:lnTo>
                    <a:lnTo>
                      <a:pt x="2970" y="764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852" y="0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2989719" y="3310561"/>
              <a:ext cx="3646636" cy="1123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n-GB" sz="13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Non </a:t>
              </a:r>
              <a:r>
                <a:rPr lang="en-GB" sz="1300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sono</a:t>
              </a:r>
              <a:r>
                <a:rPr lang="en-GB" sz="13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ammessi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gli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importi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delle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spese</a:t>
              </a:r>
              <a:r>
                <a:rPr lang="en-GB" sz="13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che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eccedono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il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massimale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previsto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dal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contratto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 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Esempio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le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diarie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se non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previste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,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spese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accessorie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se non individuate,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importi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extra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ecc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…</a:t>
              </a:r>
              <a:endParaRPr lang="en-GB" sz="13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19713" y="3405680"/>
              <a:ext cx="1224136" cy="8911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000" b="1" dirty="0">
                  <a:solidFill>
                    <a:schemeClr val="tx2"/>
                  </a:solidFill>
                  <a:latin typeface="Georgia" pitchFamily="18" charset="0"/>
                </a:rPr>
                <a:t>02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6758" y="3002125"/>
            <a:ext cx="6897638" cy="894791"/>
            <a:chOff x="554038" y="4460421"/>
            <a:chExt cx="6080125" cy="1200118"/>
          </a:xfrm>
        </p:grpSpPr>
        <p:grpSp>
          <p:nvGrpSpPr>
            <p:cNvPr id="23" name="Group 22"/>
            <p:cNvGrpSpPr/>
            <p:nvPr/>
          </p:nvGrpSpPr>
          <p:grpSpPr>
            <a:xfrm>
              <a:off x="554038" y="4460421"/>
              <a:ext cx="6080125" cy="1198166"/>
              <a:chOff x="554038" y="1908173"/>
              <a:chExt cx="6080125" cy="1308102"/>
            </a:xfrm>
          </p:grpSpPr>
          <p:sp>
            <p:nvSpPr>
              <p:cNvPr id="28" name="Freeform 6"/>
              <p:cNvSpPr>
                <a:spLocks/>
              </p:cNvSpPr>
              <p:nvPr/>
            </p:nvSpPr>
            <p:spPr bwMode="auto">
              <a:xfrm>
                <a:off x="554038" y="2003426"/>
                <a:ext cx="2022475" cy="1212849"/>
              </a:xfrm>
              <a:custGeom>
                <a:avLst/>
                <a:gdLst>
                  <a:gd name="T0" fmla="*/ 632 w 1274"/>
                  <a:gd name="T1" fmla="*/ 0 h 764"/>
                  <a:gd name="T2" fmla="*/ 632 w 1274"/>
                  <a:gd name="T3" fmla="*/ 0 h 764"/>
                  <a:gd name="T4" fmla="*/ 664 w 1274"/>
                  <a:gd name="T5" fmla="*/ 2 h 764"/>
                  <a:gd name="T6" fmla="*/ 696 w 1274"/>
                  <a:gd name="T7" fmla="*/ 6 h 764"/>
                  <a:gd name="T8" fmla="*/ 726 w 1274"/>
                  <a:gd name="T9" fmla="*/ 14 h 764"/>
                  <a:gd name="T10" fmla="*/ 756 w 1274"/>
                  <a:gd name="T11" fmla="*/ 24 h 764"/>
                  <a:gd name="T12" fmla="*/ 784 w 1274"/>
                  <a:gd name="T13" fmla="*/ 36 h 764"/>
                  <a:gd name="T14" fmla="*/ 810 w 1274"/>
                  <a:gd name="T15" fmla="*/ 52 h 764"/>
                  <a:gd name="T16" fmla="*/ 838 w 1274"/>
                  <a:gd name="T17" fmla="*/ 70 h 764"/>
                  <a:gd name="T18" fmla="*/ 864 w 1274"/>
                  <a:gd name="T19" fmla="*/ 90 h 764"/>
                  <a:gd name="T20" fmla="*/ 890 w 1274"/>
                  <a:gd name="T21" fmla="*/ 114 h 764"/>
                  <a:gd name="T22" fmla="*/ 916 w 1274"/>
                  <a:gd name="T23" fmla="*/ 138 h 764"/>
                  <a:gd name="T24" fmla="*/ 970 w 1274"/>
                  <a:gd name="T25" fmla="*/ 194 h 764"/>
                  <a:gd name="T26" fmla="*/ 1026 w 1274"/>
                  <a:gd name="T27" fmla="*/ 256 h 764"/>
                  <a:gd name="T28" fmla="*/ 1088 w 1274"/>
                  <a:gd name="T29" fmla="*/ 326 h 764"/>
                  <a:gd name="T30" fmla="*/ 1088 w 1274"/>
                  <a:gd name="T31" fmla="*/ 326 h 764"/>
                  <a:gd name="T32" fmla="*/ 1106 w 1274"/>
                  <a:gd name="T33" fmla="*/ 342 h 764"/>
                  <a:gd name="T34" fmla="*/ 1122 w 1274"/>
                  <a:gd name="T35" fmla="*/ 352 h 764"/>
                  <a:gd name="T36" fmla="*/ 1138 w 1274"/>
                  <a:gd name="T37" fmla="*/ 358 h 764"/>
                  <a:gd name="T38" fmla="*/ 1156 w 1274"/>
                  <a:gd name="T39" fmla="*/ 360 h 764"/>
                  <a:gd name="T40" fmla="*/ 1172 w 1274"/>
                  <a:gd name="T41" fmla="*/ 358 h 764"/>
                  <a:gd name="T42" fmla="*/ 1186 w 1274"/>
                  <a:gd name="T43" fmla="*/ 354 h 764"/>
                  <a:gd name="T44" fmla="*/ 1202 w 1274"/>
                  <a:gd name="T45" fmla="*/ 346 h 764"/>
                  <a:gd name="T46" fmla="*/ 1216 w 1274"/>
                  <a:gd name="T47" fmla="*/ 338 h 764"/>
                  <a:gd name="T48" fmla="*/ 1228 w 1274"/>
                  <a:gd name="T49" fmla="*/ 328 h 764"/>
                  <a:gd name="T50" fmla="*/ 1240 w 1274"/>
                  <a:gd name="T51" fmla="*/ 316 h 764"/>
                  <a:gd name="T52" fmla="*/ 1258 w 1274"/>
                  <a:gd name="T53" fmla="*/ 296 h 764"/>
                  <a:gd name="T54" fmla="*/ 1270 w 1274"/>
                  <a:gd name="T55" fmla="*/ 280 h 764"/>
                  <a:gd name="T56" fmla="*/ 1274 w 1274"/>
                  <a:gd name="T57" fmla="*/ 274 h 764"/>
                  <a:gd name="T58" fmla="*/ 1274 w 1274"/>
                  <a:gd name="T59" fmla="*/ 274 h 764"/>
                  <a:gd name="T60" fmla="*/ 1074 w 1274"/>
                  <a:gd name="T61" fmla="*/ 476 h 764"/>
                  <a:gd name="T62" fmla="*/ 1074 w 1274"/>
                  <a:gd name="T63" fmla="*/ 476 h 764"/>
                  <a:gd name="T64" fmla="*/ 984 w 1274"/>
                  <a:gd name="T65" fmla="*/ 566 h 764"/>
                  <a:gd name="T66" fmla="*/ 934 w 1274"/>
                  <a:gd name="T67" fmla="*/ 614 h 764"/>
                  <a:gd name="T68" fmla="*/ 908 w 1274"/>
                  <a:gd name="T69" fmla="*/ 638 h 764"/>
                  <a:gd name="T70" fmla="*/ 882 w 1274"/>
                  <a:gd name="T71" fmla="*/ 660 h 764"/>
                  <a:gd name="T72" fmla="*/ 854 w 1274"/>
                  <a:gd name="T73" fmla="*/ 680 h 764"/>
                  <a:gd name="T74" fmla="*/ 826 w 1274"/>
                  <a:gd name="T75" fmla="*/ 700 h 764"/>
                  <a:gd name="T76" fmla="*/ 796 w 1274"/>
                  <a:gd name="T77" fmla="*/ 716 h 764"/>
                  <a:gd name="T78" fmla="*/ 766 w 1274"/>
                  <a:gd name="T79" fmla="*/ 732 h 764"/>
                  <a:gd name="T80" fmla="*/ 734 w 1274"/>
                  <a:gd name="T81" fmla="*/ 744 h 764"/>
                  <a:gd name="T82" fmla="*/ 700 w 1274"/>
                  <a:gd name="T83" fmla="*/ 754 h 764"/>
                  <a:gd name="T84" fmla="*/ 666 w 1274"/>
                  <a:gd name="T85" fmla="*/ 762 h 764"/>
                  <a:gd name="T86" fmla="*/ 632 w 1274"/>
                  <a:gd name="T87" fmla="*/ 764 h 764"/>
                  <a:gd name="T88" fmla="*/ 632 w 1274"/>
                  <a:gd name="T89" fmla="*/ 764 h 764"/>
                  <a:gd name="T90" fmla="*/ 302 w 1274"/>
                  <a:gd name="T91" fmla="*/ 764 h 764"/>
                  <a:gd name="T92" fmla="*/ 0 w 1274"/>
                  <a:gd name="T93" fmla="*/ 764 h 764"/>
                  <a:gd name="T94" fmla="*/ 0 w 1274"/>
                  <a:gd name="T95" fmla="*/ 0 h 764"/>
                  <a:gd name="T96" fmla="*/ 0 w 1274"/>
                  <a:gd name="T97" fmla="*/ 0 h 764"/>
                  <a:gd name="T98" fmla="*/ 632 w 1274"/>
                  <a:gd name="T99" fmla="*/ 0 h 764"/>
                  <a:gd name="T100" fmla="*/ 632 w 1274"/>
                  <a:gd name="T101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74" h="764">
                    <a:moveTo>
                      <a:pt x="632" y="0"/>
                    </a:moveTo>
                    <a:lnTo>
                      <a:pt x="632" y="0"/>
                    </a:lnTo>
                    <a:lnTo>
                      <a:pt x="664" y="2"/>
                    </a:lnTo>
                    <a:lnTo>
                      <a:pt x="696" y="6"/>
                    </a:lnTo>
                    <a:lnTo>
                      <a:pt x="726" y="14"/>
                    </a:lnTo>
                    <a:lnTo>
                      <a:pt x="756" y="24"/>
                    </a:lnTo>
                    <a:lnTo>
                      <a:pt x="784" y="36"/>
                    </a:lnTo>
                    <a:lnTo>
                      <a:pt x="810" y="52"/>
                    </a:lnTo>
                    <a:lnTo>
                      <a:pt x="838" y="70"/>
                    </a:lnTo>
                    <a:lnTo>
                      <a:pt x="864" y="90"/>
                    </a:lnTo>
                    <a:lnTo>
                      <a:pt x="890" y="114"/>
                    </a:lnTo>
                    <a:lnTo>
                      <a:pt x="916" y="138"/>
                    </a:lnTo>
                    <a:lnTo>
                      <a:pt x="970" y="194"/>
                    </a:lnTo>
                    <a:lnTo>
                      <a:pt x="1026" y="256"/>
                    </a:lnTo>
                    <a:lnTo>
                      <a:pt x="1088" y="326"/>
                    </a:lnTo>
                    <a:lnTo>
                      <a:pt x="1088" y="326"/>
                    </a:lnTo>
                    <a:lnTo>
                      <a:pt x="1106" y="342"/>
                    </a:lnTo>
                    <a:lnTo>
                      <a:pt x="1122" y="352"/>
                    </a:lnTo>
                    <a:lnTo>
                      <a:pt x="1138" y="358"/>
                    </a:lnTo>
                    <a:lnTo>
                      <a:pt x="1156" y="360"/>
                    </a:lnTo>
                    <a:lnTo>
                      <a:pt x="1172" y="358"/>
                    </a:lnTo>
                    <a:lnTo>
                      <a:pt x="1186" y="354"/>
                    </a:lnTo>
                    <a:lnTo>
                      <a:pt x="1202" y="346"/>
                    </a:lnTo>
                    <a:lnTo>
                      <a:pt x="1216" y="338"/>
                    </a:lnTo>
                    <a:lnTo>
                      <a:pt x="1228" y="328"/>
                    </a:lnTo>
                    <a:lnTo>
                      <a:pt x="1240" y="316"/>
                    </a:lnTo>
                    <a:lnTo>
                      <a:pt x="1258" y="296"/>
                    </a:lnTo>
                    <a:lnTo>
                      <a:pt x="1270" y="280"/>
                    </a:lnTo>
                    <a:lnTo>
                      <a:pt x="1274" y="274"/>
                    </a:lnTo>
                    <a:lnTo>
                      <a:pt x="1274" y="274"/>
                    </a:lnTo>
                    <a:lnTo>
                      <a:pt x="1074" y="476"/>
                    </a:lnTo>
                    <a:lnTo>
                      <a:pt x="1074" y="476"/>
                    </a:lnTo>
                    <a:lnTo>
                      <a:pt x="984" y="566"/>
                    </a:lnTo>
                    <a:lnTo>
                      <a:pt x="934" y="614"/>
                    </a:lnTo>
                    <a:lnTo>
                      <a:pt x="908" y="638"/>
                    </a:lnTo>
                    <a:lnTo>
                      <a:pt x="882" y="660"/>
                    </a:lnTo>
                    <a:lnTo>
                      <a:pt x="854" y="680"/>
                    </a:lnTo>
                    <a:lnTo>
                      <a:pt x="826" y="700"/>
                    </a:lnTo>
                    <a:lnTo>
                      <a:pt x="796" y="716"/>
                    </a:lnTo>
                    <a:lnTo>
                      <a:pt x="766" y="732"/>
                    </a:lnTo>
                    <a:lnTo>
                      <a:pt x="734" y="744"/>
                    </a:lnTo>
                    <a:lnTo>
                      <a:pt x="700" y="754"/>
                    </a:lnTo>
                    <a:lnTo>
                      <a:pt x="666" y="762"/>
                    </a:lnTo>
                    <a:lnTo>
                      <a:pt x="632" y="764"/>
                    </a:lnTo>
                    <a:lnTo>
                      <a:pt x="632" y="764"/>
                    </a:lnTo>
                    <a:lnTo>
                      <a:pt x="302" y="764"/>
                    </a:lnTo>
                    <a:lnTo>
                      <a:pt x="0" y="76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32" y="0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rgbClr val="95B3D7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7"/>
              <p:cNvSpPr>
                <a:spLocks/>
              </p:cNvSpPr>
              <p:nvPr/>
            </p:nvSpPr>
            <p:spPr bwMode="auto">
              <a:xfrm>
                <a:off x="1919288" y="1908173"/>
                <a:ext cx="4714875" cy="1212848"/>
              </a:xfrm>
              <a:custGeom>
                <a:avLst/>
                <a:gdLst>
                  <a:gd name="T0" fmla="*/ 852 w 2970"/>
                  <a:gd name="T1" fmla="*/ 0 h 764"/>
                  <a:gd name="T2" fmla="*/ 852 w 2970"/>
                  <a:gd name="T3" fmla="*/ 0 h 764"/>
                  <a:gd name="T4" fmla="*/ 818 w 2970"/>
                  <a:gd name="T5" fmla="*/ 2 h 764"/>
                  <a:gd name="T6" fmla="*/ 784 w 2970"/>
                  <a:gd name="T7" fmla="*/ 8 h 764"/>
                  <a:gd name="T8" fmla="*/ 750 w 2970"/>
                  <a:gd name="T9" fmla="*/ 18 h 764"/>
                  <a:gd name="T10" fmla="*/ 716 w 2970"/>
                  <a:gd name="T11" fmla="*/ 32 h 764"/>
                  <a:gd name="T12" fmla="*/ 684 w 2970"/>
                  <a:gd name="T13" fmla="*/ 48 h 764"/>
                  <a:gd name="T14" fmla="*/ 652 w 2970"/>
                  <a:gd name="T15" fmla="*/ 66 h 764"/>
                  <a:gd name="T16" fmla="*/ 620 w 2970"/>
                  <a:gd name="T17" fmla="*/ 88 h 764"/>
                  <a:gd name="T18" fmla="*/ 588 w 2970"/>
                  <a:gd name="T19" fmla="*/ 110 h 764"/>
                  <a:gd name="T20" fmla="*/ 558 w 2970"/>
                  <a:gd name="T21" fmla="*/ 134 h 764"/>
                  <a:gd name="T22" fmla="*/ 528 w 2970"/>
                  <a:gd name="T23" fmla="*/ 162 h 764"/>
                  <a:gd name="T24" fmla="*/ 500 w 2970"/>
                  <a:gd name="T25" fmla="*/ 188 h 764"/>
                  <a:gd name="T26" fmla="*/ 472 w 2970"/>
                  <a:gd name="T27" fmla="*/ 216 h 764"/>
                  <a:gd name="T28" fmla="*/ 418 w 2970"/>
                  <a:gd name="T29" fmla="*/ 274 h 764"/>
                  <a:gd name="T30" fmla="*/ 370 w 2970"/>
                  <a:gd name="T31" fmla="*/ 330 h 764"/>
                  <a:gd name="T32" fmla="*/ 370 w 2970"/>
                  <a:gd name="T33" fmla="*/ 330 h 764"/>
                  <a:gd name="T34" fmla="*/ 220 w 2970"/>
                  <a:gd name="T35" fmla="*/ 498 h 764"/>
                  <a:gd name="T36" fmla="*/ 104 w 2970"/>
                  <a:gd name="T37" fmla="*/ 626 h 764"/>
                  <a:gd name="T38" fmla="*/ 26 w 2970"/>
                  <a:gd name="T39" fmla="*/ 708 h 764"/>
                  <a:gd name="T40" fmla="*/ 0 w 2970"/>
                  <a:gd name="T41" fmla="*/ 736 h 764"/>
                  <a:gd name="T42" fmla="*/ 0 w 2970"/>
                  <a:gd name="T43" fmla="*/ 736 h 764"/>
                  <a:gd name="T44" fmla="*/ 392 w 2970"/>
                  <a:gd name="T45" fmla="*/ 456 h 764"/>
                  <a:gd name="T46" fmla="*/ 392 w 2970"/>
                  <a:gd name="T47" fmla="*/ 456 h 764"/>
                  <a:gd name="T48" fmla="*/ 430 w 2970"/>
                  <a:gd name="T49" fmla="*/ 500 h 764"/>
                  <a:gd name="T50" fmla="*/ 474 w 2970"/>
                  <a:gd name="T51" fmla="*/ 548 h 764"/>
                  <a:gd name="T52" fmla="*/ 528 w 2970"/>
                  <a:gd name="T53" fmla="*/ 600 h 764"/>
                  <a:gd name="T54" fmla="*/ 556 w 2970"/>
                  <a:gd name="T55" fmla="*/ 624 h 764"/>
                  <a:gd name="T56" fmla="*/ 586 w 2970"/>
                  <a:gd name="T57" fmla="*/ 650 h 764"/>
                  <a:gd name="T58" fmla="*/ 616 w 2970"/>
                  <a:gd name="T59" fmla="*/ 672 h 764"/>
                  <a:gd name="T60" fmla="*/ 648 w 2970"/>
                  <a:gd name="T61" fmla="*/ 694 h 764"/>
                  <a:gd name="T62" fmla="*/ 682 w 2970"/>
                  <a:gd name="T63" fmla="*/ 714 h 764"/>
                  <a:gd name="T64" fmla="*/ 714 w 2970"/>
                  <a:gd name="T65" fmla="*/ 732 h 764"/>
                  <a:gd name="T66" fmla="*/ 748 w 2970"/>
                  <a:gd name="T67" fmla="*/ 746 h 764"/>
                  <a:gd name="T68" fmla="*/ 782 w 2970"/>
                  <a:gd name="T69" fmla="*/ 756 h 764"/>
                  <a:gd name="T70" fmla="*/ 818 w 2970"/>
                  <a:gd name="T71" fmla="*/ 762 h 764"/>
                  <a:gd name="T72" fmla="*/ 852 w 2970"/>
                  <a:gd name="T73" fmla="*/ 764 h 764"/>
                  <a:gd name="T74" fmla="*/ 852 w 2970"/>
                  <a:gd name="T75" fmla="*/ 764 h 764"/>
                  <a:gd name="T76" fmla="*/ 2970 w 2970"/>
                  <a:gd name="T77" fmla="*/ 764 h 764"/>
                  <a:gd name="T78" fmla="*/ 2970 w 2970"/>
                  <a:gd name="T79" fmla="*/ 0 h 764"/>
                  <a:gd name="T80" fmla="*/ 2970 w 2970"/>
                  <a:gd name="T81" fmla="*/ 0 h 764"/>
                  <a:gd name="T82" fmla="*/ 852 w 2970"/>
                  <a:gd name="T83" fmla="*/ 0 h 764"/>
                  <a:gd name="T84" fmla="*/ 852 w 2970"/>
                  <a:gd name="T85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70" h="764">
                    <a:moveTo>
                      <a:pt x="852" y="0"/>
                    </a:moveTo>
                    <a:lnTo>
                      <a:pt x="852" y="0"/>
                    </a:lnTo>
                    <a:lnTo>
                      <a:pt x="818" y="2"/>
                    </a:lnTo>
                    <a:lnTo>
                      <a:pt x="784" y="8"/>
                    </a:lnTo>
                    <a:lnTo>
                      <a:pt x="750" y="18"/>
                    </a:lnTo>
                    <a:lnTo>
                      <a:pt x="716" y="32"/>
                    </a:lnTo>
                    <a:lnTo>
                      <a:pt x="684" y="48"/>
                    </a:lnTo>
                    <a:lnTo>
                      <a:pt x="652" y="66"/>
                    </a:lnTo>
                    <a:lnTo>
                      <a:pt x="620" y="88"/>
                    </a:lnTo>
                    <a:lnTo>
                      <a:pt x="588" y="110"/>
                    </a:lnTo>
                    <a:lnTo>
                      <a:pt x="558" y="134"/>
                    </a:lnTo>
                    <a:lnTo>
                      <a:pt x="528" y="162"/>
                    </a:lnTo>
                    <a:lnTo>
                      <a:pt x="500" y="188"/>
                    </a:lnTo>
                    <a:lnTo>
                      <a:pt x="472" y="216"/>
                    </a:lnTo>
                    <a:lnTo>
                      <a:pt x="418" y="274"/>
                    </a:lnTo>
                    <a:lnTo>
                      <a:pt x="370" y="330"/>
                    </a:lnTo>
                    <a:lnTo>
                      <a:pt x="370" y="330"/>
                    </a:lnTo>
                    <a:lnTo>
                      <a:pt x="220" y="498"/>
                    </a:lnTo>
                    <a:lnTo>
                      <a:pt x="104" y="626"/>
                    </a:lnTo>
                    <a:lnTo>
                      <a:pt x="26" y="708"/>
                    </a:lnTo>
                    <a:lnTo>
                      <a:pt x="0" y="736"/>
                    </a:lnTo>
                    <a:lnTo>
                      <a:pt x="0" y="736"/>
                    </a:lnTo>
                    <a:lnTo>
                      <a:pt x="392" y="456"/>
                    </a:lnTo>
                    <a:lnTo>
                      <a:pt x="392" y="456"/>
                    </a:lnTo>
                    <a:lnTo>
                      <a:pt x="430" y="500"/>
                    </a:lnTo>
                    <a:lnTo>
                      <a:pt x="474" y="548"/>
                    </a:lnTo>
                    <a:lnTo>
                      <a:pt x="528" y="600"/>
                    </a:lnTo>
                    <a:lnTo>
                      <a:pt x="556" y="624"/>
                    </a:lnTo>
                    <a:lnTo>
                      <a:pt x="586" y="650"/>
                    </a:lnTo>
                    <a:lnTo>
                      <a:pt x="616" y="672"/>
                    </a:lnTo>
                    <a:lnTo>
                      <a:pt x="648" y="694"/>
                    </a:lnTo>
                    <a:lnTo>
                      <a:pt x="682" y="714"/>
                    </a:lnTo>
                    <a:lnTo>
                      <a:pt x="714" y="732"/>
                    </a:lnTo>
                    <a:lnTo>
                      <a:pt x="748" y="746"/>
                    </a:lnTo>
                    <a:lnTo>
                      <a:pt x="782" y="756"/>
                    </a:lnTo>
                    <a:lnTo>
                      <a:pt x="818" y="762"/>
                    </a:lnTo>
                    <a:lnTo>
                      <a:pt x="852" y="764"/>
                    </a:lnTo>
                    <a:lnTo>
                      <a:pt x="852" y="764"/>
                    </a:lnTo>
                    <a:lnTo>
                      <a:pt x="2970" y="764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852" y="0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95B3D7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2993905" y="4463425"/>
              <a:ext cx="3637922" cy="11971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Non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sono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ammesse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le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spese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che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in base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alla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consuetudine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commerciale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non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sono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accompagnate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e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regolate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dal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relativo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contratto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, come I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dipendenti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,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servizi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professionali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, service,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attori</a:t>
              </a:r>
              <a:r>
                <a:rPr lang="en-GB" sz="13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ecc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…</a:t>
              </a:r>
              <a:endParaRPr lang="en-GB" sz="13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25979" y="4579038"/>
              <a:ext cx="1026915" cy="9494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000" b="1" dirty="0" smtClean="0">
                  <a:solidFill>
                    <a:schemeClr val="tx2"/>
                  </a:solidFill>
                  <a:latin typeface="Georgia" pitchFamily="18" charset="0"/>
                </a:rPr>
                <a:t>03</a:t>
              </a:r>
              <a:endParaRPr lang="en-GB" sz="4000" b="1" dirty="0">
                <a:solidFill>
                  <a:schemeClr val="tx2"/>
                </a:solidFill>
                <a:latin typeface="Georgia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54052" y="4463426"/>
              <a:ext cx="592248" cy="1155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GB" sz="5000" dirty="0">
                <a:solidFill>
                  <a:schemeClr val="accent4"/>
                </a:solidFill>
                <a:latin typeface="Georgia" pitchFamily="18" charset="0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3245605" y="939598"/>
            <a:ext cx="421838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Non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sono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ammesse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fatture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che</a:t>
            </a:r>
            <a:r>
              <a:rPr lang="en-GB" sz="13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non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presentano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gli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elementi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identificativi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del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progetto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(CUP,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nome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film) </a:t>
            </a:r>
            <a:r>
              <a:rPr lang="en-GB" sz="13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 </a:t>
            </a:r>
            <a:r>
              <a:rPr lang="en-GB" sz="1300" b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supportate</a:t>
            </a:r>
            <a:r>
              <a:rPr lang="en-GB" sz="13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300" b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dall’impegno</a:t>
            </a:r>
            <a:r>
              <a:rPr lang="en-GB" sz="13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300" b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giuridicamente</a:t>
            </a:r>
            <a:r>
              <a:rPr lang="en-GB" sz="13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300" b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vincolante</a:t>
            </a:r>
            <a:endParaRPr lang="en-GB" sz="13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Segnaposto numero diapositiva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FDE-E775-4880-A187-7195418A024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90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944" y="117898"/>
            <a:ext cx="5779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22334"/>
                </a:solidFill>
              </a:rPr>
              <a:t>Ammissibilità dei pagamenti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2100" y="965503"/>
            <a:ext cx="5925629" cy="306237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marL="285750" indent="-28575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it-IT" sz="1400" dirty="0"/>
              <a:t>Ogni impresa partecipante deve utilizzare, per tutte le transazioni finanziarie relative alla quota di investimento approvato, un conto corrente bancario dedicato che dovrà essere comunicato ufficialmente a Lazio Innova </a:t>
            </a:r>
            <a:r>
              <a:rPr lang="it-IT" sz="1400" dirty="0" err="1"/>
              <a:t>S.p.A</a:t>
            </a:r>
            <a:r>
              <a:rPr lang="it-IT" sz="1400" dirty="0"/>
              <a:t> (in sede acconto</a:t>
            </a:r>
            <a:r>
              <a:rPr lang="it-IT" sz="1400" dirty="0" smtClean="0"/>
              <a:t>);</a:t>
            </a:r>
            <a:endParaRPr lang="it-IT" sz="1400" dirty="0"/>
          </a:p>
          <a:p>
            <a:pPr marL="285750" indent="-28575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it-IT" sz="1400" dirty="0"/>
              <a:t>I pagamenti devono essere accompagnati da documenti giustificativi </a:t>
            </a:r>
            <a:r>
              <a:rPr lang="it-IT" sz="1400" dirty="0" smtClean="0"/>
              <a:t>intestati al Beneficiario, </a:t>
            </a:r>
            <a:r>
              <a:rPr lang="it-IT" sz="1400" dirty="0"/>
              <a:t>e non a nome del Legale rappresentante o di eventuali </a:t>
            </a:r>
            <a:r>
              <a:rPr lang="it-IT" sz="1400" dirty="0" smtClean="0"/>
              <a:t>soci;</a:t>
            </a:r>
          </a:p>
          <a:p>
            <a:pPr marL="285750" indent="-28575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it-IT" sz="1400" dirty="0"/>
              <a:t>Ogni titolo di spesa deve essere accompagnato da documentazione inerente il pagamento (non è ammessa la semplice quietanza su fattura priva del documento di addebito corrispondente</a:t>
            </a:r>
            <a:r>
              <a:rPr lang="it-IT" sz="1400" dirty="0" smtClean="0"/>
              <a:t>);</a:t>
            </a:r>
          </a:p>
          <a:p>
            <a:pPr marL="285750" indent="-28575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it-IT" sz="1400" dirty="0" smtClean="0"/>
              <a:t>Le modalità di pagamento sono previste dall’Avviso Pubblico e dalle Linee Guida operative.</a:t>
            </a:r>
          </a:p>
        </p:txBody>
      </p:sp>
      <p:pic>
        <p:nvPicPr>
          <p:cNvPr id="8194" name="Picture 2" descr="Risultati immagini per omino pagamenti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1667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FDE-E775-4880-A187-7195418A024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9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944" y="117898"/>
            <a:ext cx="5625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22334"/>
                </a:solidFill>
              </a:rPr>
              <a:t>Punti d’attenzione: Pagamenti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589" y="1044357"/>
            <a:ext cx="5207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400" dirty="0" smtClean="0"/>
          </a:p>
          <a:p>
            <a:pPr algn="just"/>
            <a:endParaRPr lang="it-IT" sz="1400" dirty="0" smtClean="0"/>
          </a:p>
        </p:txBody>
      </p:sp>
      <p:pic>
        <p:nvPicPr>
          <p:cNvPr id="6146" name="Picture 2" descr="Risultati immagini per omino attenzion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83066"/>
            <a:ext cx="1676401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76401" y="883066"/>
            <a:ext cx="5811328" cy="3269834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noAutofit/>
          </a:bodyPr>
          <a:lstStyle/>
          <a:p>
            <a:pPr marL="285750" indent="-28575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it-IT" sz="1400" dirty="0" smtClean="0"/>
              <a:t>Non sono ammessi pagamenti in contanti;</a:t>
            </a:r>
          </a:p>
          <a:p>
            <a:pPr marL="285750" indent="-28575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it-IT" sz="1400" dirty="0" smtClean="0"/>
              <a:t>Non sono ammessi pagamenti effettuati con strumenti finanziari intestati al Legale rappresentante o ai soci;</a:t>
            </a:r>
          </a:p>
          <a:p>
            <a:pPr marL="285750" indent="-28575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it-IT" sz="1400" dirty="0" smtClean="0"/>
              <a:t>E’ sempre necessario allegare alla documentazione di pagamento gli eventuali F24 pagati in relazione alla spesa rendicontata;</a:t>
            </a:r>
          </a:p>
          <a:p>
            <a:pPr marL="285750" indent="-28575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it-IT" sz="1400" dirty="0" smtClean="0"/>
              <a:t>I pagamenti cumulativi devono essere sempre accompagnati da una nota di riconciliazione dei pagamenti ai singoli giustificativi di spesa;</a:t>
            </a:r>
          </a:p>
          <a:p>
            <a:pPr marL="285750" indent="-28575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it-IT" sz="1400" dirty="0" smtClean="0"/>
              <a:t>La data utile al fine della valorizzazione del pagamento è la valuta indicata nell’estratto conto bancario;</a:t>
            </a:r>
          </a:p>
          <a:p>
            <a:pPr marL="285750" indent="-28575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it-IT" sz="1400" dirty="0" smtClean="0"/>
              <a:t>Non </a:t>
            </a:r>
            <a:r>
              <a:rPr lang="it-IT" sz="1400" dirty="0"/>
              <a:t>sono ammesse compensazioni di </a:t>
            </a:r>
            <a:r>
              <a:rPr lang="it-IT" sz="1400" dirty="0" smtClean="0"/>
              <a:t>debito/credito.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FDE-E775-4880-A187-7195418A024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8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944" y="117898"/>
            <a:ext cx="694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22334"/>
                </a:solidFill>
              </a:rPr>
              <a:t>Esempi: Spese non ammissibili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63866" y="873326"/>
            <a:ext cx="6897638" cy="1014541"/>
            <a:chOff x="554038" y="2023640"/>
            <a:chExt cx="6080125" cy="1198163"/>
          </a:xfrm>
        </p:grpSpPr>
        <p:grpSp>
          <p:nvGrpSpPr>
            <p:cNvPr id="9" name="Group 8"/>
            <p:cNvGrpSpPr/>
            <p:nvPr/>
          </p:nvGrpSpPr>
          <p:grpSpPr>
            <a:xfrm>
              <a:off x="554038" y="2023640"/>
              <a:ext cx="6080125" cy="1198163"/>
              <a:chOff x="554038" y="1908175"/>
              <a:chExt cx="6080125" cy="1308100"/>
            </a:xfrm>
          </p:grpSpPr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554038" y="2003425"/>
                <a:ext cx="2022475" cy="1212850"/>
              </a:xfrm>
              <a:custGeom>
                <a:avLst/>
                <a:gdLst>
                  <a:gd name="T0" fmla="*/ 632 w 1274"/>
                  <a:gd name="T1" fmla="*/ 0 h 764"/>
                  <a:gd name="T2" fmla="*/ 632 w 1274"/>
                  <a:gd name="T3" fmla="*/ 0 h 764"/>
                  <a:gd name="T4" fmla="*/ 664 w 1274"/>
                  <a:gd name="T5" fmla="*/ 2 h 764"/>
                  <a:gd name="T6" fmla="*/ 696 w 1274"/>
                  <a:gd name="T7" fmla="*/ 6 h 764"/>
                  <a:gd name="T8" fmla="*/ 726 w 1274"/>
                  <a:gd name="T9" fmla="*/ 14 h 764"/>
                  <a:gd name="T10" fmla="*/ 756 w 1274"/>
                  <a:gd name="T11" fmla="*/ 24 h 764"/>
                  <a:gd name="T12" fmla="*/ 784 w 1274"/>
                  <a:gd name="T13" fmla="*/ 36 h 764"/>
                  <a:gd name="T14" fmla="*/ 810 w 1274"/>
                  <a:gd name="T15" fmla="*/ 52 h 764"/>
                  <a:gd name="T16" fmla="*/ 838 w 1274"/>
                  <a:gd name="T17" fmla="*/ 70 h 764"/>
                  <a:gd name="T18" fmla="*/ 864 w 1274"/>
                  <a:gd name="T19" fmla="*/ 90 h 764"/>
                  <a:gd name="T20" fmla="*/ 890 w 1274"/>
                  <a:gd name="T21" fmla="*/ 114 h 764"/>
                  <a:gd name="T22" fmla="*/ 916 w 1274"/>
                  <a:gd name="T23" fmla="*/ 138 h 764"/>
                  <a:gd name="T24" fmla="*/ 970 w 1274"/>
                  <a:gd name="T25" fmla="*/ 194 h 764"/>
                  <a:gd name="T26" fmla="*/ 1026 w 1274"/>
                  <a:gd name="T27" fmla="*/ 256 h 764"/>
                  <a:gd name="T28" fmla="*/ 1088 w 1274"/>
                  <a:gd name="T29" fmla="*/ 326 h 764"/>
                  <a:gd name="T30" fmla="*/ 1088 w 1274"/>
                  <a:gd name="T31" fmla="*/ 326 h 764"/>
                  <a:gd name="T32" fmla="*/ 1106 w 1274"/>
                  <a:gd name="T33" fmla="*/ 342 h 764"/>
                  <a:gd name="T34" fmla="*/ 1122 w 1274"/>
                  <a:gd name="T35" fmla="*/ 352 h 764"/>
                  <a:gd name="T36" fmla="*/ 1138 w 1274"/>
                  <a:gd name="T37" fmla="*/ 358 h 764"/>
                  <a:gd name="T38" fmla="*/ 1156 w 1274"/>
                  <a:gd name="T39" fmla="*/ 360 h 764"/>
                  <a:gd name="T40" fmla="*/ 1172 w 1274"/>
                  <a:gd name="T41" fmla="*/ 358 h 764"/>
                  <a:gd name="T42" fmla="*/ 1186 w 1274"/>
                  <a:gd name="T43" fmla="*/ 354 h 764"/>
                  <a:gd name="T44" fmla="*/ 1202 w 1274"/>
                  <a:gd name="T45" fmla="*/ 346 h 764"/>
                  <a:gd name="T46" fmla="*/ 1216 w 1274"/>
                  <a:gd name="T47" fmla="*/ 338 h 764"/>
                  <a:gd name="T48" fmla="*/ 1228 w 1274"/>
                  <a:gd name="T49" fmla="*/ 328 h 764"/>
                  <a:gd name="T50" fmla="*/ 1240 w 1274"/>
                  <a:gd name="T51" fmla="*/ 316 h 764"/>
                  <a:gd name="T52" fmla="*/ 1258 w 1274"/>
                  <a:gd name="T53" fmla="*/ 296 h 764"/>
                  <a:gd name="T54" fmla="*/ 1270 w 1274"/>
                  <a:gd name="T55" fmla="*/ 280 h 764"/>
                  <a:gd name="T56" fmla="*/ 1274 w 1274"/>
                  <a:gd name="T57" fmla="*/ 274 h 764"/>
                  <a:gd name="T58" fmla="*/ 1274 w 1274"/>
                  <a:gd name="T59" fmla="*/ 274 h 764"/>
                  <a:gd name="T60" fmla="*/ 1074 w 1274"/>
                  <a:gd name="T61" fmla="*/ 476 h 764"/>
                  <a:gd name="T62" fmla="*/ 1074 w 1274"/>
                  <a:gd name="T63" fmla="*/ 476 h 764"/>
                  <a:gd name="T64" fmla="*/ 984 w 1274"/>
                  <a:gd name="T65" fmla="*/ 566 h 764"/>
                  <a:gd name="T66" fmla="*/ 934 w 1274"/>
                  <a:gd name="T67" fmla="*/ 614 h 764"/>
                  <a:gd name="T68" fmla="*/ 908 w 1274"/>
                  <a:gd name="T69" fmla="*/ 638 h 764"/>
                  <a:gd name="T70" fmla="*/ 882 w 1274"/>
                  <a:gd name="T71" fmla="*/ 660 h 764"/>
                  <a:gd name="T72" fmla="*/ 854 w 1274"/>
                  <a:gd name="T73" fmla="*/ 680 h 764"/>
                  <a:gd name="T74" fmla="*/ 826 w 1274"/>
                  <a:gd name="T75" fmla="*/ 700 h 764"/>
                  <a:gd name="T76" fmla="*/ 796 w 1274"/>
                  <a:gd name="T77" fmla="*/ 716 h 764"/>
                  <a:gd name="T78" fmla="*/ 766 w 1274"/>
                  <a:gd name="T79" fmla="*/ 732 h 764"/>
                  <a:gd name="T80" fmla="*/ 734 w 1274"/>
                  <a:gd name="T81" fmla="*/ 744 h 764"/>
                  <a:gd name="T82" fmla="*/ 700 w 1274"/>
                  <a:gd name="T83" fmla="*/ 754 h 764"/>
                  <a:gd name="T84" fmla="*/ 666 w 1274"/>
                  <a:gd name="T85" fmla="*/ 762 h 764"/>
                  <a:gd name="T86" fmla="*/ 632 w 1274"/>
                  <a:gd name="T87" fmla="*/ 764 h 764"/>
                  <a:gd name="T88" fmla="*/ 632 w 1274"/>
                  <a:gd name="T89" fmla="*/ 764 h 764"/>
                  <a:gd name="T90" fmla="*/ 302 w 1274"/>
                  <a:gd name="T91" fmla="*/ 764 h 764"/>
                  <a:gd name="T92" fmla="*/ 0 w 1274"/>
                  <a:gd name="T93" fmla="*/ 764 h 764"/>
                  <a:gd name="T94" fmla="*/ 0 w 1274"/>
                  <a:gd name="T95" fmla="*/ 0 h 764"/>
                  <a:gd name="T96" fmla="*/ 0 w 1274"/>
                  <a:gd name="T97" fmla="*/ 0 h 764"/>
                  <a:gd name="T98" fmla="*/ 632 w 1274"/>
                  <a:gd name="T99" fmla="*/ 0 h 764"/>
                  <a:gd name="T100" fmla="*/ 632 w 1274"/>
                  <a:gd name="T101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74" h="764">
                    <a:moveTo>
                      <a:pt x="632" y="0"/>
                    </a:moveTo>
                    <a:lnTo>
                      <a:pt x="632" y="0"/>
                    </a:lnTo>
                    <a:lnTo>
                      <a:pt x="664" y="2"/>
                    </a:lnTo>
                    <a:lnTo>
                      <a:pt x="696" y="6"/>
                    </a:lnTo>
                    <a:lnTo>
                      <a:pt x="726" y="14"/>
                    </a:lnTo>
                    <a:lnTo>
                      <a:pt x="756" y="24"/>
                    </a:lnTo>
                    <a:lnTo>
                      <a:pt x="784" y="36"/>
                    </a:lnTo>
                    <a:lnTo>
                      <a:pt x="810" y="52"/>
                    </a:lnTo>
                    <a:lnTo>
                      <a:pt x="838" y="70"/>
                    </a:lnTo>
                    <a:lnTo>
                      <a:pt x="864" y="90"/>
                    </a:lnTo>
                    <a:lnTo>
                      <a:pt x="890" y="114"/>
                    </a:lnTo>
                    <a:lnTo>
                      <a:pt x="916" y="138"/>
                    </a:lnTo>
                    <a:lnTo>
                      <a:pt x="970" y="194"/>
                    </a:lnTo>
                    <a:lnTo>
                      <a:pt x="1026" y="256"/>
                    </a:lnTo>
                    <a:lnTo>
                      <a:pt x="1088" y="326"/>
                    </a:lnTo>
                    <a:lnTo>
                      <a:pt x="1088" y="326"/>
                    </a:lnTo>
                    <a:lnTo>
                      <a:pt x="1106" y="342"/>
                    </a:lnTo>
                    <a:lnTo>
                      <a:pt x="1122" y="352"/>
                    </a:lnTo>
                    <a:lnTo>
                      <a:pt x="1138" y="358"/>
                    </a:lnTo>
                    <a:lnTo>
                      <a:pt x="1156" y="360"/>
                    </a:lnTo>
                    <a:lnTo>
                      <a:pt x="1172" y="358"/>
                    </a:lnTo>
                    <a:lnTo>
                      <a:pt x="1186" y="354"/>
                    </a:lnTo>
                    <a:lnTo>
                      <a:pt x="1202" y="346"/>
                    </a:lnTo>
                    <a:lnTo>
                      <a:pt x="1216" y="338"/>
                    </a:lnTo>
                    <a:lnTo>
                      <a:pt x="1228" y="328"/>
                    </a:lnTo>
                    <a:lnTo>
                      <a:pt x="1240" y="316"/>
                    </a:lnTo>
                    <a:lnTo>
                      <a:pt x="1258" y="296"/>
                    </a:lnTo>
                    <a:lnTo>
                      <a:pt x="1270" y="280"/>
                    </a:lnTo>
                    <a:lnTo>
                      <a:pt x="1274" y="274"/>
                    </a:lnTo>
                    <a:lnTo>
                      <a:pt x="1274" y="274"/>
                    </a:lnTo>
                    <a:lnTo>
                      <a:pt x="1074" y="476"/>
                    </a:lnTo>
                    <a:lnTo>
                      <a:pt x="1074" y="476"/>
                    </a:lnTo>
                    <a:lnTo>
                      <a:pt x="984" y="566"/>
                    </a:lnTo>
                    <a:lnTo>
                      <a:pt x="934" y="614"/>
                    </a:lnTo>
                    <a:lnTo>
                      <a:pt x="908" y="638"/>
                    </a:lnTo>
                    <a:lnTo>
                      <a:pt x="882" y="660"/>
                    </a:lnTo>
                    <a:lnTo>
                      <a:pt x="854" y="680"/>
                    </a:lnTo>
                    <a:lnTo>
                      <a:pt x="826" y="700"/>
                    </a:lnTo>
                    <a:lnTo>
                      <a:pt x="796" y="716"/>
                    </a:lnTo>
                    <a:lnTo>
                      <a:pt x="766" y="732"/>
                    </a:lnTo>
                    <a:lnTo>
                      <a:pt x="734" y="744"/>
                    </a:lnTo>
                    <a:lnTo>
                      <a:pt x="700" y="754"/>
                    </a:lnTo>
                    <a:lnTo>
                      <a:pt x="666" y="762"/>
                    </a:lnTo>
                    <a:lnTo>
                      <a:pt x="632" y="764"/>
                    </a:lnTo>
                    <a:lnTo>
                      <a:pt x="632" y="764"/>
                    </a:lnTo>
                    <a:lnTo>
                      <a:pt x="302" y="764"/>
                    </a:lnTo>
                    <a:lnTo>
                      <a:pt x="0" y="76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32" y="0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tx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1919288" y="1908175"/>
                <a:ext cx="4714875" cy="1212850"/>
              </a:xfrm>
              <a:custGeom>
                <a:avLst/>
                <a:gdLst>
                  <a:gd name="T0" fmla="*/ 852 w 2970"/>
                  <a:gd name="T1" fmla="*/ 0 h 764"/>
                  <a:gd name="T2" fmla="*/ 852 w 2970"/>
                  <a:gd name="T3" fmla="*/ 0 h 764"/>
                  <a:gd name="T4" fmla="*/ 818 w 2970"/>
                  <a:gd name="T5" fmla="*/ 2 h 764"/>
                  <a:gd name="T6" fmla="*/ 784 w 2970"/>
                  <a:gd name="T7" fmla="*/ 8 h 764"/>
                  <a:gd name="T8" fmla="*/ 750 w 2970"/>
                  <a:gd name="T9" fmla="*/ 18 h 764"/>
                  <a:gd name="T10" fmla="*/ 716 w 2970"/>
                  <a:gd name="T11" fmla="*/ 32 h 764"/>
                  <a:gd name="T12" fmla="*/ 684 w 2970"/>
                  <a:gd name="T13" fmla="*/ 48 h 764"/>
                  <a:gd name="T14" fmla="*/ 652 w 2970"/>
                  <a:gd name="T15" fmla="*/ 66 h 764"/>
                  <a:gd name="T16" fmla="*/ 620 w 2970"/>
                  <a:gd name="T17" fmla="*/ 88 h 764"/>
                  <a:gd name="T18" fmla="*/ 588 w 2970"/>
                  <a:gd name="T19" fmla="*/ 110 h 764"/>
                  <a:gd name="T20" fmla="*/ 558 w 2970"/>
                  <a:gd name="T21" fmla="*/ 134 h 764"/>
                  <a:gd name="T22" fmla="*/ 528 w 2970"/>
                  <a:gd name="T23" fmla="*/ 162 h 764"/>
                  <a:gd name="T24" fmla="*/ 500 w 2970"/>
                  <a:gd name="T25" fmla="*/ 188 h 764"/>
                  <a:gd name="T26" fmla="*/ 472 w 2970"/>
                  <a:gd name="T27" fmla="*/ 216 h 764"/>
                  <a:gd name="T28" fmla="*/ 418 w 2970"/>
                  <a:gd name="T29" fmla="*/ 274 h 764"/>
                  <a:gd name="T30" fmla="*/ 370 w 2970"/>
                  <a:gd name="T31" fmla="*/ 330 h 764"/>
                  <a:gd name="T32" fmla="*/ 370 w 2970"/>
                  <a:gd name="T33" fmla="*/ 330 h 764"/>
                  <a:gd name="T34" fmla="*/ 220 w 2970"/>
                  <a:gd name="T35" fmla="*/ 498 h 764"/>
                  <a:gd name="T36" fmla="*/ 104 w 2970"/>
                  <a:gd name="T37" fmla="*/ 626 h 764"/>
                  <a:gd name="T38" fmla="*/ 26 w 2970"/>
                  <a:gd name="T39" fmla="*/ 708 h 764"/>
                  <a:gd name="T40" fmla="*/ 0 w 2970"/>
                  <a:gd name="T41" fmla="*/ 736 h 764"/>
                  <a:gd name="T42" fmla="*/ 0 w 2970"/>
                  <a:gd name="T43" fmla="*/ 736 h 764"/>
                  <a:gd name="T44" fmla="*/ 392 w 2970"/>
                  <a:gd name="T45" fmla="*/ 456 h 764"/>
                  <a:gd name="T46" fmla="*/ 392 w 2970"/>
                  <a:gd name="T47" fmla="*/ 456 h 764"/>
                  <a:gd name="T48" fmla="*/ 430 w 2970"/>
                  <a:gd name="T49" fmla="*/ 500 h 764"/>
                  <a:gd name="T50" fmla="*/ 474 w 2970"/>
                  <a:gd name="T51" fmla="*/ 548 h 764"/>
                  <a:gd name="T52" fmla="*/ 528 w 2970"/>
                  <a:gd name="T53" fmla="*/ 600 h 764"/>
                  <a:gd name="T54" fmla="*/ 556 w 2970"/>
                  <a:gd name="T55" fmla="*/ 624 h 764"/>
                  <a:gd name="T56" fmla="*/ 586 w 2970"/>
                  <a:gd name="T57" fmla="*/ 650 h 764"/>
                  <a:gd name="T58" fmla="*/ 616 w 2970"/>
                  <a:gd name="T59" fmla="*/ 672 h 764"/>
                  <a:gd name="T60" fmla="*/ 648 w 2970"/>
                  <a:gd name="T61" fmla="*/ 694 h 764"/>
                  <a:gd name="T62" fmla="*/ 682 w 2970"/>
                  <a:gd name="T63" fmla="*/ 714 h 764"/>
                  <a:gd name="T64" fmla="*/ 714 w 2970"/>
                  <a:gd name="T65" fmla="*/ 732 h 764"/>
                  <a:gd name="T66" fmla="*/ 748 w 2970"/>
                  <a:gd name="T67" fmla="*/ 746 h 764"/>
                  <a:gd name="T68" fmla="*/ 782 w 2970"/>
                  <a:gd name="T69" fmla="*/ 756 h 764"/>
                  <a:gd name="T70" fmla="*/ 818 w 2970"/>
                  <a:gd name="T71" fmla="*/ 762 h 764"/>
                  <a:gd name="T72" fmla="*/ 852 w 2970"/>
                  <a:gd name="T73" fmla="*/ 764 h 764"/>
                  <a:gd name="T74" fmla="*/ 852 w 2970"/>
                  <a:gd name="T75" fmla="*/ 764 h 764"/>
                  <a:gd name="T76" fmla="*/ 2970 w 2970"/>
                  <a:gd name="T77" fmla="*/ 764 h 764"/>
                  <a:gd name="T78" fmla="*/ 2970 w 2970"/>
                  <a:gd name="T79" fmla="*/ 0 h 764"/>
                  <a:gd name="T80" fmla="*/ 2970 w 2970"/>
                  <a:gd name="T81" fmla="*/ 0 h 764"/>
                  <a:gd name="T82" fmla="*/ 852 w 2970"/>
                  <a:gd name="T83" fmla="*/ 0 h 764"/>
                  <a:gd name="T84" fmla="*/ 852 w 2970"/>
                  <a:gd name="T85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70" h="764">
                    <a:moveTo>
                      <a:pt x="852" y="0"/>
                    </a:moveTo>
                    <a:lnTo>
                      <a:pt x="852" y="0"/>
                    </a:lnTo>
                    <a:lnTo>
                      <a:pt x="818" y="2"/>
                    </a:lnTo>
                    <a:lnTo>
                      <a:pt x="784" y="8"/>
                    </a:lnTo>
                    <a:lnTo>
                      <a:pt x="750" y="18"/>
                    </a:lnTo>
                    <a:lnTo>
                      <a:pt x="716" y="32"/>
                    </a:lnTo>
                    <a:lnTo>
                      <a:pt x="684" y="48"/>
                    </a:lnTo>
                    <a:lnTo>
                      <a:pt x="652" y="66"/>
                    </a:lnTo>
                    <a:lnTo>
                      <a:pt x="620" y="88"/>
                    </a:lnTo>
                    <a:lnTo>
                      <a:pt x="588" y="110"/>
                    </a:lnTo>
                    <a:lnTo>
                      <a:pt x="558" y="134"/>
                    </a:lnTo>
                    <a:lnTo>
                      <a:pt x="528" y="162"/>
                    </a:lnTo>
                    <a:lnTo>
                      <a:pt x="500" y="188"/>
                    </a:lnTo>
                    <a:lnTo>
                      <a:pt x="472" y="216"/>
                    </a:lnTo>
                    <a:lnTo>
                      <a:pt x="418" y="274"/>
                    </a:lnTo>
                    <a:lnTo>
                      <a:pt x="370" y="330"/>
                    </a:lnTo>
                    <a:lnTo>
                      <a:pt x="370" y="330"/>
                    </a:lnTo>
                    <a:lnTo>
                      <a:pt x="220" y="498"/>
                    </a:lnTo>
                    <a:lnTo>
                      <a:pt x="104" y="626"/>
                    </a:lnTo>
                    <a:lnTo>
                      <a:pt x="26" y="708"/>
                    </a:lnTo>
                    <a:lnTo>
                      <a:pt x="0" y="736"/>
                    </a:lnTo>
                    <a:lnTo>
                      <a:pt x="0" y="736"/>
                    </a:lnTo>
                    <a:lnTo>
                      <a:pt x="392" y="456"/>
                    </a:lnTo>
                    <a:lnTo>
                      <a:pt x="392" y="456"/>
                    </a:lnTo>
                    <a:lnTo>
                      <a:pt x="430" y="500"/>
                    </a:lnTo>
                    <a:lnTo>
                      <a:pt x="474" y="548"/>
                    </a:lnTo>
                    <a:lnTo>
                      <a:pt x="528" y="600"/>
                    </a:lnTo>
                    <a:lnTo>
                      <a:pt x="556" y="624"/>
                    </a:lnTo>
                    <a:lnTo>
                      <a:pt x="586" y="650"/>
                    </a:lnTo>
                    <a:lnTo>
                      <a:pt x="616" y="672"/>
                    </a:lnTo>
                    <a:lnTo>
                      <a:pt x="648" y="694"/>
                    </a:lnTo>
                    <a:lnTo>
                      <a:pt x="682" y="714"/>
                    </a:lnTo>
                    <a:lnTo>
                      <a:pt x="714" y="732"/>
                    </a:lnTo>
                    <a:lnTo>
                      <a:pt x="748" y="746"/>
                    </a:lnTo>
                    <a:lnTo>
                      <a:pt x="782" y="756"/>
                    </a:lnTo>
                    <a:lnTo>
                      <a:pt x="818" y="762"/>
                    </a:lnTo>
                    <a:lnTo>
                      <a:pt x="852" y="764"/>
                    </a:lnTo>
                    <a:lnTo>
                      <a:pt x="852" y="764"/>
                    </a:lnTo>
                    <a:lnTo>
                      <a:pt x="2970" y="764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852" y="0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666180" y="2769066"/>
              <a:ext cx="1152128" cy="399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GB" sz="1600" dirty="0">
                <a:solidFill>
                  <a:schemeClr val="tx2"/>
                </a:solidFill>
                <a:latin typeface="Georgia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55718" y="2177175"/>
              <a:ext cx="1152128" cy="8360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000" b="1" dirty="0" smtClean="0">
                  <a:solidFill>
                    <a:schemeClr val="tx2"/>
                  </a:solidFill>
                  <a:latin typeface="Georgia" pitchFamily="18" charset="0"/>
                </a:rPr>
                <a:t>01</a:t>
              </a:r>
              <a:endParaRPr lang="en-GB" sz="4000" dirty="0">
                <a:solidFill>
                  <a:schemeClr val="tx2"/>
                </a:solidFill>
                <a:latin typeface="Georgia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3866" y="1957650"/>
            <a:ext cx="6900125" cy="951720"/>
            <a:chOff x="554038" y="3276575"/>
            <a:chExt cx="6082317" cy="1198163"/>
          </a:xfrm>
        </p:grpSpPr>
        <p:grpSp>
          <p:nvGrpSpPr>
            <p:cNvPr id="16" name="Group 15"/>
            <p:cNvGrpSpPr/>
            <p:nvPr/>
          </p:nvGrpSpPr>
          <p:grpSpPr>
            <a:xfrm>
              <a:off x="554038" y="3276575"/>
              <a:ext cx="6080125" cy="1198163"/>
              <a:chOff x="554038" y="1908175"/>
              <a:chExt cx="6080125" cy="1308100"/>
            </a:xfrm>
          </p:grpSpPr>
          <p:sp>
            <p:nvSpPr>
              <p:cNvPr id="20" name="Freeform 6"/>
              <p:cNvSpPr>
                <a:spLocks/>
              </p:cNvSpPr>
              <p:nvPr/>
            </p:nvSpPr>
            <p:spPr bwMode="auto">
              <a:xfrm>
                <a:off x="554038" y="2003425"/>
                <a:ext cx="2022475" cy="1212850"/>
              </a:xfrm>
              <a:custGeom>
                <a:avLst/>
                <a:gdLst>
                  <a:gd name="T0" fmla="*/ 632 w 1274"/>
                  <a:gd name="T1" fmla="*/ 0 h 764"/>
                  <a:gd name="T2" fmla="*/ 632 w 1274"/>
                  <a:gd name="T3" fmla="*/ 0 h 764"/>
                  <a:gd name="T4" fmla="*/ 664 w 1274"/>
                  <a:gd name="T5" fmla="*/ 2 h 764"/>
                  <a:gd name="T6" fmla="*/ 696 w 1274"/>
                  <a:gd name="T7" fmla="*/ 6 h 764"/>
                  <a:gd name="T8" fmla="*/ 726 w 1274"/>
                  <a:gd name="T9" fmla="*/ 14 h 764"/>
                  <a:gd name="T10" fmla="*/ 756 w 1274"/>
                  <a:gd name="T11" fmla="*/ 24 h 764"/>
                  <a:gd name="T12" fmla="*/ 784 w 1274"/>
                  <a:gd name="T13" fmla="*/ 36 h 764"/>
                  <a:gd name="T14" fmla="*/ 810 w 1274"/>
                  <a:gd name="T15" fmla="*/ 52 h 764"/>
                  <a:gd name="T16" fmla="*/ 838 w 1274"/>
                  <a:gd name="T17" fmla="*/ 70 h 764"/>
                  <a:gd name="T18" fmla="*/ 864 w 1274"/>
                  <a:gd name="T19" fmla="*/ 90 h 764"/>
                  <a:gd name="T20" fmla="*/ 890 w 1274"/>
                  <a:gd name="T21" fmla="*/ 114 h 764"/>
                  <a:gd name="T22" fmla="*/ 916 w 1274"/>
                  <a:gd name="T23" fmla="*/ 138 h 764"/>
                  <a:gd name="T24" fmla="*/ 970 w 1274"/>
                  <a:gd name="T25" fmla="*/ 194 h 764"/>
                  <a:gd name="T26" fmla="*/ 1026 w 1274"/>
                  <a:gd name="T27" fmla="*/ 256 h 764"/>
                  <a:gd name="T28" fmla="*/ 1088 w 1274"/>
                  <a:gd name="T29" fmla="*/ 326 h 764"/>
                  <a:gd name="T30" fmla="*/ 1088 w 1274"/>
                  <a:gd name="T31" fmla="*/ 326 h 764"/>
                  <a:gd name="T32" fmla="*/ 1106 w 1274"/>
                  <a:gd name="T33" fmla="*/ 342 h 764"/>
                  <a:gd name="T34" fmla="*/ 1122 w 1274"/>
                  <a:gd name="T35" fmla="*/ 352 h 764"/>
                  <a:gd name="T36" fmla="*/ 1138 w 1274"/>
                  <a:gd name="T37" fmla="*/ 358 h 764"/>
                  <a:gd name="T38" fmla="*/ 1156 w 1274"/>
                  <a:gd name="T39" fmla="*/ 360 h 764"/>
                  <a:gd name="T40" fmla="*/ 1172 w 1274"/>
                  <a:gd name="T41" fmla="*/ 358 h 764"/>
                  <a:gd name="T42" fmla="*/ 1186 w 1274"/>
                  <a:gd name="T43" fmla="*/ 354 h 764"/>
                  <a:gd name="T44" fmla="*/ 1202 w 1274"/>
                  <a:gd name="T45" fmla="*/ 346 h 764"/>
                  <a:gd name="T46" fmla="*/ 1216 w 1274"/>
                  <a:gd name="T47" fmla="*/ 338 h 764"/>
                  <a:gd name="T48" fmla="*/ 1228 w 1274"/>
                  <a:gd name="T49" fmla="*/ 328 h 764"/>
                  <a:gd name="T50" fmla="*/ 1240 w 1274"/>
                  <a:gd name="T51" fmla="*/ 316 h 764"/>
                  <a:gd name="T52" fmla="*/ 1258 w 1274"/>
                  <a:gd name="T53" fmla="*/ 296 h 764"/>
                  <a:gd name="T54" fmla="*/ 1270 w 1274"/>
                  <a:gd name="T55" fmla="*/ 280 h 764"/>
                  <a:gd name="T56" fmla="*/ 1274 w 1274"/>
                  <a:gd name="T57" fmla="*/ 274 h 764"/>
                  <a:gd name="T58" fmla="*/ 1274 w 1274"/>
                  <a:gd name="T59" fmla="*/ 274 h 764"/>
                  <a:gd name="T60" fmla="*/ 1074 w 1274"/>
                  <a:gd name="T61" fmla="*/ 476 h 764"/>
                  <a:gd name="T62" fmla="*/ 1074 w 1274"/>
                  <a:gd name="T63" fmla="*/ 476 h 764"/>
                  <a:gd name="T64" fmla="*/ 984 w 1274"/>
                  <a:gd name="T65" fmla="*/ 566 h 764"/>
                  <a:gd name="T66" fmla="*/ 934 w 1274"/>
                  <a:gd name="T67" fmla="*/ 614 h 764"/>
                  <a:gd name="T68" fmla="*/ 908 w 1274"/>
                  <a:gd name="T69" fmla="*/ 638 h 764"/>
                  <a:gd name="T70" fmla="*/ 882 w 1274"/>
                  <a:gd name="T71" fmla="*/ 660 h 764"/>
                  <a:gd name="T72" fmla="*/ 854 w 1274"/>
                  <a:gd name="T73" fmla="*/ 680 h 764"/>
                  <a:gd name="T74" fmla="*/ 826 w 1274"/>
                  <a:gd name="T75" fmla="*/ 700 h 764"/>
                  <a:gd name="T76" fmla="*/ 796 w 1274"/>
                  <a:gd name="T77" fmla="*/ 716 h 764"/>
                  <a:gd name="T78" fmla="*/ 766 w 1274"/>
                  <a:gd name="T79" fmla="*/ 732 h 764"/>
                  <a:gd name="T80" fmla="*/ 734 w 1274"/>
                  <a:gd name="T81" fmla="*/ 744 h 764"/>
                  <a:gd name="T82" fmla="*/ 700 w 1274"/>
                  <a:gd name="T83" fmla="*/ 754 h 764"/>
                  <a:gd name="T84" fmla="*/ 666 w 1274"/>
                  <a:gd name="T85" fmla="*/ 762 h 764"/>
                  <a:gd name="T86" fmla="*/ 632 w 1274"/>
                  <a:gd name="T87" fmla="*/ 764 h 764"/>
                  <a:gd name="T88" fmla="*/ 632 w 1274"/>
                  <a:gd name="T89" fmla="*/ 764 h 764"/>
                  <a:gd name="T90" fmla="*/ 302 w 1274"/>
                  <a:gd name="T91" fmla="*/ 764 h 764"/>
                  <a:gd name="T92" fmla="*/ 0 w 1274"/>
                  <a:gd name="T93" fmla="*/ 764 h 764"/>
                  <a:gd name="T94" fmla="*/ 0 w 1274"/>
                  <a:gd name="T95" fmla="*/ 0 h 764"/>
                  <a:gd name="T96" fmla="*/ 0 w 1274"/>
                  <a:gd name="T97" fmla="*/ 0 h 764"/>
                  <a:gd name="T98" fmla="*/ 632 w 1274"/>
                  <a:gd name="T99" fmla="*/ 0 h 764"/>
                  <a:gd name="T100" fmla="*/ 632 w 1274"/>
                  <a:gd name="T101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74" h="764">
                    <a:moveTo>
                      <a:pt x="632" y="0"/>
                    </a:moveTo>
                    <a:lnTo>
                      <a:pt x="632" y="0"/>
                    </a:lnTo>
                    <a:lnTo>
                      <a:pt x="664" y="2"/>
                    </a:lnTo>
                    <a:lnTo>
                      <a:pt x="696" y="6"/>
                    </a:lnTo>
                    <a:lnTo>
                      <a:pt x="726" y="14"/>
                    </a:lnTo>
                    <a:lnTo>
                      <a:pt x="756" y="24"/>
                    </a:lnTo>
                    <a:lnTo>
                      <a:pt x="784" y="36"/>
                    </a:lnTo>
                    <a:lnTo>
                      <a:pt x="810" y="52"/>
                    </a:lnTo>
                    <a:lnTo>
                      <a:pt x="838" y="70"/>
                    </a:lnTo>
                    <a:lnTo>
                      <a:pt x="864" y="90"/>
                    </a:lnTo>
                    <a:lnTo>
                      <a:pt x="890" y="114"/>
                    </a:lnTo>
                    <a:lnTo>
                      <a:pt x="916" y="138"/>
                    </a:lnTo>
                    <a:lnTo>
                      <a:pt x="970" y="194"/>
                    </a:lnTo>
                    <a:lnTo>
                      <a:pt x="1026" y="256"/>
                    </a:lnTo>
                    <a:lnTo>
                      <a:pt x="1088" y="326"/>
                    </a:lnTo>
                    <a:lnTo>
                      <a:pt x="1088" y="326"/>
                    </a:lnTo>
                    <a:lnTo>
                      <a:pt x="1106" y="342"/>
                    </a:lnTo>
                    <a:lnTo>
                      <a:pt x="1122" y="352"/>
                    </a:lnTo>
                    <a:lnTo>
                      <a:pt x="1138" y="358"/>
                    </a:lnTo>
                    <a:lnTo>
                      <a:pt x="1156" y="360"/>
                    </a:lnTo>
                    <a:lnTo>
                      <a:pt x="1172" y="358"/>
                    </a:lnTo>
                    <a:lnTo>
                      <a:pt x="1186" y="354"/>
                    </a:lnTo>
                    <a:lnTo>
                      <a:pt x="1202" y="346"/>
                    </a:lnTo>
                    <a:lnTo>
                      <a:pt x="1216" y="338"/>
                    </a:lnTo>
                    <a:lnTo>
                      <a:pt x="1228" y="328"/>
                    </a:lnTo>
                    <a:lnTo>
                      <a:pt x="1240" y="316"/>
                    </a:lnTo>
                    <a:lnTo>
                      <a:pt x="1258" y="296"/>
                    </a:lnTo>
                    <a:lnTo>
                      <a:pt x="1270" y="280"/>
                    </a:lnTo>
                    <a:lnTo>
                      <a:pt x="1274" y="274"/>
                    </a:lnTo>
                    <a:lnTo>
                      <a:pt x="1274" y="274"/>
                    </a:lnTo>
                    <a:lnTo>
                      <a:pt x="1074" y="476"/>
                    </a:lnTo>
                    <a:lnTo>
                      <a:pt x="1074" y="476"/>
                    </a:lnTo>
                    <a:lnTo>
                      <a:pt x="984" y="566"/>
                    </a:lnTo>
                    <a:lnTo>
                      <a:pt x="934" y="614"/>
                    </a:lnTo>
                    <a:lnTo>
                      <a:pt x="908" y="638"/>
                    </a:lnTo>
                    <a:lnTo>
                      <a:pt x="882" y="660"/>
                    </a:lnTo>
                    <a:lnTo>
                      <a:pt x="854" y="680"/>
                    </a:lnTo>
                    <a:lnTo>
                      <a:pt x="826" y="700"/>
                    </a:lnTo>
                    <a:lnTo>
                      <a:pt x="796" y="716"/>
                    </a:lnTo>
                    <a:lnTo>
                      <a:pt x="766" y="732"/>
                    </a:lnTo>
                    <a:lnTo>
                      <a:pt x="734" y="744"/>
                    </a:lnTo>
                    <a:lnTo>
                      <a:pt x="700" y="754"/>
                    </a:lnTo>
                    <a:lnTo>
                      <a:pt x="666" y="762"/>
                    </a:lnTo>
                    <a:lnTo>
                      <a:pt x="632" y="764"/>
                    </a:lnTo>
                    <a:lnTo>
                      <a:pt x="632" y="764"/>
                    </a:lnTo>
                    <a:lnTo>
                      <a:pt x="302" y="764"/>
                    </a:lnTo>
                    <a:lnTo>
                      <a:pt x="0" y="76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32" y="0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1919288" y="1908175"/>
                <a:ext cx="4714875" cy="1212850"/>
              </a:xfrm>
              <a:custGeom>
                <a:avLst/>
                <a:gdLst>
                  <a:gd name="T0" fmla="*/ 852 w 2970"/>
                  <a:gd name="T1" fmla="*/ 0 h 764"/>
                  <a:gd name="T2" fmla="*/ 852 w 2970"/>
                  <a:gd name="T3" fmla="*/ 0 h 764"/>
                  <a:gd name="T4" fmla="*/ 818 w 2970"/>
                  <a:gd name="T5" fmla="*/ 2 h 764"/>
                  <a:gd name="T6" fmla="*/ 784 w 2970"/>
                  <a:gd name="T7" fmla="*/ 8 h 764"/>
                  <a:gd name="T8" fmla="*/ 750 w 2970"/>
                  <a:gd name="T9" fmla="*/ 18 h 764"/>
                  <a:gd name="T10" fmla="*/ 716 w 2970"/>
                  <a:gd name="T11" fmla="*/ 32 h 764"/>
                  <a:gd name="T12" fmla="*/ 684 w 2970"/>
                  <a:gd name="T13" fmla="*/ 48 h 764"/>
                  <a:gd name="T14" fmla="*/ 652 w 2970"/>
                  <a:gd name="T15" fmla="*/ 66 h 764"/>
                  <a:gd name="T16" fmla="*/ 620 w 2970"/>
                  <a:gd name="T17" fmla="*/ 88 h 764"/>
                  <a:gd name="T18" fmla="*/ 588 w 2970"/>
                  <a:gd name="T19" fmla="*/ 110 h 764"/>
                  <a:gd name="T20" fmla="*/ 558 w 2970"/>
                  <a:gd name="T21" fmla="*/ 134 h 764"/>
                  <a:gd name="T22" fmla="*/ 528 w 2970"/>
                  <a:gd name="T23" fmla="*/ 162 h 764"/>
                  <a:gd name="T24" fmla="*/ 500 w 2970"/>
                  <a:gd name="T25" fmla="*/ 188 h 764"/>
                  <a:gd name="T26" fmla="*/ 472 w 2970"/>
                  <a:gd name="T27" fmla="*/ 216 h 764"/>
                  <a:gd name="T28" fmla="*/ 418 w 2970"/>
                  <a:gd name="T29" fmla="*/ 274 h 764"/>
                  <a:gd name="T30" fmla="*/ 370 w 2970"/>
                  <a:gd name="T31" fmla="*/ 330 h 764"/>
                  <a:gd name="T32" fmla="*/ 370 w 2970"/>
                  <a:gd name="T33" fmla="*/ 330 h 764"/>
                  <a:gd name="T34" fmla="*/ 220 w 2970"/>
                  <a:gd name="T35" fmla="*/ 498 h 764"/>
                  <a:gd name="T36" fmla="*/ 104 w 2970"/>
                  <a:gd name="T37" fmla="*/ 626 h 764"/>
                  <a:gd name="T38" fmla="*/ 26 w 2970"/>
                  <a:gd name="T39" fmla="*/ 708 h 764"/>
                  <a:gd name="T40" fmla="*/ 0 w 2970"/>
                  <a:gd name="T41" fmla="*/ 736 h 764"/>
                  <a:gd name="T42" fmla="*/ 0 w 2970"/>
                  <a:gd name="T43" fmla="*/ 736 h 764"/>
                  <a:gd name="T44" fmla="*/ 392 w 2970"/>
                  <a:gd name="T45" fmla="*/ 456 h 764"/>
                  <a:gd name="T46" fmla="*/ 392 w 2970"/>
                  <a:gd name="T47" fmla="*/ 456 h 764"/>
                  <a:gd name="T48" fmla="*/ 430 w 2970"/>
                  <a:gd name="T49" fmla="*/ 500 h 764"/>
                  <a:gd name="T50" fmla="*/ 474 w 2970"/>
                  <a:gd name="T51" fmla="*/ 548 h 764"/>
                  <a:gd name="T52" fmla="*/ 528 w 2970"/>
                  <a:gd name="T53" fmla="*/ 600 h 764"/>
                  <a:gd name="T54" fmla="*/ 556 w 2970"/>
                  <a:gd name="T55" fmla="*/ 624 h 764"/>
                  <a:gd name="T56" fmla="*/ 586 w 2970"/>
                  <a:gd name="T57" fmla="*/ 650 h 764"/>
                  <a:gd name="T58" fmla="*/ 616 w 2970"/>
                  <a:gd name="T59" fmla="*/ 672 h 764"/>
                  <a:gd name="T60" fmla="*/ 648 w 2970"/>
                  <a:gd name="T61" fmla="*/ 694 h 764"/>
                  <a:gd name="T62" fmla="*/ 682 w 2970"/>
                  <a:gd name="T63" fmla="*/ 714 h 764"/>
                  <a:gd name="T64" fmla="*/ 714 w 2970"/>
                  <a:gd name="T65" fmla="*/ 732 h 764"/>
                  <a:gd name="T66" fmla="*/ 748 w 2970"/>
                  <a:gd name="T67" fmla="*/ 746 h 764"/>
                  <a:gd name="T68" fmla="*/ 782 w 2970"/>
                  <a:gd name="T69" fmla="*/ 756 h 764"/>
                  <a:gd name="T70" fmla="*/ 818 w 2970"/>
                  <a:gd name="T71" fmla="*/ 762 h 764"/>
                  <a:gd name="T72" fmla="*/ 852 w 2970"/>
                  <a:gd name="T73" fmla="*/ 764 h 764"/>
                  <a:gd name="T74" fmla="*/ 852 w 2970"/>
                  <a:gd name="T75" fmla="*/ 764 h 764"/>
                  <a:gd name="T76" fmla="*/ 2970 w 2970"/>
                  <a:gd name="T77" fmla="*/ 764 h 764"/>
                  <a:gd name="T78" fmla="*/ 2970 w 2970"/>
                  <a:gd name="T79" fmla="*/ 0 h 764"/>
                  <a:gd name="T80" fmla="*/ 2970 w 2970"/>
                  <a:gd name="T81" fmla="*/ 0 h 764"/>
                  <a:gd name="T82" fmla="*/ 852 w 2970"/>
                  <a:gd name="T83" fmla="*/ 0 h 764"/>
                  <a:gd name="T84" fmla="*/ 852 w 2970"/>
                  <a:gd name="T85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70" h="764">
                    <a:moveTo>
                      <a:pt x="852" y="0"/>
                    </a:moveTo>
                    <a:lnTo>
                      <a:pt x="852" y="0"/>
                    </a:lnTo>
                    <a:lnTo>
                      <a:pt x="818" y="2"/>
                    </a:lnTo>
                    <a:lnTo>
                      <a:pt x="784" y="8"/>
                    </a:lnTo>
                    <a:lnTo>
                      <a:pt x="750" y="18"/>
                    </a:lnTo>
                    <a:lnTo>
                      <a:pt x="716" y="32"/>
                    </a:lnTo>
                    <a:lnTo>
                      <a:pt x="684" y="48"/>
                    </a:lnTo>
                    <a:lnTo>
                      <a:pt x="652" y="66"/>
                    </a:lnTo>
                    <a:lnTo>
                      <a:pt x="620" y="88"/>
                    </a:lnTo>
                    <a:lnTo>
                      <a:pt x="588" y="110"/>
                    </a:lnTo>
                    <a:lnTo>
                      <a:pt x="558" y="134"/>
                    </a:lnTo>
                    <a:lnTo>
                      <a:pt x="528" y="162"/>
                    </a:lnTo>
                    <a:lnTo>
                      <a:pt x="500" y="188"/>
                    </a:lnTo>
                    <a:lnTo>
                      <a:pt x="472" y="216"/>
                    </a:lnTo>
                    <a:lnTo>
                      <a:pt x="418" y="274"/>
                    </a:lnTo>
                    <a:lnTo>
                      <a:pt x="370" y="330"/>
                    </a:lnTo>
                    <a:lnTo>
                      <a:pt x="370" y="330"/>
                    </a:lnTo>
                    <a:lnTo>
                      <a:pt x="220" y="498"/>
                    </a:lnTo>
                    <a:lnTo>
                      <a:pt x="104" y="626"/>
                    </a:lnTo>
                    <a:lnTo>
                      <a:pt x="26" y="708"/>
                    </a:lnTo>
                    <a:lnTo>
                      <a:pt x="0" y="736"/>
                    </a:lnTo>
                    <a:lnTo>
                      <a:pt x="0" y="736"/>
                    </a:lnTo>
                    <a:lnTo>
                      <a:pt x="392" y="456"/>
                    </a:lnTo>
                    <a:lnTo>
                      <a:pt x="392" y="456"/>
                    </a:lnTo>
                    <a:lnTo>
                      <a:pt x="430" y="500"/>
                    </a:lnTo>
                    <a:lnTo>
                      <a:pt x="474" y="548"/>
                    </a:lnTo>
                    <a:lnTo>
                      <a:pt x="528" y="600"/>
                    </a:lnTo>
                    <a:lnTo>
                      <a:pt x="556" y="624"/>
                    </a:lnTo>
                    <a:lnTo>
                      <a:pt x="586" y="650"/>
                    </a:lnTo>
                    <a:lnTo>
                      <a:pt x="616" y="672"/>
                    </a:lnTo>
                    <a:lnTo>
                      <a:pt x="648" y="694"/>
                    </a:lnTo>
                    <a:lnTo>
                      <a:pt x="682" y="714"/>
                    </a:lnTo>
                    <a:lnTo>
                      <a:pt x="714" y="732"/>
                    </a:lnTo>
                    <a:lnTo>
                      <a:pt x="748" y="746"/>
                    </a:lnTo>
                    <a:lnTo>
                      <a:pt x="782" y="756"/>
                    </a:lnTo>
                    <a:lnTo>
                      <a:pt x="818" y="762"/>
                    </a:lnTo>
                    <a:lnTo>
                      <a:pt x="852" y="764"/>
                    </a:lnTo>
                    <a:lnTo>
                      <a:pt x="852" y="764"/>
                    </a:lnTo>
                    <a:lnTo>
                      <a:pt x="2970" y="764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852" y="0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2989719" y="3310561"/>
              <a:ext cx="3646636" cy="6199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Non è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ammesso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il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rimborso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di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spese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sostenute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da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soggetti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diversi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dal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beneficiario</a:t>
              </a:r>
              <a:endParaRPr lang="en-GB" sz="13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19713" y="3405680"/>
              <a:ext cx="1224136" cy="8911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000" b="1" dirty="0">
                  <a:solidFill>
                    <a:schemeClr val="tx2"/>
                  </a:solidFill>
                  <a:latin typeface="Georgia" pitchFamily="18" charset="0"/>
                </a:rPr>
                <a:t>02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6758" y="3002126"/>
            <a:ext cx="6897638" cy="893336"/>
            <a:chOff x="554038" y="4460421"/>
            <a:chExt cx="6080125" cy="1198166"/>
          </a:xfrm>
        </p:grpSpPr>
        <p:grpSp>
          <p:nvGrpSpPr>
            <p:cNvPr id="23" name="Group 22"/>
            <p:cNvGrpSpPr/>
            <p:nvPr/>
          </p:nvGrpSpPr>
          <p:grpSpPr>
            <a:xfrm>
              <a:off x="554038" y="4460421"/>
              <a:ext cx="6080125" cy="1198166"/>
              <a:chOff x="554038" y="1908173"/>
              <a:chExt cx="6080125" cy="1308102"/>
            </a:xfrm>
          </p:grpSpPr>
          <p:sp>
            <p:nvSpPr>
              <p:cNvPr id="28" name="Freeform 6"/>
              <p:cNvSpPr>
                <a:spLocks/>
              </p:cNvSpPr>
              <p:nvPr/>
            </p:nvSpPr>
            <p:spPr bwMode="auto">
              <a:xfrm>
                <a:off x="554038" y="2003426"/>
                <a:ext cx="2022475" cy="1212849"/>
              </a:xfrm>
              <a:custGeom>
                <a:avLst/>
                <a:gdLst>
                  <a:gd name="T0" fmla="*/ 632 w 1274"/>
                  <a:gd name="T1" fmla="*/ 0 h 764"/>
                  <a:gd name="T2" fmla="*/ 632 w 1274"/>
                  <a:gd name="T3" fmla="*/ 0 h 764"/>
                  <a:gd name="T4" fmla="*/ 664 w 1274"/>
                  <a:gd name="T5" fmla="*/ 2 h 764"/>
                  <a:gd name="T6" fmla="*/ 696 w 1274"/>
                  <a:gd name="T7" fmla="*/ 6 h 764"/>
                  <a:gd name="T8" fmla="*/ 726 w 1274"/>
                  <a:gd name="T9" fmla="*/ 14 h 764"/>
                  <a:gd name="T10" fmla="*/ 756 w 1274"/>
                  <a:gd name="T11" fmla="*/ 24 h 764"/>
                  <a:gd name="T12" fmla="*/ 784 w 1274"/>
                  <a:gd name="T13" fmla="*/ 36 h 764"/>
                  <a:gd name="T14" fmla="*/ 810 w 1274"/>
                  <a:gd name="T15" fmla="*/ 52 h 764"/>
                  <a:gd name="T16" fmla="*/ 838 w 1274"/>
                  <a:gd name="T17" fmla="*/ 70 h 764"/>
                  <a:gd name="T18" fmla="*/ 864 w 1274"/>
                  <a:gd name="T19" fmla="*/ 90 h 764"/>
                  <a:gd name="T20" fmla="*/ 890 w 1274"/>
                  <a:gd name="T21" fmla="*/ 114 h 764"/>
                  <a:gd name="T22" fmla="*/ 916 w 1274"/>
                  <a:gd name="T23" fmla="*/ 138 h 764"/>
                  <a:gd name="T24" fmla="*/ 970 w 1274"/>
                  <a:gd name="T25" fmla="*/ 194 h 764"/>
                  <a:gd name="T26" fmla="*/ 1026 w 1274"/>
                  <a:gd name="T27" fmla="*/ 256 h 764"/>
                  <a:gd name="T28" fmla="*/ 1088 w 1274"/>
                  <a:gd name="T29" fmla="*/ 326 h 764"/>
                  <a:gd name="T30" fmla="*/ 1088 w 1274"/>
                  <a:gd name="T31" fmla="*/ 326 h 764"/>
                  <a:gd name="T32" fmla="*/ 1106 w 1274"/>
                  <a:gd name="T33" fmla="*/ 342 h 764"/>
                  <a:gd name="T34" fmla="*/ 1122 w 1274"/>
                  <a:gd name="T35" fmla="*/ 352 h 764"/>
                  <a:gd name="T36" fmla="*/ 1138 w 1274"/>
                  <a:gd name="T37" fmla="*/ 358 h 764"/>
                  <a:gd name="T38" fmla="*/ 1156 w 1274"/>
                  <a:gd name="T39" fmla="*/ 360 h 764"/>
                  <a:gd name="T40" fmla="*/ 1172 w 1274"/>
                  <a:gd name="T41" fmla="*/ 358 h 764"/>
                  <a:gd name="T42" fmla="*/ 1186 w 1274"/>
                  <a:gd name="T43" fmla="*/ 354 h 764"/>
                  <a:gd name="T44" fmla="*/ 1202 w 1274"/>
                  <a:gd name="T45" fmla="*/ 346 h 764"/>
                  <a:gd name="T46" fmla="*/ 1216 w 1274"/>
                  <a:gd name="T47" fmla="*/ 338 h 764"/>
                  <a:gd name="T48" fmla="*/ 1228 w 1274"/>
                  <a:gd name="T49" fmla="*/ 328 h 764"/>
                  <a:gd name="T50" fmla="*/ 1240 w 1274"/>
                  <a:gd name="T51" fmla="*/ 316 h 764"/>
                  <a:gd name="T52" fmla="*/ 1258 w 1274"/>
                  <a:gd name="T53" fmla="*/ 296 h 764"/>
                  <a:gd name="T54" fmla="*/ 1270 w 1274"/>
                  <a:gd name="T55" fmla="*/ 280 h 764"/>
                  <a:gd name="T56" fmla="*/ 1274 w 1274"/>
                  <a:gd name="T57" fmla="*/ 274 h 764"/>
                  <a:gd name="T58" fmla="*/ 1274 w 1274"/>
                  <a:gd name="T59" fmla="*/ 274 h 764"/>
                  <a:gd name="T60" fmla="*/ 1074 w 1274"/>
                  <a:gd name="T61" fmla="*/ 476 h 764"/>
                  <a:gd name="T62" fmla="*/ 1074 w 1274"/>
                  <a:gd name="T63" fmla="*/ 476 h 764"/>
                  <a:gd name="T64" fmla="*/ 984 w 1274"/>
                  <a:gd name="T65" fmla="*/ 566 h 764"/>
                  <a:gd name="T66" fmla="*/ 934 w 1274"/>
                  <a:gd name="T67" fmla="*/ 614 h 764"/>
                  <a:gd name="T68" fmla="*/ 908 w 1274"/>
                  <a:gd name="T69" fmla="*/ 638 h 764"/>
                  <a:gd name="T70" fmla="*/ 882 w 1274"/>
                  <a:gd name="T71" fmla="*/ 660 h 764"/>
                  <a:gd name="T72" fmla="*/ 854 w 1274"/>
                  <a:gd name="T73" fmla="*/ 680 h 764"/>
                  <a:gd name="T74" fmla="*/ 826 w 1274"/>
                  <a:gd name="T75" fmla="*/ 700 h 764"/>
                  <a:gd name="T76" fmla="*/ 796 w 1274"/>
                  <a:gd name="T77" fmla="*/ 716 h 764"/>
                  <a:gd name="T78" fmla="*/ 766 w 1274"/>
                  <a:gd name="T79" fmla="*/ 732 h 764"/>
                  <a:gd name="T80" fmla="*/ 734 w 1274"/>
                  <a:gd name="T81" fmla="*/ 744 h 764"/>
                  <a:gd name="T82" fmla="*/ 700 w 1274"/>
                  <a:gd name="T83" fmla="*/ 754 h 764"/>
                  <a:gd name="T84" fmla="*/ 666 w 1274"/>
                  <a:gd name="T85" fmla="*/ 762 h 764"/>
                  <a:gd name="T86" fmla="*/ 632 w 1274"/>
                  <a:gd name="T87" fmla="*/ 764 h 764"/>
                  <a:gd name="T88" fmla="*/ 632 w 1274"/>
                  <a:gd name="T89" fmla="*/ 764 h 764"/>
                  <a:gd name="T90" fmla="*/ 302 w 1274"/>
                  <a:gd name="T91" fmla="*/ 764 h 764"/>
                  <a:gd name="T92" fmla="*/ 0 w 1274"/>
                  <a:gd name="T93" fmla="*/ 764 h 764"/>
                  <a:gd name="T94" fmla="*/ 0 w 1274"/>
                  <a:gd name="T95" fmla="*/ 0 h 764"/>
                  <a:gd name="T96" fmla="*/ 0 w 1274"/>
                  <a:gd name="T97" fmla="*/ 0 h 764"/>
                  <a:gd name="T98" fmla="*/ 632 w 1274"/>
                  <a:gd name="T99" fmla="*/ 0 h 764"/>
                  <a:gd name="T100" fmla="*/ 632 w 1274"/>
                  <a:gd name="T101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74" h="764">
                    <a:moveTo>
                      <a:pt x="632" y="0"/>
                    </a:moveTo>
                    <a:lnTo>
                      <a:pt x="632" y="0"/>
                    </a:lnTo>
                    <a:lnTo>
                      <a:pt x="664" y="2"/>
                    </a:lnTo>
                    <a:lnTo>
                      <a:pt x="696" y="6"/>
                    </a:lnTo>
                    <a:lnTo>
                      <a:pt x="726" y="14"/>
                    </a:lnTo>
                    <a:lnTo>
                      <a:pt x="756" y="24"/>
                    </a:lnTo>
                    <a:lnTo>
                      <a:pt x="784" y="36"/>
                    </a:lnTo>
                    <a:lnTo>
                      <a:pt x="810" y="52"/>
                    </a:lnTo>
                    <a:lnTo>
                      <a:pt x="838" y="70"/>
                    </a:lnTo>
                    <a:lnTo>
                      <a:pt x="864" y="90"/>
                    </a:lnTo>
                    <a:lnTo>
                      <a:pt x="890" y="114"/>
                    </a:lnTo>
                    <a:lnTo>
                      <a:pt x="916" y="138"/>
                    </a:lnTo>
                    <a:lnTo>
                      <a:pt x="970" y="194"/>
                    </a:lnTo>
                    <a:lnTo>
                      <a:pt x="1026" y="256"/>
                    </a:lnTo>
                    <a:lnTo>
                      <a:pt x="1088" y="326"/>
                    </a:lnTo>
                    <a:lnTo>
                      <a:pt x="1088" y="326"/>
                    </a:lnTo>
                    <a:lnTo>
                      <a:pt x="1106" y="342"/>
                    </a:lnTo>
                    <a:lnTo>
                      <a:pt x="1122" y="352"/>
                    </a:lnTo>
                    <a:lnTo>
                      <a:pt x="1138" y="358"/>
                    </a:lnTo>
                    <a:lnTo>
                      <a:pt x="1156" y="360"/>
                    </a:lnTo>
                    <a:lnTo>
                      <a:pt x="1172" y="358"/>
                    </a:lnTo>
                    <a:lnTo>
                      <a:pt x="1186" y="354"/>
                    </a:lnTo>
                    <a:lnTo>
                      <a:pt x="1202" y="346"/>
                    </a:lnTo>
                    <a:lnTo>
                      <a:pt x="1216" y="338"/>
                    </a:lnTo>
                    <a:lnTo>
                      <a:pt x="1228" y="328"/>
                    </a:lnTo>
                    <a:lnTo>
                      <a:pt x="1240" y="316"/>
                    </a:lnTo>
                    <a:lnTo>
                      <a:pt x="1258" y="296"/>
                    </a:lnTo>
                    <a:lnTo>
                      <a:pt x="1270" y="280"/>
                    </a:lnTo>
                    <a:lnTo>
                      <a:pt x="1274" y="274"/>
                    </a:lnTo>
                    <a:lnTo>
                      <a:pt x="1274" y="274"/>
                    </a:lnTo>
                    <a:lnTo>
                      <a:pt x="1074" y="476"/>
                    </a:lnTo>
                    <a:lnTo>
                      <a:pt x="1074" y="476"/>
                    </a:lnTo>
                    <a:lnTo>
                      <a:pt x="984" y="566"/>
                    </a:lnTo>
                    <a:lnTo>
                      <a:pt x="934" y="614"/>
                    </a:lnTo>
                    <a:lnTo>
                      <a:pt x="908" y="638"/>
                    </a:lnTo>
                    <a:lnTo>
                      <a:pt x="882" y="660"/>
                    </a:lnTo>
                    <a:lnTo>
                      <a:pt x="854" y="680"/>
                    </a:lnTo>
                    <a:lnTo>
                      <a:pt x="826" y="700"/>
                    </a:lnTo>
                    <a:lnTo>
                      <a:pt x="796" y="716"/>
                    </a:lnTo>
                    <a:lnTo>
                      <a:pt x="766" y="732"/>
                    </a:lnTo>
                    <a:lnTo>
                      <a:pt x="734" y="744"/>
                    </a:lnTo>
                    <a:lnTo>
                      <a:pt x="700" y="754"/>
                    </a:lnTo>
                    <a:lnTo>
                      <a:pt x="666" y="762"/>
                    </a:lnTo>
                    <a:lnTo>
                      <a:pt x="632" y="764"/>
                    </a:lnTo>
                    <a:lnTo>
                      <a:pt x="632" y="764"/>
                    </a:lnTo>
                    <a:lnTo>
                      <a:pt x="302" y="764"/>
                    </a:lnTo>
                    <a:lnTo>
                      <a:pt x="0" y="76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32" y="0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rgbClr val="95B3D7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7"/>
              <p:cNvSpPr>
                <a:spLocks/>
              </p:cNvSpPr>
              <p:nvPr/>
            </p:nvSpPr>
            <p:spPr bwMode="auto">
              <a:xfrm>
                <a:off x="1919288" y="1908173"/>
                <a:ext cx="4714875" cy="1212848"/>
              </a:xfrm>
              <a:custGeom>
                <a:avLst/>
                <a:gdLst>
                  <a:gd name="T0" fmla="*/ 852 w 2970"/>
                  <a:gd name="T1" fmla="*/ 0 h 764"/>
                  <a:gd name="T2" fmla="*/ 852 w 2970"/>
                  <a:gd name="T3" fmla="*/ 0 h 764"/>
                  <a:gd name="T4" fmla="*/ 818 w 2970"/>
                  <a:gd name="T5" fmla="*/ 2 h 764"/>
                  <a:gd name="T6" fmla="*/ 784 w 2970"/>
                  <a:gd name="T7" fmla="*/ 8 h 764"/>
                  <a:gd name="T8" fmla="*/ 750 w 2970"/>
                  <a:gd name="T9" fmla="*/ 18 h 764"/>
                  <a:gd name="T10" fmla="*/ 716 w 2970"/>
                  <a:gd name="T11" fmla="*/ 32 h 764"/>
                  <a:gd name="T12" fmla="*/ 684 w 2970"/>
                  <a:gd name="T13" fmla="*/ 48 h 764"/>
                  <a:gd name="T14" fmla="*/ 652 w 2970"/>
                  <a:gd name="T15" fmla="*/ 66 h 764"/>
                  <a:gd name="T16" fmla="*/ 620 w 2970"/>
                  <a:gd name="T17" fmla="*/ 88 h 764"/>
                  <a:gd name="T18" fmla="*/ 588 w 2970"/>
                  <a:gd name="T19" fmla="*/ 110 h 764"/>
                  <a:gd name="T20" fmla="*/ 558 w 2970"/>
                  <a:gd name="T21" fmla="*/ 134 h 764"/>
                  <a:gd name="T22" fmla="*/ 528 w 2970"/>
                  <a:gd name="T23" fmla="*/ 162 h 764"/>
                  <a:gd name="T24" fmla="*/ 500 w 2970"/>
                  <a:gd name="T25" fmla="*/ 188 h 764"/>
                  <a:gd name="T26" fmla="*/ 472 w 2970"/>
                  <a:gd name="T27" fmla="*/ 216 h 764"/>
                  <a:gd name="T28" fmla="*/ 418 w 2970"/>
                  <a:gd name="T29" fmla="*/ 274 h 764"/>
                  <a:gd name="T30" fmla="*/ 370 w 2970"/>
                  <a:gd name="T31" fmla="*/ 330 h 764"/>
                  <a:gd name="T32" fmla="*/ 370 w 2970"/>
                  <a:gd name="T33" fmla="*/ 330 h 764"/>
                  <a:gd name="T34" fmla="*/ 220 w 2970"/>
                  <a:gd name="T35" fmla="*/ 498 h 764"/>
                  <a:gd name="T36" fmla="*/ 104 w 2970"/>
                  <a:gd name="T37" fmla="*/ 626 h 764"/>
                  <a:gd name="T38" fmla="*/ 26 w 2970"/>
                  <a:gd name="T39" fmla="*/ 708 h 764"/>
                  <a:gd name="T40" fmla="*/ 0 w 2970"/>
                  <a:gd name="T41" fmla="*/ 736 h 764"/>
                  <a:gd name="T42" fmla="*/ 0 w 2970"/>
                  <a:gd name="T43" fmla="*/ 736 h 764"/>
                  <a:gd name="T44" fmla="*/ 392 w 2970"/>
                  <a:gd name="T45" fmla="*/ 456 h 764"/>
                  <a:gd name="T46" fmla="*/ 392 w 2970"/>
                  <a:gd name="T47" fmla="*/ 456 h 764"/>
                  <a:gd name="T48" fmla="*/ 430 w 2970"/>
                  <a:gd name="T49" fmla="*/ 500 h 764"/>
                  <a:gd name="T50" fmla="*/ 474 w 2970"/>
                  <a:gd name="T51" fmla="*/ 548 h 764"/>
                  <a:gd name="T52" fmla="*/ 528 w 2970"/>
                  <a:gd name="T53" fmla="*/ 600 h 764"/>
                  <a:gd name="T54" fmla="*/ 556 w 2970"/>
                  <a:gd name="T55" fmla="*/ 624 h 764"/>
                  <a:gd name="T56" fmla="*/ 586 w 2970"/>
                  <a:gd name="T57" fmla="*/ 650 h 764"/>
                  <a:gd name="T58" fmla="*/ 616 w 2970"/>
                  <a:gd name="T59" fmla="*/ 672 h 764"/>
                  <a:gd name="T60" fmla="*/ 648 w 2970"/>
                  <a:gd name="T61" fmla="*/ 694 h 764"/>
                  <a:gd name="T62" fmla="*/ 682 w 2970"/>
                  <a:gd name="T63" fmla="*/ 714 h 764"/>
                  <a:gd name="T64" fmla="*/ 714 w 2970"/>
                  <a:gd name="T65" fmla="*/ 732 h 764"/>
                  <a:gd name="T66" fmla="*/ 748 w 2970"/>
                  <a:gd name="T67" fmla="*/ 746 h 764"/>
                  <a:gd name="T68" fmla="*/ 782 w 2970"/>
                  <a:gd name="T69" fmla="*/ 756 h 764"/>
                  <a:gd name="T70" fmla="*/ 818 w 2970"/>
                  <a:gd name="T71" fmla="*/ 762 h 764"/>
                  <a:gd name="T72" fmla="*/ 852 w 2970"/>
                  <a:gd name="T73" fmla="*/ 764 h 764"/>
                  <a:gd name="T74" fmla="*/ 852 w 2970"/>
                  <a:gd name="T75" fmla="*/ 764 h 764"/>
                  <a:gd name="T76" fmla="*/ 2970 w 2970"/>
                  <a:gd name="T77" fmla="*/ 764 h 764"/>
                  <a:gd name="T78" fmla="*/ 2970 w 2970"/>
                  <a:gd name="T79" fmla="*/ 0 h 764"/>
                  <a:gd name="T80" fmla="*/ 2970 w 2970"/>
                  <a:gd name="T81" fmla="*/ 0 h 764"/>
                  <a:gd name="T82" fmla="*/ 852 w 2970"/>
                  <a:gd name="T83" fmla="*/ 0 h 764"/>
                  <a:gd name="T84" fmla="*/ 852 w 2970"/>
                  <a:gd name="T85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70" h="764">
                    <a:moveTo>
                      <a:pt x="852" y="0"/>
                    </a:moveTo>
                    <a:lnTo>
                      <a:pt x="852" y="0"/>
                    </a:lnTo>
                    <a:lnTo>
                      <a:pt x="818" y="2"/>
                    </a:lnTo>
                    <a:lnTo>
                      <a:pt x="784" y="8"/>
                    </a:lnTo>
                    <a:lnTo>
                      <a:pt x="750" y="18"/>
                    </a:lnTo>
                    <a:lnTo>
                      <a:pt x="716" y="32"/>
                    </a:lnTo>
                    <a:lnTo>
                      <a:pt x="684" y="48"/>
                    </a:lnTo>
                    <a:lnTo>
                      <a:pt x="652" y="66"/>
                    </a:lnTo>
                    <a:lnTo>
                      <a:pt x="620" y="88"/>
                    </a:lnTo>
                    <a:lnTo>
                      <a:pt x="588" y="110"/>
                    </a:lnTo>
                    <a:lnTo>
                      <a:pt x="558" y="134"/>
                    </a:lnTo>
                    <a:lnTo>
                      <a:pt x="528" y="162"/>
                    </a:lnTo>
                    <a:lnTo>
                      <a:pt x="500" y="188"/>
                    </a:lnTo>
                    <a:lnTo>
                      <a:pt x="472" y="216"/>
                    </a:lnTo>
                    <a:lnTo>
                      <a:pt x="418" y="274"/>
                    </a:lnTo>
                    <a:lnTo>
                      <a:pt x="370" y="330"/>
                    </a:lnTo>
                    <a:lnTo>
                      <a:pt x="370" y="330"/>
                    </a:lnTo>
                    <a:lnTo>
                      <a:pt x="220" y="498"/>
                    </a:lnTo>
                    <a:lnTo>
                      <a:pt x="104" y="626"/>
                    </a:lnTo>
                    <a:lnTo>
                      <a:pt x="26" y="708"/>
                    </a:lnTo>
                    <a:lnTo>
                      <a:pt x="0" y="736"/>
                    </a:lnTo>
                    <a:lnTo>
                      <a:pt x="0" y="736"/>
                    </a:lnTo>
                    <a:lnTo>
                      <a:pt x="392" y="456"/>
                    </a:lnTo>
                    <a:lnTo>
                      <a:pt x="392" y="456"/>
                    </a:lnTo>
                    <a:lnTo>
                      <a:pt x="430" y="500"/>
                    </a:lnTo>
                    <a:lnTo>
                      <a:pt x="474" y="548"/>
                    </a:lnTo>
                    <a:lnTo>
                      <a:pt x="528" y="600"/>
                    </a:lnTo>
                    <a:lnTo>
                      <a:pt x="556" y="624"/>
                    </a:lnTo>
                    <a:lnTo>
                      <a:pt x="586" y="650"/>
                    </a:lnTo>
                    <a:lnTo>
                      <a:pt x="616" y="672"/>
                    </a:lnTo>
                    <a:lnTo>
                      <a:pt x="648" y="694"/>
                    </a:lnTo>
                    <a:lnTo>
                      <a:pt x="682" y="714"/>
                    </a:lnTo>
                    <a:lnTo>
                      <a:pt x="714" y="732"/>
                    </a:lnTo>
                    <a:lnTo>
                      <a:pt x="748" y="746"/>
                    </a:lnTo>
                    <a:lnTo>
                      <a:pt x="782" y="756"/>
                    </a:lnTo>
                    <a:lnTo>
                      <a:pt x="818" y="762"/>
                    </a:lnTo>
                    <a:lnTo>
                      <a:pt x="852" y="764"/>
                    </a:lnTo>
                    <a:lnTo>
                      <a:pt x="852" y="764"/>
                    </a:lnTo>
                    <a:lnTo>
                      <a:pt x="2970" y="764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852" y="0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95B3D7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2993905" y="4463425"/>
              <a:ext cx="3637922" cy="6604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n-GB" sz="13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Non </a:t>
              </a:r>
              <a:r>
                <a:rPr lang="en-GB" sz="1300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sono</a:t>
              </a:r>
              <a:r>
                <a:rPr lang="en-GB" sz="13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ammesse</a:t>
              </a:r>
              <a:r>
                <a:rPr lang="en-GB" sz="13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le </a:t>
              </a:r>
              <a:r>
                <a:rPr lang="en-GB" sz="1300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spese</a:t>
              </a:r>
              <a:r>
                <a:rPr lang="en-GB" sz="13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pagate</a:t>
              </a:r>
              <a:r>
                <a:rPr lang="en-GB" sz="13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con la carta di </a:t>
              </a:r>
              <a:r>
                <a:rPr lang="en-GB" sz="1300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credito</a:t>
              </a:r>
              <a:r>
                <a:rPr lang="en-GB" sz="13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del </a:t>
              </a:r>
              <a:r>
                <a:rPr lang="en-GB" sz="1300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dipendente</a:t>
              </a:r>
              <a:r>
                <a:rPr lang="en-GB" sz="13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25979" y="4579038"/>
              <a:ext cx="1026915" cy="9494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000" b="1" dirty="0" smtClean="0">
                  <a:solidFill>
                    <a:schemeClr val="tx2"/>
                  </a:solidFill>
                  <a:latin typeface="Georgia" pitchFamily="18" charset="0"/>
                </a:rPr>
                <a:t>03</a:t>
              </a:r>
              <a:endParaRPr lang="en-GB" sz="4000" b="1" dirty="0">
                <a:solidFill>
                  <a:schemeClr val="tx2"/>
                </a:solidFill>
                <a:latin typeface="Georgia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54052" y="4463426"/>
              <a:ext cx="592248" cy="1155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GB" sz="5000" dirty="0">
                <a:solidFill>
                  <a:schemeClr val="accent4"/>
                </a:solidFill>
                <a:latin typeface="Georgia" pitchFamily="18" charset="0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3419722" y="1125145"/>
            <a:ext cx="421838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Non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sono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ammesse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fatture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pagate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contanti</a:t>
            </a:r>
            <a:endParaRPr lang="en-GB" sz="13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Segnaposto numero diapositiva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FDE-E775-4880-A187-7195418A024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5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945" y="117898"/>
            <a:ext cx="3540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22334"/>
                </a:solidFill>
              </a:rPr>
              <a:t>Argomenti Trattati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0650" y="784226"/>
            <a:ext cx="6324600" cy="348832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noAutofit/>
          </a:bodyPr>
          <a:lstStyle/>
          <a:p>
            <a:pPr marL="541338" indent="-454025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it-IT" sz="1400" dirty="0" smtClean="0"/>
              <a:t>Riferimenti Normativi</a:t>
            </a:r>
          </a:p>
          <a:p>
            <a:pPr marL="541338" indent="-454025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it-IT" sz="1400" dirty="0" smtClean="0"/>
              <a:t>Richieste di Erogazioni</a:t>
            </a:r>
          </a:p>
          <a:p>
            <a:pPr marL="541338" indent="-454025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it-IT" sz="1400" dirty="0"/>
              <a:t>Regole Ammissibilità delle </a:t>
            </a:r>
            <a:r>
              <a:rPr lang="it-IT" sz="1400" dirty="0" smtClean="0"/>
              <a:t>Spese</a:t>
            </a:r>
            <a:endParaRPr lang="it-IT" sz="1400" dirty="0"/>
          </a:p>
          <a:p>
            <a:pPr marL="541338" indent="-454025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it-IT" sz="1400" dirty="0" smtClean="0"/>
              <a:t>Periodo di Ammissibilità delle Spese</a:t>
            </a:r>
          </a:p>
          <a:p>
            <a:pPr marL="541338" indent="-454025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it-IT" sz="1400" dirty="0" smtClean="0"/>
              <a:t>Ammissibilità Giustificativi di Spesa</a:t>
            </a:r>
          </a:p>
          <a:p>
            <a:pPr marL="541338" indent="-454025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it-IT" sz="1400" dirty="0" smtClean="0"/>
              <a:t>Ammissibilità Contratti</a:t>
            </a:r>
          </a:p>
          <a:p>
            <a:pPr marL="541338" indent="-454025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it-IT" sz="1400" dirty="0" smtClean="0"/>
              <a:t>Ammissibilità Pagamenti</a:t>
            </a:r>
          </a:p>
          <a:p>
            <a:pPr marL="541338" indent="-454025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it-IT" sz="1400" dirty="0" smtClean="0"/>
              <a:t>Fascicolo di Progetto</a:t>
            </a:r>
          </a:p>
          <a:p>
            <a:pPr marL="541338" indent="-454025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it-IT" sz="1400" dirty="0" smtClean="0"/>
              <a:t>Rendicontazione dei costi del personale</a:t>
            </a:r>
          </a:p>
          <a:p>
            <a:pPr marL="541338" indent="-454025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it-IT" sz="1400" dirty="0" smtClean="0"/>
              <a:t>Pubblicità</a:t>
            </a:r>
          </a:p>
          <a:p>
            <a:pPr marL="541338" indent="-454025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it-IT" sz="1400" dirty="0" smtClean="0"/>
              <a:t>Variazioni</a:t>
            </a:r>
          </a:p>
          <a:p>
            <a:pPr marL="541338" indent="-454025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it-IT" sz="1400" dirty="0" smtClean="0"/>
              <a:t>Revoca del contributo</a:t>
            </a:r>
          </a:p>
          <a:p>
            <a:pPr marL="541338" indent="-454025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it-IT" sz="1400" dirty="0" smtClean="0"/>
              <a:t>Produttore Esecutivo</a:t>
            </a:r>
          </a:p>
          <a:p>
            <a:pPr marL="541338" indent="-454025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it-IT" sz="1400" dirty="0" smtClean="0"/>
              <a:t>Geco Web</a:t>
            </a:r>
          </a:p>
        </p:txBody>
      </p:sp>
      <p:pic>
        <p:nvPicPr>
          <p:cNvPr id="1030" name="Picture 6" descr="Risultati immagini per omino LENT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50" y="93324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FDE-E775-4880-A187-7195418A02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09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944" y="117898"/>
            <a:ext cx="5779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22334"/>
                </a:solidFill>
              </a:rPr>
              <a:t>Fascicolo di progetto</a:t>
            </a:r>
          </a:p>
        </p:txBody>
      </p:sp>
      <p:sp>
        <p:nvSpPr>
          <p:cNvPr id="7" name="Segnaposto testo 2"/>
          <p:cNvSpPr txBox="1">
            <a:spLocks/>
          </p:cNvSpPr>
          <p:nvPr/>
        </p:nvSpPr>
        <p:spPr>
          <a:xfrm>
            <a:off x="1628774" y="828913"/>
            <a:ext cx="5876207" cy="332398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just">
              <a:defRPr sz="1400"/>
            </a:lvl1pPr>
            <a:lvl2pPr marL="742950" lvl="1" indent="-285750" algn="just">
              <a:buFont typeface="Arial" panose="020B0604020202020204" pitchFamily="34" charset="0"/>
              <a:buChar char="•"/>
              <a:defRPr sz="1400"/>
            </a:lvl2pPr>
          </a:lstStyle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it-IT" dirty="0"/>
              <a:t>Il Beneficiario è tenuto ad archiviare la documentazione di spesa in un supporto elettronico (CD, DVD, USB, </a:t>
            </a:r>
            <a:r>
              <a:rPr lang="it-IT" dirty="0" err="1"/>
              <a:t>ecc</a:t>
            </a:r>
            <a:r>
              <a:rPr lang="it-IT" dirty="0" err="1" smtClean="0"/>
              <a:t>…</a:t>
            </a:r>
            <a:r>
              <a:rPr lang="it-IT" dirty="0" smtClean="0"/>
              <a:t>);</a:t>
            </a:r>
            <a:endParaRPr lang="it-IT" dirty="0"/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it-IT" dirty="0"/>
              <a:t>Fondamentale al fine di una corretta e completa archiviazione della documentazione è il rispetto di un principio di totalità dei documenti richiesti, afferenti alla singola spesa rendicontata a contributo, nell’ultimo livello dell’alberatura (cartella virtuale</a:t>
            </a:r>
            <a:r>
              <a:rPr lang="it-IT" dirty="0" smtClean="0"/>
              <a:t>);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it-IT" dirty="0" smtClean="0"/>
              <a:t>Il </a:t>
            </a:r>
            <a:r>
              <a:rPr lang="it-IT" dirty="0"/>
              <a:t>Beneficiario è tenuto ad organizzare il fascicolo di progetto all’interno del supporto elettronico in due livelli gerarchici:</a:t>
            </a:r>
          </a:p>
          <a:p>
            <a:pPr marL="285750" indent="-285750" algn="ctr">
              <a:spcBef>
                <a:spcPts val="500"/>
              </a:spcBef>
              <a:spcAft>
                <a:spcPts val="500"/>
              </a:spcAft>
            </a:pPr>
            <a:r>
              <a:rPr lang="it-IT" dirty="0" smtClean="0"/>
              <a:t>VOCE </a:t>
            </a:r>
            <a:r>
              <a:rPr lang="it-IT" dirty="0"/>
              <a:t>DI COSTO-&gt; </a:t>
            </a:r>
            <a:r>
              <a:rPr lang="it-IT" dirty="0" smtClean="0"/>
              <a:t>FORNITORE</a:t>
            </a:r>
          </a:p>
          <a:p>
            <a:pPr marL="285750" indent="-285750" algn="l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it-IT" dirty="0"/>
              <a:t>All’interno della cartella i file possono essere predisposti sia in forma singola che in forma </a:t>
            </a:r>
            <a:r>
              <a:rPr lang="it-IT" dirty="0" smtClean="0"/>
              <a:t>aggregata.</a:t>
            </a:r>
            <a:endParaRPr lang="it-IT" dirty="0"/>
          </a:p>
        </p:txBody>
      </p:sp>
      <p:pic>
        <p:nvPicPr>
          <p:cNvPr id="2050" name="Picture 2" descr="Risultati immagini per omino archivio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23684"/>
            <a:ext cx="162877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FDE-E775-4880-A187-7195418A024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2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943" y="117898"/>
            <a:ext cx="7020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22334"/>
                </a:solidFill>
              </a:rPr>
              <a:t>Esempio</a:t>
            </a:r>
          </a:p>
        </p:txBody>
      </p:sp>
      <p:pic>
        <p:nvPicPr>
          <p:cNvPr id="3105" name="Picture 33" descr="Risultati immagini per C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243" y="707827"/>
            <a:ext cx="629269" cy="6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7" name="Picture 35" descr="Risultati immagini per CARTELLA PC FOL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57" y="1362974"/>
            <a:ext cx="1411581" cy="132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371600" y="1975449"/>
            <a:ext cx="78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Regia</a:t>
            </a:r>
            <a:endParaRPr lang="it-IT" dirty="0"/>
          </a:p>
        </p:txBody>
      </p:sp>
      <p:pic>
        <p:nvPicPr>
          <p:cNvPr id="33" name="Picture 35" descr="Risultati immagini per CARTELLA PC FOL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209" y="1362974"/>
            <a:ext cx="1411581" cy="132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4224070" y="1975449"/>
            <a:ext cx="101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Costumi</a:t>
            </a:r>
            <a:endParaRPr lang="it-IT" dirty="0"/>
          </a:p>
        </p:txBody>
      </p:sp>
      <p:pic>
        <p:nvPicPr>
          <p:cNvPr id="35" name="Picture 35" descr="Risultati immagini per CARTELLA PC FOL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477" y="1362974"/>
            <a:ext cx="1411581" cy="132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6627964" y="1981200"/>
            <a:ext cx="101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Esterni</a:t>
            </a:r>
            <a:endParaRPr lang="it-IT" dirty="0"/>
          </a:p>
        </p:txBody>
      </p:sp>
      <p:pic>
        <p:nvPicPr>
          <p:cNvPr id="37" name="Picture 35" descr="Risultati immagini per CARTELLA PC FOL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69895"/>
            <a:ext cx="937404" cy="88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424800" y="2850224"/>
            <a:ext cx="785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Rossi </a:t>
            </a:r>
            <a:r>
              <a:rPr lang="it-IT" sz="1400" dirty="0" err="1" smtClean="0"/>
              <a:t>srl</a:t>
            </a:r>
            <a:endParaRPr lang="it-IT" sz="1400" dirty="0"/>
          </a:p>
        </p:txBody>
      </p:sp>
      <p:pic>
        <p:nvPicPr>
          <p:cNvPr id="39" name="Picture 35" descr="Risultati immagini per CARTELLA PC FOL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58001"/>
            <a:ext cx="937404" cy="88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447800" y="3532622"/>
            <a:ext cx="785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Verdi </a:t>
            </a:r>
            <a:r>
              <a:rPr lang="it-IT" sz="1400" dirty="0" err="1" smtClean="0"/>
              <a:t>srl</a:t>
            </a:r>
            <a:endParaRPr lang="it-IT" sz="1400" dirty="0"/>
          </a:p>
        </p:txBody>
      </p:sp>
      <p:pic>
        <p:nvPicPr>
          <p:cNvPr id="3109" name="Picture 37" descr="Risultati immagini per pd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609" y="2541615"/>
            <a:ext cx="687671" cy="38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7" descr="Risultati immagini per pd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426" y="3021233"/>
            <a:ext cx="684000" cy="38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3400679" y="2603949"/>
            <a:ext cx="785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Fattura</a:t>
            </a:r>
            <a:endParaRPr lang="it-IT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3400679" y="3031548"/>
            <a:ext cx="1232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Estratto conto</a:t>
            </a:r>
            <a:endParaRPr lang="it-IT" sz="1400" dirty="0"/>
          </a:p>
        </p:txBody>
      </p:sp>
      <p:cxnSp>
        <p:nvCxnSpPr>
          <p:cNvPr id="18" name="Elbow Connector 17"/>
          <p:cNvCxnSpPr>
            <a:stCxn id="3105" idx="2"/>
            <a:endCxn id="3107" idx="0"/>
          </p:cNvCxnSpPr>
          <p:nvPr/>
        </p:nvCxnSpPr>
        <p:spPr>
          <a:xfrm rot="5400000">
            <a:off x="3114924" y="-119980"/>
            <a:ext cx="25878" cy="2940030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33" idx="0"/>
            <a:endCxn id="35" idx="0"/>
          </p:cNvCxnSpPr>
          <p:nvPr/>
        </p:nvCxnSpPr>
        <p:spPr>
          <a:xfrm rot="5400000" flipH="1" flipV="1">
            <a:off x="5790634" y="144340"/>
            <a:ext cx="12700" cy="2437268"/>
          </a:xfrm>
          <a:prstGeom prst="bentConnector3">
            <a:avLst>
              <a:gd name="adj1" fmla="val 16981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33" idx="0"/>
          </p:cNvCxnSpPr>
          <p:nvPr/>
        </p:nvCxnSpPr>
        <p:spPr>
          <a:xfrm>
            <a:off x="4572000" y="1362974"/>
            <a:ext cx="0" cy="1897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107" idx="0"/>
          </p:cNvCxnSpPr>
          <p:nvPr/>
        </p:nvCxnSpPr>
        <p:spPr>
          <a:xfrm>
            <a:off x="1657848" y="1362974"/>
            <a:ext cx="0" cy="1897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5" idx="0"/>
          </p:cNvCxnSpPr>
          <p:nvPr/>
        </p:nvCxnSpPr>
        <p:spPr>
          <a:xfrm>
            <a:off x="7009268" y="1362974"/>
            <a:ext cx="6350" cy="1897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3107" idx="1"/>
          </p:cNvCxnSpPr>
          <p:nvPr/>
        </p:nvCxnSpPr>
        <p:spPr>
          <a:xfrm rot="10800000" flipH="1" flipV="1">
            <a:off x="952056" y="2027746"/>
            <a:ext cx="343343" cy="1000125"/>
          </a:xfrm>
          <a:prstGeom prst="bentConnector4">
            <a:avLst>
              <a:gd name="adj1" fmla="val -66581"/>
              <a:gd name="adj2" fmla="val 10048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endCxn id="39" idx="1"/>
          </p:cNvCxnSpPr>
          <p:nvPr/>
        </p:nvCxnSpPr>
        <p:spPr>
          <a:xfrm>
            <a:off x="694943" y="3027871"/>
            <a:ext cx="600457" cy="571593"/>
          </a:xfrm>
          <a:prstGeom prst="bentConnector3">
            <a:avLst>
              <a:gd name="adj1" fmla="val 402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0" idx="3"/>
            <a:endCxn id="3109" idx="1"/>
          </p:cNvCxnSpPr>
          <p:nvPr/>
        </p:nvCxnSpPr>
        <p:spPr>
          <a:xfrm flipV="1">
            <a:off x="2232804" y="2735023"/>
            <a:ext cx="653805" cy="9514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0" idx="3"/>
            <a:endCxn id="42" idx="1"/>
          </p:cNvCxnSpPr>
          <p:nvPr/>
        </p:nvCxnSpPr>
        <p:spPr>
          <a:xfrm flipV="1">
            <a:off x="2232804" y="3213608"/>
            <a:ext cx="662622" cy="4729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56"/>
          <p:cNvCxnSpPr>
            <a:stCxn id="32" idx="1"/>
          </p:cNvCxnSpPr>
          <p:nvPr/>
        </p:nvCxnSpPr>
        <p:spPr>
          <a:xfrm flipH="1" flipV="1">
            <a:off x="2239247" y="3691678"/>
            <a:ext cx="698711" cy="481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7" descr="Risultati immagini per pd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958" y="3547479"/>
            <a:ext cx="684000" cy="38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4"/>
          <p:cNvSpPr txBox="1"/>
          <p:nvPr/>
        </p:nvSpPr>
        <p:spPr>
          <a:xfrm>
            <a:off x="3440682" y="3584984"/>
            <a:ext cx="1232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Contratto</a:t>
            </a:r>
            <a:endParaRPr lang="it-IT" sz="1400" dirty="0"/>
          </a:p>
        </p:txBody>
      </p:sp>
      <p:sp>
        <p:nvSpPr>
          <p:cNvPr id="30" name="Segnaposto numero diapositiva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FDE-E775-4880-A187-7195418A024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55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944" y="117898"/>
            <a:ext cx="6861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22334"/>
                </a:solidFill>
              </a:rPr>
              <a:t>Rendicontazione del costo del personale </a:t>
            </a:r>
          </a:p>
        </p:txBody>
      </p:sp>
      <p:sp>
        <p:nvSpPr>
          <p:cNvPr id="4" name="Segnaposto testo 2"/>
          <p:cNvSpPr txBox="1">
            <a:spLocks/>
          </p:cNvSpPr>
          <p:nvPr/>
        </p:nvSpPr>
        <p:spPr>
          <a:xfrm>
            <a:off x="1763264" y="828913"/>
            <a:ext cx="5879740" cy="332398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just">
              <a:defRPr sz="1400"/>
            </a:lvl1pPr>
            <a:lvl2pPr marL="742950" lvl="1" indent="-285750" algn="just">
              <a:buFont typeface="Arial" panose="020B0604020202020204" pitchFamily="34" charset="0"/>
              <a:buChar char="•"/>
              <a:defRPr sz="1400"/>
            </a:lvl2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dirty="0" smtClean="0"/>
              <a:t>La documentazione da presentare: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dirty="0" smtClean="0"/>
              <a:t>Copia conforme all’originale dell’impegno giuridicamente vincolante;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dirty="0" smtClean="0"/>
              <a:t>Copia conforme all’originale del giustificativo di spesa;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dirty="0" smtClean="0"/>
              <a:t>Copia conforme all’originale delle disposizioni di pagamento </a:t>
            </a:r>
            <a:r>
              <a:rPr lang="it-IT" dirty="0" smtClean="0"/>
              <a:t>(bonifico, riba, assegno circolare non trasferibile, ecc.) ed </a:t>
            </a:r>
            <a:r>
              <a:rPr lang="it-IT" dirty="0"/>
              <a:t>e</a:t>
            </a:r>
            <a:r>
              <a:rPr lang="it-IT" dirty="0" smtClean="0"/>
              <a:t>stratto conto;</a:t>
            </a:r>
            <a:endParaRPr lang="it-IT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dirty="0" smtClean="0"/>
              <a:t>Prospetto </a:t>
            </a:r>
            <a:r>
              <a:rPr lang="it-IT" dirty="0"/>
              <a:t>riepilogativo di calcolo del costo del </a:t>
            </a:r>
            <a:r>
              <a:rPr lang="it-IT" dirty="0" smtClean="0"/>
              <a:t>personale, conforme </a:t>
            </a:r>
            <a:r>
              <a:rPr lang="it-IT" dirty="0"/>
              <a:t>al format previsto (Allegato n. 6.) recante </a:t>
            </a:r>
            <a:r>
              <a:rPr lang="it-IT" dirty="0" smtClean="0"/>
              <a:t>la sottoscrizione </a:t>
            </a:r>
            <a:r>
              <a:rPr lang="it-IT" dirty="0"/>
              <a:t>con Firma Digitale del Legale </a:t>
            </a:r>
            <a:r>
              <a:rPr lang="it-IT" dirty="0" smtClean="0"/>
              <a:t>rappresentante della </a:t>
            </a:r>
            <a:r>
              <a:rPr lang="it-IT" dirty="0"/>
              <a:t>Società </a:t>
            </a:r>
            <a:r>
              <a:rPr lang="it-IT" dirty="0" smtClean="0"/>
              <a:t>beneficiaria.</a:t>
            </a:r>
            <a:endParaRPr lang="it-IT" dirty="0"/>
          </a:p>
        </p:txBody>
      </p:sp>
      <p:pic>
        <p:nvPicPr>
          <p:cNvPr id="1026" name="Picture 2" descr="Image result for omino lavoratore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6661"/>
            <a:ext cx="189547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FDE-E775-4880-A187-7195418A024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42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944" y="117898"/>
            <a:ext cx="6861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22334"/>
                </a:solidFill>
              </a:rPr>
              <a:t>Rendicontazione del costo del personale </a:t>
            </a:r>
          </a:p>
        </p:txBody>
      </p:sp>
      <p:sp>
        <p:nvSpPr>
          <p:cNvPr id="4" name="Segnaposto testo 2"/>
          <p:cNvSpPr txBox="1">
            <a:spLocks/>
          </p:cNvSpPr>
          <p:nvPr/>
        </p:nvSpPr>
        <p:spPr>
          <a:xfrm>
            <a:off x="1685926" y="828913"/>
            <a:ext cx="5957078" cy="332398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noAutofit/>
          </a:bodyPr>
          <a:lstStyle>
            <a:defPPr>
              <a:defRPr lang="en-US"/>
            </a:defPPr>
            <a:lvl1pPr algn="just">
              <a:defRPr sz="1400"/>
            </a:lvl1pPr>
            <a:lvl2pPr marL="742950" lvl="1" indent="-285750" algn="just">
              <a:buFont typeface="Arial" panose="020B0604020202020204" pitchFamily="34" charset="0"/>
              <a:buChar char="•"/>
              <a:defRPr sz="1400"/>
            </a:lvl2pPr>
          </a:lstStyle>
          <a:p>
            <a:r>
              <a:rPr lang="it-IT" b="1" dirty="0"/>
              <a:t>Determinazione </a:t>
            </a:r>
            <a:r>
              <a:rPr lang="it-IT" b="1" dirty="0" smtClean="0"/>
              <a:t>del costo totale:</a:t>
            </a:r>
            <a:endParaRPr lang="it-IT" b="1" dirty="0"/>
          </a:p>
          <a:p>
            <a:endParaRPr lang="it-IT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Costo </a:t>
            </a:r>
            <a:r>
              <a:rPr lang="it-IT" dirty="0"/>
              <a:t>del </a:t>
            </a:r>
            <a:r>
              <a:rPr lang="it-IT" dirty="0" smtClean="0"/>
              <a:t>personale dipendente di struttura assunto per periodi continuativi superiori </a:t>
            </a:r>
            <a:r>
              <a:rPr lang="it-IT" dirty="0"/>
              <a:t>all’anno </a:t>
            </a:r>
            <a:r>
              <a:rPr lang="it-IT" dirty="0" smtClean="0"/>
              <a:t>:</a:t>
            </a:r>
          </a:p>
          <a:p>
            <a:endParaRPr lang="it-IT" dirty="0" smtClean="0"/>
          </a:p>
          <a:p>
            <a:pPr algn="ctr"/>
            <a:r>
              <a:rPr lang="it-IT" dirty="0" smtClean="0"/>
              <a:t>COSTO ORARIO * N. ORE LAVORATE</a:t>
            </a:r>
          </a:p>
          <a:p>
            <a:pPr algn="ctr"/>
            <a:r>
              <a:rPr lang="it-IT" b="1" dirty="0" smtClean="0"/>
              <a:t>Costo orario: RAL / 1720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it-IT" dirty="0"/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it-IT" dirty="0"/>
              <a:t>Costo del personale dipendente di struttura assunto per periodi continuativi </a:t>
            </a:r>
            <a:r>
              <a:rPr lang="it-IT" dirty="0" smtClean="0"/>
              <a:t>inferiori all’anno: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it-IT" b="1" dirty="0"/>
          </a:p>
          <a:p>
            <a:pPr algn="ctr"/>
            <a:r>
              <a:rPr lang="it-IT" b="1" dirty="0" smtClean="0"/>
              <a:t>COSTO CONTRATTUALE + ONERI DI LEGGE </a:t>
            </a:r>
          </a:p>
          <a:p>
            <a:pPr algn="ctr"/>
            <a:endParaRPr lang="it-IT" b="1" dirty="0"/>
          </a:p>
          <a:p>
            <a:pPr algn="l"/>
            <a:r>
              <a:rPr lang="it-IT" dirty="0" smtClean="0"/>
              <a:t>Per la rendicontazione del costo del personale utilizzare l’allegato 6</a:t>
            </a:r>
            <a:endParaRPr lang="it-IT" dirty="0"/>
          </a:p>
        </p:txBody>
      </p:sp>
      <p:pic>
        <p:nvPicPr>
          <p:cNvPr id="5" name="Picture 2" descr="Image result for omino lavoratore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6661"/>
            <a:ext cx="189547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FDE-E775-4880-A187-7195418A024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4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944" y="117898"/>
            <a:ext cx="5779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22334"/>
                </a:solidFill>
              </a:rPr>
              <a:t>Pubblicità 1/2 </a:t>
            </a:r>
          </a:p>
        </p:txBody>
      </p:sp>
      <p:sp>
        <p:nvSpPr>
          <p:cNvPr id="7" name="CasellaDiTesto 5"/>
          <p:cNvSpPr txBox="1"/>
          <p:nvPr/>
        </p:nvSpPr>
        <p:spPr>
          <a:xfrm>
            <a:off x="1704975" y="872932"/>
            <a:ext cx="5934075" cy="3279968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 algn="just">
              <a:buFont typeface="Arial" panose="020B0604020202020204" pitchFamily="34" charset="0"/>
              <a:buChar char="•"/>
              <a:defRPr sz="1400"/>
            </a:lvl1pPr>
          </a:lstStyle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it-IT" dirty="0"/>
              <a:t>Il beneficiario ha l’obbligo di effettuare azioni di comunicazione e informazione che rendano visibile ed evidente l’utilizzo dei fondi </a:t>
            </a:r>
            <a:r>
              <a:rPr lang="it-IT" dirty="0" smtClean="0"/>
              <a:t>comunitari;</a:t>
            </a:r>
            <a:endParaRPr lang="it-IT" dirty="0"/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it-IT" dirty="0"/>
              <a:t>Le misure di informazione e comunicazione a cura dei beneficiari devono infatti riportare l’emblema dell’Unione europea e il riferimento al Fondo Europeo di Sviluppo Regionale (FESR</a:t>
            </a:r>
            <a:r>
              <a:rPr lang="it-IT" dirty="0" smtClean="0"/>
              <a:t>);</a:t>
            </a:r>
            <a:endParaRPr lang="it-IT" dirty="0"/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it-IT" dirty="0"/>
              <a:t>I beneficiari devono perciò utilizzare esclusivamente i loghi adottati dalla Regione, che possono essere scaricati dalla pagina dedicata del portale Lazio Europa (www.lazioeuropa.it</a:t>
            </a:r>
            <a:r>
              <a:rPr lang="it-IT" dirty="0" smtClean="0"/>
              <a:t>);</a:t>
            </a:r>
            <a:endParaRPr lang="it-IT" dirty="0"/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it-IT" dirty="0"/>
              <a:t>Per quanto riguarda le modalità di utilizzo e gli ulteriori obblighi in materia di informazione e comunicazione, i beneficiari devono fare riferimento alle Linee guida per i Beneficiari dei Fondi FESR.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endParaRPr lang="it-IT" dirty="0"/>
          </a:p>
        </p:txBody>
      </p:sp>
      <p:pic>
        <p:nvPicPr>
          <p:cNvPr id="2050" name="Picture 2" descr="Risultati immagini per omino pubblicitÃ 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6101"/>
            <a:ext cx="1584000" cy="70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FDE-E775-4880-A187-7195418A024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98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944" y="117898"/>
            <a:ext cx="5779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22334"/>
                </a:solidFill>
              </a:rPr>
              <a:t>Pubblicità 2/2 </a:t>
            </a:r>
          </a:p>
        </p:txBody>
      </p:sp>
      <p:sp>
        <p:nvSpPr>
          <p:cNvPr id="3" name="Rectangle 2"/>
          <p:cNvSpPr/>
          <p:nvPr/>
        </p:nvSpPr>
        <p:spPr>
          <a:xfrm>
            <a:off x="1396944" y="862642"/>
            <a:ext cx="6108037" cy="3290258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no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it-IT" sz="1400" dirty="0" smtClean="0"/>
              <a:t>Il Beneficiario è tenuto a :</a:t>
            </a:r>
            <a:endParaRPr lang="it-IT" sz="14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400" dirty="0" smtClean="0"/>
              <a:t>inviare </a:t>
            </a:r>
            <a:r>
              <a:rPr lang="it-IT" sz="1400" dirty="0"/>
              <a:t>a Lazio </a:t>
            </a:r>
            <a:r>
              <a:rPr lang="it-IT" sz="1400" dirty="0" smtClean="0"/>
              <a:t>Innova un </a:t>
            </a:r>
            <a:r>
              <a:rPr lang="it-IT" sz="1400" dirty="0"/>
              <a:t>campione di materiale promozionale al fine di verificare la presenza dei </a:t>
            </a:r>
            <a:r>
              <a:rPr lang="it-IT" sz="1400" dirty="0" err="1" smtClean="0"/>
              <a:t>loghi</a:t>
            </a:r>
            <a:r>
              <a:rPr lang="it-IT" sz="1400" dirty="0" smtClean="0"/>
              <a:t>;</a:t>
            </a:r>
            <a:endParaRPr lang="it-IT" sz="1400" dirty="0"/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it-IT" sz="1400" dirty="0"/>
              <a:t>inserire nei titoli di testa </a:t>
            </a:r>
            <a:r>
              <a:rPr lang="it-IT" sz="1400" dirty="0" smtClean="0"/>
              <a:t>dell’Opera agevolata </a:t>
            </a:r>
            <a:r>
              <a:rPr lang="it-IT" sz="1400" dirty="0"/>
              <a:t>i loghi previsti dalla normativa richiamata con lo stesso rilievo dato ad altri </a:t>
            </a:r>
            <a:r>
              <a:rPr lang="it-IT" sz="1400" dirty="0" smtClean="0"/>
              <a:t>soggetti finanziatori </a:t>
            </a:r>
            <a:r>
              <a:rPr lang="it-IT" sz="1400" dirty="0"/>
              <a:t>pubblici e privati </a:t>
            </a:r>
            <a:r>
              <a:rPr lang="it-IT" sz="1400" dirty="0" smtClean="0"/>
              <a:t>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it-IT" sz="1400" dirty="0" smtClean="0"/>
              <a:t>depositare (entro 5 mesi) una </a:t>
            </a:r>
            <a:r>
              <a:rPr lang="it-IT" sz="1400" dirty="0"/>
              <a:t>copia digitale dell’opera in formato DVD, in alta definizione, un minimo di 5 foto di scena con didascalia, trailer e spezzoni di </a:t>
            </a:r>
            <a:r>
              <a:rPr lang="it-IT" sz="1400" dirty="0" smtClean="0"/>
              <a:t>backstage;</a:t>
            </a:r>
            <a:endParaRPr lang="it-IT" sz="1400" dirty="0"/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it-IT" sz="1400" dirty="0"/>
              <a:t>c</a:t>
            </a:r>
            <a:r>
              <a:rPr lang="it-IT" sz="1400" dirty="0" smtClean="0"/>
              <a:t>omunicare</a:t>
            </a:r>
            <a:r>
              <a:rPr lang="it-IT" sz="1400" dirty="0"/>
              <a:t>, anche per possibili azioni promozionali comuni o sinergiche:</a:t>
            </a:r>
          </a:p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400" dirty="0" smtClean="0"/>
              <a:t>date </a:t>
            </a:r>
            <a:r>
              <a:rPr lang="it-IT" sz="1400" dirty="0"/>
              <a:t>di inizio e fine riprese e/o lavorazioni sul territorio regionale;</a:t>
            </a:r>
          </a:p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400" dirty="0" smtClean="0"/>
              <a:t>notizie </a:t>
            </a:r>
            <a:r>
              <a:rPr lang="it-IT" sz="1400" dirty="0"/>
              <a:t>circa la partecipazione ai </a:t>
            </a:r>
            <a:r>
              <a:rPr lang="it-IT" sz="1400" dirty="0" smtClean="0"/>
              <a:t>festival, eventuali premi, conferenze stampa, anteprime.</a:t>
            </a:r>
            <a:endParaRPr lang="it-IT" sz="1400" dirty="0"/>
          </a:p>
        </p:txBody>
      </p:sp>
      <p:pic>
        <p:nvPicPr>
          <p:cNvPr id="5122" name="Picture 2" descr="Risultati immagini per omino pubblicitÃ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6" y="862642"/>
            <a:ext cx="1404000" cy="135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FDE-E775-4880-A187-7195418A024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87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944" y="117898"/>
            <a:ext cx="5779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22334"/>
                </a:solidFill>
              </a:rPr>
              <a:t>Variazioni: regole generali </a:t>
            </a:r>
          </a:p>
        </p:txBody>
      </p:sp>
      <p:pic>
        <p:nvPicPr>
          <p:cNvPr id="3074" name="Picture 2" descr="Risultati immagini per omino pc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7101"/>
            <a:ext cx="1620000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testo 2"/>
          <p:cNvSpPr txBox="1">
            <a:spLocks/>
          </p:cNvSpPr>
          <p:nvPr/>
        </p:nvSpPr>
        <p:spPr>
          <a:xfrm>
            <a:off x="1680464" y="825987"/>
            <a:ext cx="5815891" cy="3326913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just">
              <a:defRPr sz="1400"/>
            </a:lvl1pPr>
            <a:lvl2pPr marL="742950" lvl="1" indent="-285750" algn="just">
              <a:buFont typeface="Arial" panose="020B0604020202020204" pitchFamily="34" charset="0"/>
              <a:buChar char="•"/>
              <a:defRPr sz="1400"/>
            </a:lvl2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b="1" dirty="0" smtClean="0"/>
              <a:t>Variazioni non sostanziali</a:t>
            </a:r>
            <a:r>
              <a:rPr lang="it-IT" dirty="0" smtClean="0"/>
              <a:t>: il </a:t>
            </a:r>
            <a:r>
              <a:rPr lang="it-IT" dirty="0"/>
              <a:t>Beneficiario potrà operare variazioni compensative tra le singole Voci di Costo, nel limite del 20% del totale delle “Spese Ammesse”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b="1" dirty="0" smtClean="0"/>
              <a:t>Variazioni sostanziali </a:t>
            </a:r>
            <a:r>
              <a:rPr lang="it-IT" dirty="0" smtClean="0"/>
              <a:t>ai </a:t>
            </a:r>
            <a:r>
              <a:rPr lang="it-IT" dirty="0"/>
              <a:t>progetti approvati che superino i limiti previsti dall’Avviso Pubblico, il Beneficiario dovrà, pena l’inammissibilità delle variazioni eccedenti tale limite, presentarne le motivazioni in forma scritta, a firma del proprio Legale Rappresentante, al massimo in sede di richiesta di erogazione a saldo.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/>
              <a:t>In ogni caso Lazio Innova ne verifica l’ammissibilità e ne valuta </a:t>
            </a:r>
            <a:r>
              <a:rPr lang="it-IT" dirty="0" smtClean="0"/>
              <a:t>l’impatto. L’aiuto </a:t>
            </a:r>
            <a:r>
              <a:rPr lang="it-IT" dirty="0"/>
              <a:t>erogabile non potrà comunque essere superiore a quello </a:t>
            </a:r>
            <a:r>
              <a:rPr lang="it-IT" dirty="0" smtClean="0"/>
              <a:t>concesso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/>
              <a:t>In nessun caso potrà essere modificata la scelta del metodo per la definizione delle Spese </a:t>
            </a:r>
            <a:r>
              <a:rPr lang="it-IT" dirty="0" smtClean="0"/>
              <a:t>Ammissibili </a:t>
            </a:r>
            <a:r>
              <a:rPr lang="it-IT" dirty="0"/>
              <a:t>effettuata in sede di compilazione del Formulario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FDE-E775-4880-A187-7195418A024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51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944" y="117898"/>
            <a:ext cx="5779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22334"/>
                </a:solidFill>
              </a:rPr>
              <a:t>Punti di attenzione: Variazioni </a:t>
            </a:r>
          </a:p>
        </p:txBody>
      </p:sp>
      <p:sp>
        <p:nvSpPr>
          <p:cNvPr id="7" name="Segnaposto testo 2"/>
          <p:cNvSpPr txBox="1">
            <a:spLocks/>
          </p:cNvSpPr>
          <p:nvPr/>
        </p:nvSpPr>
        <p:spPr>
          <a:xfrm>
            <a:off x="1728000" y="938968"/>
            <a:ext cx="5790399" cy="3290132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just">
              <a:defRPr sz="1400"/>
            </a:lvl1pPr>
            <a:lvl2pPr marL="742950" lvl="1" indent="-285750" algn="just">
              <a:buFont typeface="Arial" panose="020B0604020202020204" pitchFamily="34" charset="0"/>
              <a:buChar char="•"/>
              <a:defRPr sz="1400"/>
            </a:lvl2pPr>
          </a:lstStyle>
          <a:p>
            <a:pPr marL="285750" indent="-28575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dirty="0" smtClean="0"/>
              <a:t>Le motivazioni della variazione devono essere fornite in forma scritta, a firma del Legale Rappresentante e presentate utilizzando l’apposito modello; </a:t>
            </a:r>
            <a:endParaRPr lang="it-IT" b="1" dirty="0">
              <a:solidFill>
                <a:srgbClr val="FF0000"/>
              </a:solidFill>
            </a:endParaRP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dirty="0" smtClean="0"/>
              <a:t>Le variazioni devono essere ben motivate e coerenti con la Coproduzione ammessa a finanziamento;</a:t>
            </a:r>
            <a:endParaRPr lang="it-IT" dirty="0"/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dirty="0"/>
              <a:t>Particolare attenzione dovrà essere dedicata agli obiettivi che si intendono perseguire con la variazione richiesta e ai benefici apportati dalla variazione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8" name="Picture 2" descr="Risultati immagini per omino attenzi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8968"/>
            <a:ext cx="1728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FDE-E775-4880-A187-7195418A024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61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944" y="117898"/>
            <a:ext cx="5779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22334"/>
                </a:solidFill>
              </a:rPr>
              <a:t>Esempi Variazione</a:t>
            </a:r>
          </a:p>
        </p:txBody>
      </p:sp>
      <p:sp>
        <p:nvSpPr>
          <p:cNvPr id="8" name="Segnaposto testo 2"/>
          <p:cNvSpPr txBox="1">
            <a:spLocks/>
          </p:cNvSpPr>
          <p:nvPr/>
        </p:nvSpPr>
        <p:spPr>
          <a:xfrm>
            <a:off x="1562834" y="943031"/>
            <a:ext cx="5916268" cy="3209869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just">
              <a:defRPr sz="1400"/>
            </a:lvl1pPr>
            <a:lvl2pPr marL="742950" lvl="1" indent="-285750" algn="just">
              <a:buFont typeface="Arial" panose="020B0604020202020204" pitchFamily="34" charset="0"/>
              <a:buChar char="•"/>
              <a:defRPr sz="1400"/>
            </a:lvl2pPr>
          </a:lstStyle>
          <a:p>
            <a:pPr>
              <a:lnSpc>
                <a:spcPts val="2200"/>
              </a:lnSpc>
              <a:spcBef>
                <a:spcPts val="300"/>
              </a:spcBef>
            </a:pPr>
            <a:r>
              <a:rPr lang="it-IT" b="1" dirty="0" smtClean="0"/>
              <a:t>Variazioni sostanziali</a:t>
            </a:r>
            <a:r>
              <a:rPr lang="it-IT" dirty="0" smtClean="0"/>
              <a:t>: </a:t>
            </a:r>
          </a:p>
          <a:p>
            <a:pPr marL="285750" indent="-285750">
              <a:lnSpc>
                <a:spcPts val="2200"/>
              </a:lnSpc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it-IT" dirty="0"/>
              <a:t>operazioni societarie e di subentro che riguardano soggetti beneficiari di </a:t>
            </a:r>
            <a:r>
              <a:rPr lang="it-IT" dirty="0" smtClean="0"/>
              <a:t>Contributo;</a:t>
            </a:r>
            <a:endParaRPr lang="it-IT" dirty="0"/>
          </a:p>
          <a:p>
            <a:pPr marL="285750" indent="-285750">
              <a:lnSpc>
                <a:spcPts val="2200"/>
              </a:lnSpc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it-IT" dirty="0"/>
              <a:t>variazioni della compagine dell’Accordo di </a:t>
            </a:r>
            <a:r>
              <a:rPr lang="it-IT" dirty="0" smtClean="0"/>
              <a:t>Coproduzione;</a:t>
            </a:r>
            <a:endParaRPr lang="it-IT" dirty="0"/>
          </a:p>
          <a:p>
            <a:pPr marL="285750" indent="-285750">
              <a:lnSpc>
                <a:spcPts val="2200"/>
              </a:lnSpc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it-IT" dirty="0"/>
              <a:t>variazioni delle quote di partecipazione stabilite dall’Accordo di </a:t>
            </a:r>
            <a:r>
              <a:rPr lang="it-IT" dirty="0" smtClean="0"/>
              <a:t>Coproduzione;</a:t>
            </a:r>
            <a:endParaRPr lang="it-IT" dirty="0"/>
          </a:p>
          <a:p>
            <a:pPr marL="285750" indent="-285750">
              <a:lnSpc>
                <a:spcPts val="2200"/>
              </a:lnSpc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it-IT" dirty="0"/>
              <a:t>variazioni compensative tra le singole Voci di Costo (puntualmente elencate nell’articolo 8 comma 2 dell’Avviso pubblico) maggiori del limite del 20% del totale delle Spese </a:t>
            </a:r>
            <a:r>
              <a:rPr lang="it-IT" dirty="0" smtClean="0"/>
              <a:t>Ammesse.</a:t>
            </a:r>
            <a:endParaRPr lang="it-IT" dirty="0"/>
          </a:p>
        </p:txBody>
      </p:sp>
      <p:pic>
        <p:nvPicPr>
          <p:cNvPr id="1028" name="Picture 4" descr="Risultati immagini per omino esemp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4" y="94303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FDE-E775-4880-A187-7195418A024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11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944" y="117898"/>
            <a:ext cx="5779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22334"/>
                </a:solidFill>
              </a:rPr>
              <a:t>Revoca del contributo</a:t>
            </a:r>
          </a:p>
        </p:txBody>
      </p:sp>
      <p:sp>
        <p:nvSpPr>
          <p:cNvPr id="7" name="Segnaposto testo 2"/>
          <p:cNvSpPr txBox="1">
            <a:spLocks/>
          </p:cNvSpPr>
          <p:nvPr/>
        </p:nvSpPr>
        <p:spPr>
          <a:xfrm>
            <a:off x="1704975" y="901459"/>
            <a:ext cx="5791380" cy="3251442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just">
              <a:defRPr sz="1400"/>
            </a:lvl1pPr>
            <a:lvl2pPr marL="742950" lvl="1" indent="-285750" algn="just">
              <a:buFont typeface="Arial" panose="020B0604020202020204" pitchFamily="34" charset="0"/>
              <a:buChar char="•"/>
              <a:defRPr sz="1400"/>
            </a:lvl2pPr>
          </a:lstStyle>
          <a:p>
            <a:pPr marL="285750" indent="-28575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it-IT" dirty="0" smtClean="0"/>
              <a:t>In </a:t>
            </a:r>
            <a:r>
              <a:rPr lang="it-IT" dirty="0"/>
              <a:t>caso di agevolazione concessa e/o erogata sulla base di dati, notizie, dichiarazioni inesatte, mendaci o </a:t>
            </a:r>
            <a:r>
              <a:rPr lang="it-IT" dirty="0" smtClean="0"/>
              <a:t>reticenti</a:t>
            </a:r>
          </a:p>
          <a:p>
            <a:pPr marL="285750" indent="-28575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it-IT" dirty="0" smtClean="0"/>
              <a:t>In </a:t>
            </a:r>
            <a:r>
              <a:rPr lang="it-IT" dirty="0"/>
              <a:t>caso di esito negativo delle verifiche effettuate ai sensi della Normativa Antimafia (Decreto Legislativo 6 settembre 2011 n. 159 e </a:t>
            </a:r>
            <a:r>
              <a:rPr lang="it-IT" dirty="0" err="1"/>
              <a:t>ss.mm.ii</a:t>
            </a:r>
            <a:r>
              <a:rPr lang="it-IT" dirty="0"/>
              <a:t>.);</a:t>
            </a:r>
          </a:p>
          <a:p>
            <a:pPr marL="285750" indent="-28575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it-IT" dirty="0"/>
              <a:t>Q</a:t>
            </a:r>
            <a:r>
              <a:rPr lang="it-IT" dirty="0" smtClean="0"/>
              <a:t>ualora </a:t>
            </a:r>
            <a:r>
              <a:rPr lang="it-IT" dirty="0"/>
              <a:t>vengano meno i requisiti al momento della sottoscrizione dell’ Atto di Impegno</a:t>
            </a:r>
            <a:r>
              <a:rPr lang="it-IT" dirty="0" smtClean="0"/>
              <a:t>, </a:t>
            </a:r>
            <a:r>
              <a:rPr lang="it-IT" dirty="0"/>
              <a:t>o in caso di mancata sottoscrizione dello </a:t>
            </a:r>
            <a:r>
              <a:rPr lang="it-IT" dirty="0" smtClean="0"/>
              <a:t>stesso</a:t>
            </a:r>
          </a:p>
          <a:p>
            <a:pPr marL="285750" indent="-28575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it-IT" dirty="0"/>
              <a:t>Q</a:t>
            </a:r>
            <a:r>
              <a:rPr lang="it-IT" dirty="0" smtClean="0"/>
              <a:t>ualora </a:t>
            </a:r>
            <a:r>
              <a:rPr lang="it-IT" dirty="0"/>
              <a:t>il progetto non venga avviato nelle modalità e nei termini </a:t>
            </a:r>
            <a:r>
              <a:rPr lang="it-IT" dirty="0" smtClean="0"/>
              <a:t>dell’Avviso </a:t>
            </a:r>
            <a:r>
              <a:rPr lang="it-IT" dirty="0"/>
              <a:t>Pubblico salvo il caso di differimento dei termini </a:t>
            </a:r>
            <a:endParaRPr lang="it-IT" dirty="0" smtClean="0"/>
          </a:p>
          <a:p>
            <a:pPr marL="285750" indent="-28575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it-IT" dirty="0"/>
              <a:t>I</a:t>
            </a:r>
            <a:r>
              <a:rPr lang="it-IT" dirty="0" smtClean="0"/>
              <a:t>n </a:t>
            </a:r>
            <a:r>
              <a:rPr lang="it-IT" dirty="0"/>
              <a:t>caso di cessazione dell’attività dell’Impresa Beneficiaria entro 5 anni dalla conclusione del progetto</a:t>
            </a:r>
            <a:r>
              <a:rPr lang="it-IT" dirty="0" smtClean="0"/>
              <a:t>;</a:t>
            </a:r>
            <a:endParaRPr lang="it-IT" dirty="0"/>
          </a:p>
        </p:txBody>
      </p:sp>
      <p:pic>
        <p:nvPicPr>
          <p:cNvPr id="4098" name="Picture 2" descr="Risultati immagini per omino sto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1027611"/>
            <a:ext cx="18379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FDE-E775-4880-A187-7195418A024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17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944" y="117898"/>
            <a:ext cx="3877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22334"/>
                </a:solidFill>
              </a:rPr>
              <a:t>Riferimenti Normativi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5875" y="873515"/>
            <a:ext cx="6262238" cy="327938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no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it-IT" sz="1400" dirty="0" smtClean="0"/>
              <a:t>Avviso Pubblico approvato con determinazione Regionale n</a:t>
            </a:r>
            <a:r>
              <a:rPr lang="it-IT" sz="1400" dirty="0"/>
              <a:t>. G13390 del 14/11/2016 </a:t>
            </a:r>
            <a:r>
              <a:rPr lang="it-IT" sz="1400" dirty="0" smtClean="0"/>
              <a:t>e determinazione Regionale </a:t>
            </a:r>
            <a:r>
              <a:rPr lang="it-IT" sz="1400" dirty="0"/>
              <a:t>n. n. G14449 del 05/12/2016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it-IT" sz="1400" dirty="0" smtClean="0"/>
              <a:t>Guida Operativa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it-IT" sz="1400" dirty="0" smtClean="0"/>
              <a:t>Documento </a:t>
            </a:r>
            <a:r>
              <a:rPr lang="it-IT" sz="1400" dirty="0"/>
              <a:t>“Descrizione delle funzioni e delle procedure in essere presso l’</a:t>
            </a:r>
            <a:r>
              <a:rPr lang="it-IT" sz="1400" dirty="0" err="1"/>
              <a:t>AdG</a:t>
            </a:r>
            <a:r>
              <a:rPr lang="it-IT" sz="1400" dirty="0"/>
              <a:t> e l‘</a:t>
            </a:r>
            <a:r>
              <a:rPr lang="it-IT" sz="1400" dirty="0" err="1"/>
              <a:t>AdC</a:t>
            </a:r>
            <a:r>
              <a:rPr lang="it-IT" sz="1400" dirty="0"/>
              <a:t>”, approvato con </a:t>
            </a:r>
            <a:r>
              <a:rPr lang="it-IT" sz="1400" dirty="0" err="1"/>
              <a:t>Det</a:t>
            </a:r>
            <a:r>
              <a:rPr lang="it-IT" sz="1400" dirty="0"/>
              <a:t>. n. G10790 del 28 luglio 2017 (Supplemento n. 1 al BURL n. 62 del 03/08/2017) e relativi </a:t>
            </a:r>
            <a:r>
              <a:rPr lang="it-IT" sz="1400" dirty="0" smtClean="0"/>
              <a:t>allegati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it-IT" sz="1400" dirty="0"/>
              <a:t>R</a:t>
            </a:r>
            <a:r>
              <a:rPr lang="it-IT" sz="1400" dirty="0" smtClean="0"/>
              <a:t>egolamento generale di esenzione o RGE (UE) n. 651/2014 della Commissione del 17 giugno 2014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it-IT" sz="1400" dirty="0" smtClean="0"/>
              <a:t>Regolamento generale o regolamento SIE(UE) n. 1303/2013 del Parlamento </a:t>
            </a:r>
            <a:r>
              <a:rPr lang="it-IT" sz="1400" dirty="0"/>
              <a:t>E</a:t>
            </a:r>
            <a:r>
              <a:rPr lang="it-IT" sz="1400" dirty="0" smtClean="0"/>
              <a:t>uropeo e del Consiglio, del 17 dicembre 2013.</a:t>
            </a:r>
          </a:p>
        </p:txBody>
      </p:sp>
      <p:pic>
        <p:nvPicPr>
          <p:cNvPr id="4098" name="Picture 2" descr="Risultati immagini per omino leg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3114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FDE-E775-4880-A187-7195418A024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8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944" y="117898"/>
            <a:ext cx="5779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22334"/>
                </a:solidFill>
              </a:rPr>
              <a:t>Revoca del contributo</a:t>
            </a:r>
          </a:p>
        </p:txBody>
      </p:sp>
      <p:sp>
        <p:nvSpPr>
          <p:cNvPr id="7" name="Segnaposto testo 2"/>
          <p:cNvSpPr txBox="1">
            <a:spLocks/>
          </p:cNvSpPr>
          <p:nvPr/>
        </p:nvSpPr>
        <p:spPr>
          <a:xfrm>
            <a:off x="1409701" y="849698"/>
            <a:ext cx="6111432" cy="3303202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just">
              <a:defRPr sz="1400"/>
            </a:lvl1pPr>
            <a:lvl2pPr marL="742950" lvl="1" indent="-285750" algn="just">
              <a:buFont typeface="Arial" panose="020B0604020202020204" pitchFamily="34" charset="0"/>
              <a:buChar char="•"/>
              <a:defRPr sz="1400"/>
            </a:lvl2pPr>
          </a:lstStyle>
          <a:p>
            <a:pPr marL="285750" indent="-285750">
              <a:lnSpc>
                <a:spcPts val="2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it-IT" dirty="0"/>
              <a:t>I</a:t>
            </a:r>
            <a:r>
              <a:rPr lang="it-IT" dirty="0" smtClean="0"/>
              <a:t>n </a:t>
            </a:r>
            <a:r>
              <a:rPr lang="it-IT" dirty="0"/>
              <a:t>caso di avvio di procedure </a:t>
            </a:r>
            <a:r>
              <a:rPr lang="it-IT" dirty="0" smtClean="0"/>
              <a:t>concorsuali, scioglimento </a:t>
            </a:r>
            <a:r>
              <a:rPr lang="it-IT" dirty="0"/>
              <a:t>della società, liquidazione, amministrazione controllata o amministrazione straordinaria o liquidazione coatta amministrativa, concordato preventivo senza continuità aziendale o piano di ristrutturazione dei debiti</a:t>
            </a:r>
            <a:r>
              <a:rPr lang="it-IT" dirty="0" smtClean="0"/>
              <a:t>;</a:t>
            </a:r>
          </a:p>
          <a:p>
            <a:pPr marL="285750" indent="-285750">
              <a:lnSpc>
                <a:spcPts val="2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it-IT" dirty="0"/>
              <a:t>Q</a:t>
            </a:r>
            <a:r>
              <a:rPr lang="it-IT" dirty="0" smtClean="0"/>
              <a:t>ualora </a:t>
            </a:r>
            <a:r>
              <a:rPr lang="it-IT" dirty="0"/>
              <a:t>la realizzazione del progetto presenti gravi difformità, nel contenuto o nei risultati conseguiti, rispetto al progetto per il quale era stata presentata la domanda di contributo, dovute a variazioni in corso d’opera non comunicate a Lazio Innova S.p.A. </a:t>
            </a:r>
            <a:r>
              <a:rPr lang="it-IT" dirty="0" smtClean="0"/>
              <a:t>o non validate dalla stessa;</a:t>
            </a:r>
            <a:endParaRPr lang="it-IT" dirty="0"/>
          </a:p>
          <a:p>
            <a:pPr marL="285750" indent="-285750">
              <a:lnSpc>
                <a:spcPts val="2000"/>
              </a:lnSpc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it-IT" dirty="0"/>
              <a:t>I</a:t>
            </a:r>
            <a:r>
              <a:rPr lang="it-IT" dirty="0" smtClean="0"/>
              <a:t>n </a:t>
            </a:r>
            <a:r>
              <a:rPr lang="it-IT" dirty="0"/>
              <a:t>caso di gravi inadempimenti dell’impresa beneficiaria rispetto agli obblighi previsti nell’ Avviso Pubblico, nell’ Atto di Impegno ed in tutta la documentazione prodotta in allegato alla </a:t>
            </a:r>
            <a:r>
              <a:rPr lang="it-IT" dirty="0" smtClean="0"/>
              <a:t>Domanda.</a:t>
            </a:r>
            <a:endParaRPr lang="it-IT" dirty="0"/>
          </a:p>
        </p:txBody>
      </p:sp>
      <p:pic>
        <p:nvPicPr>
          <p:cNvPr id="9" name="Picture 2" descr="Risultati immagini per omino sto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1027612"/>
            <a:ext cx="1584000" cy="124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FDE-E775-4880-A187-7195418A024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78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944" y="117898"/>
            <a:ext cx="694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22334"/>
                </a:solidFill>
              </a:rPr>
              <a:t>Esempi: </a:t>
            </a:r>
            <a:r>
              <a:rPr lang="it-IT" sz="3200" dirty="0">
                <a:solidFill>
                  <a:srgbClr val="022334"/>
                </a:solidFill>
              </a:rPr>
              <a:t>Revoca del contributo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63866" y="873326"/>
            <a:ext cx="6897638" cy="1014541"/>
            <a:chOff x="554038" y="2023640"/>
            <a:chExt cx="6080125" cy="1198163"/>
          </a:xfrm>
        </p:grpSpPr>
        <p:grpSp>
          <p:nvGrpSpPr>
            <p:cNvPr id="9" name="Group 8"/>
            <p:cNvGrpSpPr/>
            <p:nvPr/>
          </p:nvGrpSpPr>
          <p:grpSpPr>
            <a:xfrm>
              <a:off x="554038" y="2023640"/>
              <a:ext cx="6080125" cy="1198163"/>
              <a:chOff x="554038" y="1908175"/>
              <a:chExt cx="6080125" cy="1308100"/>
            </a:xfrm>
          </p:grpSpPr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554038" y="2003425"/>
                <a:ext cx="2022475" cy="1212850"/>
              </a:xfrm>
              <a:custGeom>
                <a:avLst/>
                <a:gdLst>
                  <a:gd name="T0" fmla="*/ 632 w 1274"/>
                  <a:gd name="T1" fmla="*/ 0 h 764"/>
                  <a:gd name="T2" fmla="*/ 632 w 1274"/>
                  <a:gd name="T3" fmla="*/ 0 h 764"/>
                  <a:gd name="T4" fmla="*/ 664 w 1274"/>
                  <a:gd name="T5" fmla="*/ 2 h 764"/>
                  <a:gd name="T6" fmla="*/ 696 w 1274"/>
                  <a:gd name="T7" fmla="*/ 6 h 764"/>
                  <a:gd name="T8" fmla="*/ 726 w 1274"/>
                  <a:gd name="T9" fmla="*/ 14 h 764"/>
                  <a:gd name="T10" fmla="*/ 756 w 1274"/>
                  <a:gd name="T11" fmla="*/ 24 h 764"/>
                  <a:gd name="T12" fmla="*/ 784 w 1274"/>
                  <a:gd name="T13" fmla="*/ 36 h 764"/>
                  <a:gd name="T14" fmla="*/ 810 w 1274"/>
                  <a:gd name="T15" fmla="*/ 52 h 764"/>
                  <a:gd name="T16" fmla="*/ 838 w 1274"/>
                  <a:gd name="T17" fmla="*/ 70 h 764"/>
                  <a:gd name="T18" fmla="*/ 864 w 1274"/>
                  <a:gd name="T19" fmla="*/ 90 h 764"/>
                  <a:gd name="T20" fmla="*/ 890 w 1274"/>
                  <a:gd name="T21" fmla="*/ 114 h 764"/>
                  <a:gd name="T22" fmla="*/ 916 w 1274"/>
                  <a:gd name="T23" fmla="*/ 138 h 764"/>
                  <a:gd name="T24" fmla="*/ 970 w 1274"/>
                  <a:gd name="T25" fmla="*/ 194 h 764"/>
                  <a:gd name="T26" fmla="*/ 1026 w 1274"/>
                  <a:gd name="T27" fmla="*/ 256 h 764"/>
                  <a:gd name="T28" fmla="*/ 1088 w 1274"/>
                  <a:gd name="T29" fmla="*/ 326 h 764"/>
                  <a:gd name="T30" fmla="*/ 1088 w 1274"/>
                  <a:gd name="T31" fmla="*/ 326 h 764"/>
                  <a:gd name="T32" fmla="*/ 1106 w 1274"/>
                  <a:gd name="T33" fmla="*/ 342 h 764"/>
                  <a:gd name="T34" fmla="*/ 1122 w 1274"/>
                  <a:gd name="T35" fmla="*/ 352 h 764"/>
                  <a:gd name="T36" fmla="*/ 1138 w 1274"/>
                  <a:gd name="T37" fmla="*/ 358 h 764"/>
                  <a:gd name="T38" fmla="*/ 1156 w 1274"/>
                  <a:gd name="T39" fmla="*/ 360 h 764"/>
                  <a:gd name="T40" fmla="*/ 1172 w 1274"/>
                  <a:gd name="T41" fmla="*/ 358 h 764"/>
                  <a:gd name="T42" fmla="*/ 1186 w 1274"/>
                  <a:gd name="T43" fmla="*/ 354 h 764"/>
                  <a:gd name="T44" fmla="*/ 1202 w 1274"/>
                  <a:gd name="T45" fmla="*/ 346 h 764"/>
                  <a:gd name="T46" fmla="*/ 1216 w 1274"/>
                  <a:gd name="T47" fmla="*/ 338 h 764"/>
                  <a:gd name="T48" fmla="*/ 1228 w 1274"/>
                  <a:gd name="T49" fmla="*/ 328 h 764"/>
                  <a:gd name="T50" fmla="*/ 1240 w 1274"/>
                  <a:gd name="T51" fmla="*/ 316 h 764"/>
                  <a:gd name="T52" fmla="*/ 1258 w 1274"/>
                  <a:gd name="T53" fmla="*/ 296 h 764"/>
                  <a:gd name="T54" fmla="*/ 1270 w 1274"/>
                  <a:gd name="T55" fmla="*/ 280 h 764"/>
                  <a:gd name="T56" fmla="*/ 1274 w 1274"/>
                  <a:gd name="T57" fmla="*/ 274 h 764"/>
                  <a:gd name="T58" fmla="*/ 1274 w 1274"/>
                  <a:gd name="T59" fmla="*/ 274 h 764"/>
                  <a:gd name="T60" fmla="*/ 1074 w 1274"/>
                  <a:gd name="T61" fmla="*/ 476 h 764"/>
                  <a:gd name="T62" fmla="*/ 1074 w 1274"/>
                  <a:gd name="T63" fmla="*/ 476 h 764"/>
                  <a:gd name="T64" fmla="*/ 984 w 1274"/>
                  <a:gd name="T65" fmla="*/ 566 h 764"/>
                  <a:gd name="T66" fmla="*/ 934 w 1274"/>
                  <a:gd name="T67" fmla="*/ 614 h 764"/>
                  <a:gd name="T68" fmla="*/ 908 w 1274"/>
                  <a:gd name="T69" fmla="*/ 638 h 764"/>
                  <a:gd name="T70" fmla="*/ 882 w 1274"/>
                  <a:gd name="T71" fmla="*/ 660 h 764"/>
                  <a:gd name="T72" fmla="*/ 854 w 1274"/>
                  <a:gd name="T73" fmla="*/ 680 h 764"/>
                  <a:gd name="T74" fmla="*/ 826 w 1274"/>
                  <a:gd name="T75" fmla="*/ 700 h 764"/>
                  <a:gd name="T76" fmla="*/ 796 w 1274"/>
                  <a:gd name="T77" fmla="*/ 716 h 764"/>
                  <a:gd name="T78" fmla="*/ 766 w 1274"/>
                  <a:gd name="T79" fmla="*/ 732 h 764"/>
                  <a:gd name="T80" fmla="*/ 734 w 1274"/>
                  <a:gd name="T81" fmla="*/ 744 h 764"/>
                  <a:gd name="T82" fmla="*/ 700 w 1274"/>
                  <a:gd name="T83" fmla="*/ 754 h 764"/>
                  <a:gd name="T84" fmla="*/ 666 w 1274"/>
                  <a:gd name="T85" fmla="*/ 762 h 764"/>
                  <a:gd name="T86" fmla="*/ 632 w 1274"/>
                  <a:gd name="T87" fmla="*/ 764 h 764"/>
                  <a:gd name="T88" fmla="*/ 632 w 1274"/>
                  <a:gd name="T89" fmla="*/ 764 h 764"/>
                  <a:gd name="T90" fmla="*/ 302 w 1274"/>
                  <a:gd name="T91" fmla="*/ 764 h 764"/>
                  <a:gd name="T92" fmla="*/ 0 w 1274"/>
                  <a:gd name="T93" fmla="*/ 764 h 764"/>
                  <a:gd name="T94" fmla="*/ 0 w 1274"/>
                  <a:gd name="T95" fmla="*/ 0 h 764"/>
                  <a:gd name="T96" fmla="*/ 0 w 1274"/>
                  <a:gd name="T97" fmla="*/ 0 h 764"/>
                  <a:gd name="T98" fmla="*/ 632 w 1274"/>
                  <a:gd name="T99" fmla="*/ 0 h 764"/>
                  <a:gd name="T100" fmla="*/ 632 w 1274"/>
                  <a:gd name="T101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74" h="764">
                    <a:moveTo>
                      <a:pt x="632" y="0"/>
                    </a:moveTo>
                    <a:lnTo>
                      <a:pt x="632" y="0"/>
                    </a:lnTo>
                    <a:lnTo>
                      <a:pt x="664" y="2"/>
                    </a:lnTo>
                    <a:lnTo>
                      <a:pt x="696" y="6"/>
                    </a:lnTo>
                    <a:lnTo>
                      <a:pt x="726" y="14"/>
                    </a:lnTo>
                    <a:lnTo>
                      <a:pt x="756" y="24"/>
                    </a:lnTo>
                    <a:lnTo>
                      <a:pt x="784" y="36"/>
                    </a:lnTo>
                    <a:lnTo>
                      <a:pt x="810" y="52"/>
                    </a:lnTo>
                    <a:lnTo>
                      <a:pt x="838" y="70"/>
                    </a:lnTo>
                    <a:lnTo>
                      <a:pt x="864" y="90"/>
                    </a:lnTo>
                    <a:lnTo>
                      <a:pt x="890" y="114"/>
                    </a:lnTo>
                    <a:lnTo>
                      <a:pt x="916" y="138"/>
                    </a:lnTo>
                    <a:lnTo>
                      <a:pt x="970" y="194"/>
                    </a:lnTo>
                    <a:lnTo>
                      <a:pt x="1026" y="256"/>
                    </a:lnTo>
                    <a:lnTo>
                      <a:pt x="1088" y="326"/>
                    </a:lnTo>
                    <a:lnTo>
                      <a:pt x="1088" y="326"/>
                    </a:lnTo>
                    <a:lnTo>
                      <a:pt x="1106" y="342"/>
                    </a:lnTo>
                    <a:lnTo>
                      <a:pt x="1122" y="352"/>
                    </a:lnTo>
                    <a:lnTo>
                      <a:pt x="1138" y="358"/>
                    </a:lnTo>
                    <a:lnTo>
                      <a:pt x="1156" y="360"/>
                    </a:lnTo>
                    <a:lnTo>
                      <a:pt x="1172" y="358"/>
                    </a:lnTo>
                    <a:lnTo>
                      <a:pt x="1186" y="354"/>
                    </a:lnTo>
                    <a:lnTo>
                      <a:pt x="1202" y="346"/>
                    </a:lnTo>
                    <a:lnTo>
                      <a:pt x="1216" y="338"/>
                    </a:lnTo>
                    <a:lnTo>
                      <a:pt x="1228" y="328"/>
                    </a:lnTo>
                    <a:lnTo>
                      <a:pt x="1240" y="316"/>
                    </a:lnTo>
                    <a:lnTo>
                      <a:pt x="1258" y="296"/>
                    </a:lnTo>
                    <a:lnTo>
                      <a:pt x="1270" y="280"/>
                    </a:lnTo>
                    <a:lnTo>
                      <a:pt x="1274" y="274"/>
                    </a:lnTo>
                    <a:lnTo>
                      <a:pt x="1274" y="274"/>
                    </a:lnTo>
                    <a:lnTo>
                      <a:pt x="1074" y="476"/>
                    </a:lnTo>
                    <a:lnTo>
                      <a:pt x="1074" y="476"/>
                    </a:lnTo>
                    <a:lnTo>
                      <a:pt x="984" y="566"/>
                    </a:lnTo>
                    <a:lnTo>
                      <a:pt x="934" y="614"/>
                    </a:lnTo>
                    <a:lnTo>
                      <a:pt x="908" y="638"/>
                    </a:lnTo>
                    <a:lnTo>
                      <a:pt x="882" y="660"/>
                    </a:lnTo>
                    <a:lnTo>
                      <a:pt x="854" y="680"/>
                    </a:lnTo>
                    <a:lnTo>
                      <a:pt x="826" y="700"/>
                    </a:lnTo>
                    <a:lnTo>
                      <a:pt x="796" y="716"/>
                    </a:lnTo>
                    <a:lnTo>
                      <a:pt x="766" y="732"/>
                    </a:lnTo>
                    <a:lnTo>
                      <a:pt x="734" y="744"/>
                    </a:lnTo>
                    <a:lnTo>
                      <a:pt x="700" y="754"/>
                    </a:lnTo>
                    <a:lnTo>
                      <a:pt x="666" y="762"/>
                    </a:lnTo>
                    <a:lnTo>
                      <a:pt x="632" y="764"/>
                    </a:lnTo>
                    <a:lnTo>
                      <a:pt x="632" y="764"/>
                    </a:lnTo>
                    <a:lnTo>
                      <a:pt x="302" y="764"/>
                    </a:lnTo>
                    <a:lnTo>
                      <a:pt x="0" y="76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32" y="0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tx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1919288" y="1908175"/>
                <a:ext cx="4714875" cy="1212850"/>
              </a:xfrm>
              <a:custGeom>
                <a:avLst/>
                <a:gdLst>
                  <a:gd name="T0" fmla="*/ 852 w 2970"/>
                  <a:gd name="T1" fmla="*/ 0 h 764"/>
                  <a:gd name="T2" fmla="*/ 852 w 2970"/>
                  <a:gd name="T3" fmla="*/ 0 h 764"/>
                  <a:gd name="T4" fmla="*/ 818 w 2970"/>
                  <a:gd name="T5" fmla="*/ 2 h 764"/>
                  <a:gd name="T6" fmla="*/ 784 w 2970"/>
                  <a:gd name="T7" fmla="*/ 8 h 764"/>
                  <a:gd name="T8" fmla="*/ 750 w 2970"/>
                  <a:gd name="T9" fmla="*/ 18 h 764"/>
                  <a:gd name="T10" fmla="*/ 716 w 2970"/>
                  <a:gd name="T11" fmla="*/ 32 h 764"/>
                  <a:gd name="T12" fmla="*/ 684 w 2970"/>
                  <a:gd name="T13" fmla="*/ 48 h 764"/>
                  <a:gd name="T14" fmla="*/ 652 w 2970"/>
                  <a:gd name="T15" fmla="*/ 66 h 764"/>
                  <a:gd name="T16" fmla="*/ 620 w 2970"/>
                  <a:gd name="T17" fmla="*/ 88 h 764"/>
                  <a:gd name="T18" fmla="*/ 588 w 2970"/>
                  <a:gd name="T19" fmla="*/ 110 h 764"/>
                  <a:gd name="T20" fmla="*/ 558 w 2970"/>
                  <a:gd name="T21" fmla="*/ 134 h 764"/>
                  <a:gd name="T22" fmla="*/ 528 w 2970"/>
                  <a:gd name="T23" fmla="*/ 162 h 764"/>
                  <a:gd name="T24" fmla="*/ 500 w 2970"/>
                  <a:gd name="T25" fmla="*/ 188 h 764"/>
                  <a:gd name="T26" fmla="*/ 472 w 2970"/>
                  <a:gd name="T27" fmla="*/ 216 h 764"/>
                  <a:gd name="T28" fmla="*/ 418 w 2970"/>
                  <a:gd name="T29" fmla="*/ 274 h 764"/>
                  <a:gd name="T30" fmla="*/ 370 w 2970"/>
                  <a:gd name="T31" fmla="*/ 330 h 764"/>
                  <a:gd name="T32" fmla="*/ 370 w 2970"/>
                  <a:gd name="T33" fmla="*/ 330 h 764"/>
                  <a:gd name="T34" fmla="*/ 220 w 2970"/>
                  <a:gd name="T35" fmla="*/ 498 h 764"/>
                  <a:gd name="T36" fmla="*/ 104 w 2970"/>
                  <a:gd name="T37" fmla="*/ 626 h 764"/>
                  <a:gd name="T38" fmla="*/ 26 w 2970"/>
                  <a:gd name="T39" fmla="*/ 708 h 764"/>
                  <a:gd name="T40" fmla="*/ 0 w 2970"/>
                  <a:gd name="T41" fmla="*/ 736 h 764"/>
                  <a:gd name="T42" fmla="*/ 0 w 2970"/>
                  <a:gd name="T43" fmla="*/ 736 h 764"/>
                  <a:gd name="T44" fmla="*/ 392 w 2970"/>
                  <a:gd name="T45" fmla="*/ 456 h 764"/>
                  <a:gd name="T46" fmla="*/ 392 w 2970"/>
                  <a:gd name="T47" fmla="*/ 456 h 764"/>
                  <a:gd name="T48" fmla="*/ 430 w 2970"/>
                  <a:gd name="T49" fmla="*/ 500 h 764"/>
                  <a:gd name="T50" fmla="*/ 474 w 2970"/>
                  <a:gd name="T51" fmla="*/ 548 h 764"/>
                  <a:gd name="T52" fmla="*/ 528 w 2970"/>
                  <a:gd name="T53" fmla="*/ 600 h 764"/>
                  <a:gd name="T54" fmla="*/ 556 w 2970"/>
                  <a:gd name="T55" fmla="*/ 624 h 764"/>
                  <a:gd name="T56" fmla="*/ 586 w 2970"/>
                  <a:gd name="T57" fmla="*/ 650 h 764"/>
                  <a:gd name="T58" fmla="*/ 616 w 2970"/>
                  <a:gd name="T59" fmla="*/ 672 h 764"/>
                  <a:gd name="T60" fmla="*/ 648 w 2970"/>
                  <a:gd name="T61" fmla="*/ 694 h 764"/>
                  <a:gd name="T62" fmla="*/ 682 w 2970"/>
                  <a:gd name="T63" fmla="*/ 714 h 764"/>
                  <a:gd name="T64" fmla="*/ 714 w 2970"/>
                  <a:gd name="T65" fmla="*/ 732 h 764"/>
                  <a:gd name="T66" fmla="*/ 748 w 2970"/>
                  <a:gd name="T67" fmla="*/ 746 h 764"/>
                  <a:gd name="T68" fmla="*/ 782 w 2970"/>
                  <a:gd name="T69" fmla="*/ 756 h 764"/>
                  <a:gd name="T70" fmla="*/ 818 w 2970"/>
                  <a:gd name="T71" fmla="*/ 762 h 764"/>
                  <a:gd name="T72" fmla="*/ 852 w 2970"/>
                  <a:gd name="T73" fmla="*/ 764 h 764"/>
                  <a:gd name="T74" fmla="*/ 852 w 2970"/>
                  <a:gd name="T75" fmla="*/ 764 h 764"/>
                  <a:gd name="T76" fmla="*/ 2970 w 2970"/>
                  <a:gd name="T77" fmla="*/ 764 h 764"/>
                  <a:gd name="T78" fmla="*/ 2970 w 2970"/>
                  <a:gd name="T79" fmla="*/ 0 h 764"/>
                  <a:gd name="T80" fmla="*/ 2970 w 2970"/>
                  <a:gd name="T81" fmla="*/ 0 h 764"/>
                  <a:gd name="T82" fmla="*/ 852 w 2970"/>
                  <a:gd name="T83" fmla="*/ 0 h 764"/>
                  <a:gd name="T84" fmla="*/ 852 w 2970"/>
                  <a:gd name="T85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70" h="764">
                    <a:moveTo>
                      <a:pt x="852" y="0"/>
                    </a:moveTo>
                    <a:lnTo>
                      <a:pt x="852" y="0"/>
                    </a:lnTo>
                    <a:lnTo>
                      <a:pt x="818" y="2"/>
                    </a:lnTo>
                    <a:lnTo>
                      <a:pt x="784" y="8"/>
                    </a:lnTo>
                    <a:lnTo>
                      <a:pt x="750" y="18"/>
                    </a:lnTo>
                    <a:lnTo>
                      <a:pt x="716" y="32"/>
                    </a:lnTo>
                    <a:lnTo>
                      <a:pt x="684" y="48"/>
                    </a:lnTo>
                    <a:lnTo>
                      <a:pt x="652" y="66"/>
                    </a:lnTo>
                    <a:lnTo>
                      <a:pt x="620" y="88"/>
                    </a:lnTo>
                    <a:lnTo>
                      <a:pt x="588" y="110"/>
                    </a:lnTo>
                    <a:lnTo>
                      <a:pt x="558" y="134"/>
                    </a:lnTo>
                    <a:lnTo>
                      <a:pt x="528" y="162"/>
                    </a:lnTo>
                    <a:lnTo>
                      <a:pt x="500" y="188"/>
                    </a:lnTo>
                    <a:lnTo>
                      <a:pt x="472" y="216"/>
                    </a:lnTo>
                    <a:lnTo>
                      <a:pt x="418" y="274"/>
                    </a:lnTo>
                    <a:lnTo>
                      <a:pt x="370" y="330"/>
                    </a:lnTo>
                    <a:lnTo>
                      <a:pt x="370" y="330"/>
                    </a:lnTo>
                    <a:lnTo>
                      <a:pt x="220" y="498"/>
                    </a:lnTo>
                    <a:lnTo>
                      <a:pt x="104" y="626"/>
                    </a:lnTo>
                    <a:lnTo>
                      <a:pt x="26" y="708"/>
                    </a:lnTo>
                    <a:lnTo>
                      <a:pt x="0" y="736"/>
                    </a:lnTo>
                    <a:lnTo>
                      <a:pt x="0" y="736"/>
                    </a:lnTo>
                    <a:lnTo>
                      <a:pt x="392" y="456"/>
                    </a:lnTo>
                    <a:lnTo>
                      <a:pt x="392" y="456"/>
                    </a:lnTo>
                    <a:lnTo>
                      <a:pt x="430" y="500"/>
                    </a:lnTo>
                    <a:lnTo>
                      <a:pt x="474" y="548"/>
                    </a:lnTo>
                    <a:lnTo>
                      <a:pt x="528" y="600"/>
                    </a:lnTo>
                    <a:lnTo>
                      <a:pt x="556" y="624"/>
                    </a:lnTo>
                    <a:lnTo>
                      <a:pt x="586" y="650"/>
                    </a:lnTo>
                    <a:lnTo>
                      <a:pt x="616" y="672"/>
                    </a:lnTo>
                    <a:lnTo>
                      <a:pt x="648" y="694"/>
                    </a:lnTo>
                    <a:lnTo>
                      <a:pt x="682" y="714"/>
                    </a:lnTo>
                    <a:lnTo>
                      <a:pt x="714" y="732"/>
                    </a:lnTo>
                    <a:lnTo>
                      <a:pt x="748" y="746"/>
                    </a:lnTo>
                    <a:lnTo>
                      <a:pt x="782" y="756"/>
                    </a:lnTo>
                    <a:lnTo>
                      <a:pt x="818" y="762"/>
                    </a:lnTo>
                    <a:lnTo>
                      <a:pt x="852" y="764"/>
                    </a:lnTo>
                    <a:lnTo>
                      <a:pt x="852" y="764"/>
                    </a:lnTo>
                    <a:lnTo>
                      <a:pt x="2970" y="764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852" y="0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666180" y="2769066"/>
              <a:ext cx="1152128" cy="399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GB" sz="1600" dirty="0">
                <a:solidFill>
                  <a:schemeClr val="tx2"/>
                </a:solidFill>
                <a:latin typeface="Georgia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55718" y="2177175"/>
              <a:ext cx="1152128" cy="8360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000" b="1" dirty="0" smtClean="0">
                  <a:solidFill>
                    <a:schemeClr val="tx2"/>
                  </a:solidFill>
                  <a:latin typeface="Georgia" pitchFamily="18" charset="0"/>
                </a:rPr>
                <a:t>01</a:t>
              </a:r>
              <a:endParaRPr lang="en-GB" sz="4000" dirty="0">
                <a:solidFill>
                  <a:schemeClr val="tx2"/>
                </a:solidFill>
                <a:latin typeface="Georgia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3866" y="1957650"/>
            <a:ext cx="6900125" cy="951720"/>
            <a:chOff x="554038" y="3276575"/>
            <a:chExt cx="6082317" cy="1198163"/>
          </a:xfrm>
        </p:grpSpPr>
        <p:grpSp>
          <p:nvGrpSpPr>
            <p:cNvPr id="16" name="Group 15"/>
            <p:cNvGrpSpPr/>
            <p:nvPr/>
          </p:nvGrpSpPr>
          <p:grpSpPr>
            <a:xfrm>
              <a:off x="554038" y="3276575"/>
              <a:ext cx="6080125" cy="1198163"/>
              <a:chOff x="554038" y="1908175"/>
              <a:chExt cx="6080125" cy="1308100"/>
            </a:xfrm>
          </p:grpSpPr>
          <p:sp>
            <p:nvSpPr>
              <p:cNvPr id="20" name="Freeform 6"/>
              <p:cNvSpPr>
                <a:spLocks/>
              </p:cNvSpPr>
              <p:nvPr/>
            </p:nvSpPr>
            <p:spPr bwMode="auto">
              <a:xfrm>
                <a:off x="554038" y="2003425"/>
                <a:ext cx="2022475" cy="1212850"/>
              </a:xfrm>
              <a:custGeom>
                <a:avLst/>
                <a:gdLst>
                  <a:gd name="T0" fmla="*/ 632 w 1274"/>
                  <a:gd name="T1" fmla="*/ 0 h 764"/>
                  <a:gd name="T2" fmla="*/ 632 w 1274"/>
                  <a:gd name="T3" fmla="*/ 0 h 764"/>
                  <a:gd name="T4" fmla="*/ 664 w 1274"/>
                  <a:gd name="T5" fmla="*/ 2 h 764"/>
                  <a:gd name="T6" fmla="*/ 696 w 1274"/>
                  <a:gd name="T7" fmla="*/ 6 h 764"/>
                  <a:gd name="T8" fmla="*/ 726 w 1274"/>
                  <a:gd name="T9" fmla="*/ 14 h 764"/>
                  <a:gd name="T10" fmla="*/ 756 w 1274"/>
                  <a:gd name="T11" fmla="*/ 24 h 764"/>
                  <a:gd name="T12" fmla="*/ 784 w 1274"/>
                  <a:gd name="T13" fmla="*/ 36 h 764"/>
                  <a:gd name="T14" fmla="*/ 810 w 1274"/>
                  <a:gd name="T15" fmla="*/ 52 h 764"/>
                  <a:gd name="T16" fmla="*/ 838 w 1274"/>
                  <a:gd name="T17" fmla="*/ 70 h 764"/>
                  <a:gd name="T18" fmla="*/ 864 w 1274"/>
                  <a:gd name="T19" fmla="*/ 90 h 764"/>
                  <a:gd name="T20" fmla="*/ 890 w 1274"/>
                  <a:gd name="T21" fmla="*/ 114 h 764"/>
                  <a:gd name="T22" fmla="*/ 916 w 1274"/>
                  <a:gd name="T23" fmla="*/ 138 h 764"/>
                  <a:gd name="T24" fmla="*/ 970 w 1274"/>
                  <a:gd name="T25" fmla="*/ 194 h 764"/>
                  <a:gd name="T26" fmla="*/ 1026 w 1274"/>
                  <a:gd name="T27" fmla="*/ 256 h 764"/>
                  <a:gd name="T28" fmla="*/ 1088 w 1274"/>
                  <a:gd name="T29" fmla="*/ 326 h 764"/>
                  <a:gd name="T30" fmla="*/ 1088 w 1274"/>
                  <a:gd name="T31" fmla="*/ 326 h 764"/>
                  <a:gd name="T32" fmla="*/ 1106 w 1274"/>
                  <a:gd name="T33" fmla="*/ 342 h 764"/>
                  <a:gd name="T34" fmla="*/ 1122 w 1274"/>
                  <a:gd name="T35" fmla="*/ 352 h 764"/>
                  <a:gd name="T36" fmla="*/ 1138 w 1274"/>
                  <a:gd name="T37" fmla="*/ 358 h 764"/>
                  <a:gd name="T38" fmla="*/ 1156 w 1274"/>
                  <a:gd name="T39" fmla="*/ 360 h 764"/>
                  <a:gd name="T40" fmla="*/ 1172 w 1274"/>
                  <a:gd name="T41" fmla="*/ 358 h 764"/>
                  <a:gd name="T42" fmla="*/ 1186 w 1274"/>
                  <a:gd name="T43" fmla="*/ 354 h 764"/>
                  <a:gd name="T44" fmla="*/ 1202 w 1274"/>
                  <a:gd name="T45" fmla="*/ 346 h 764"/>
                  <a:gd name="T46" fmla="*/ 1216 w 1274"/>
                  <a:gd name="T47" fmla="*/ 338 h 764"/>
                  <a:gd name="T48" fmla="*/ 1228 w 1274"/>
                  <a:gd name="T49" fmla="*/ 328 h 764"/>
                  <a:gd name="T50" fmla="*/ 1240 w 1274"/>
                  <a:gd name="T51" fmla="*/ 316 h 764"/>
                  <a:gd name="T52" fmla="*/ 1258 w 1274"/>
                  <a:gd name="T53" fmla="*/ 296 h 764"/>
                  <a:gd name="T54" fmla="*/ 1270 w 1274"/>
                  <a:gd name="T55" fmla="*/ 280 h 764"/>
                  <a:gd name="T56" fmla="*/ 1274 w 1274"/>
                  <a:gd name="T57" fmla="*/ 274 h 764"/>
                  <a:gd name="T58" fmla="*/ 1274 w 1274"/>
                  <a:gd name="T59" fmla="*/ 274 h 764"/>
                  <a:gd name="T60" fmla="*/ 1074 w 1274"/>
                  <a:gd name="T61" fmla="*/ 476 h 764"/>
                  <a:gd name="T62" fmla="*/ 1074 w 1274"/>
                  <a:gd name="T63" fmla="*/ 476 h 764"/>
                  <a:gd name="T64" fmla="*/ 984 w 1274"/>
                  <a:gd name="T65" fmla="*/ 566 h 764"/>
                  <a:gd name="T66" fmla="*/ 934 w 1274"/>
                  <a:gd name="T67" fmla="*/ 614 h 764"/>
                  <a:gd name="T68" fmla="*/ 908 w 1274"/>
                  <a:gd name="T69" fmla="*/ 638 h 764"/>
                  <a:gd name="T70" fmla="*/ 882 w 1274"/>
                  <a:gd name="T71" fmla="*/ 660 h 764"/>
                  <a:gd name="T72" fmla="*/ 854 w 1274"/>
                  <a:gd name="T73" fmla="*/ 680 h 764"/>
                  <a:gd name="T74" fmla="*/ 826 w 1274"/>
                  <a:gd name="T75" fmla="*/ 700 h 764"/>
                  <a:gd name="T76" fmla="*/ 796 w 1274"/>
                  <a:gd name="T77" fmla="*/ 716 h 764"/>
                  <a:gd name="T78" fmla="*/ 766 w 1274"/>
                  <a:gd name="T79" fmla="*/ 732 h 764"/>
                  <a:gd name="T80" fmla="*/ 734 w 1274"/>
                  <a:gd name="T81" fmla="*/ 744 h 764"/>
                  <a:gd name="T82" fmla="*/ 700 w 1274"/>
                  <a:gd name="T83" fmla="*/ 754 h 764"/>
                  <a:gd name="T84" fmla="*/ 666 w 1274"/>
                  <a:gd name="T85" fmla="*/ 762 h 764"/>
                  <a:gd name="T86" fmla="*/ 632 w 1274"/>
                  <a:gd name="T87" fmla="*/ 764 h 764"/>
                  <a:gd name="T88" fmla="*/ 632 w 1274"/>
                  <a:gd name="T89" fmla="*/ 764 h 764"/>
                  <a:gd name="T90" fmla="*/ 302 w 1274"/>
                  <a:gd name="T91" fmla="*/ 764 h 764"/>
                  <a:gd name="T92" fmla="*/ 0 w 1274"/>
                  <a:gd name="T93" fmla="*/ 764 h 764"/>
                  <a:gd name="T94" fmla="*/ 0 w 1274"/>
                  <a:gd name="T95" fmla="*/ 0 h 764"/>
                  <a:gd name="T96" fmla="*/ 0 w 1274"/>
                  <a:gd name="T97" fmla="*/ 0 h 764"/>
                  <a:gd name="T98" fmla="*/ 632 w 1274"/>
                  <a:gd name="T99" fmla="*/ 0 h 764"/>
                  <a:gd name="T100" fmla="*/ 632 w 1274"/>
                  <a:gd name="T101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74" h="764">
                    <a:moveTo>
                      <a:pt x="632" y="0"/>
                    </a:moveTo>
                    <a:lnTo>
                      <a:pt x="632" y="0"/>
                    </a:lnTo>
                    <a:lnTo>
                      <a:pt x="664" y="2"/>
                    </a:lnTo>
                    <a:lnTo>
                      <a:pt x="696" y="6"/>
                    </a:lnTo>
                    <a:lnTo>
                      <a:pt x="726" y="14"/>
                    </a:lnTo>
                    <a:lnTo>
                      <a:pt x="756" y="24"/>
                    </a:lnTo>
                    <a:lnTo>
                      <a:pt x="784" y="36"/>
                    </a:lnTo>
                    <a:lnTo>
                      <a:pt x="810" y="52"/>
                    </a:lnTo>
                    <a:lnTo>
                      <a:pt x="838" y="70"/>
                    </a:lnTo>
                    <a:lnTo>
                      <a:pt x="864" y="90"/>
                    </a:lnTo>
                    <a:lnTo>
                      <a:pt x="890" y="114"/>
                    </a:lnTo>
                    <a:lnTo>
                      <a:pt x="916" y="138"/>
                    </a:lnTo>
                    <a:lnTo>
                      <a:pt x="970" y="194"/>
                    </a:lnTo>
                    <a:lnTo>
                      <a:pt x="1026" y="256"/>
                    </a:lnTo>
                    <a:lnTo>
                      <a:pt x="1088" y="326"/>
                    </a:lnTo>
                    <a:lnTo>
                      <a:pt x="1088" y="326"/>
                    </a:lnTo>
                    <a:lnTo>
                      <a:pt x="1106" y="342"/>
                    </a:lnTo>
                    <a:lnTo>
                      <a:pt x="1122" y="352"/>
                    </a:lnTo>
                    <a:lnTo>
                      <a:pt x="1138" y="358"/>
                    </a:lnTo>
                    <a:lnTo>
                      <a:pt x="1156" y="360"/>
                    </a:lnTo>
                    <a:lnTo>
                      <a:pt x="1172" y="358"/>
                    </a:lnTo>
                    <a:lnTo>
                      <a:pt x="1186" y="354"/>
                    </a:lnTo>
                    <a:lnTo>
                      <a:pt x="1202" y="346"/>
                    </a:lnTo>
                    <a:lnTo>
                      <a:pt x="1216" y="338"/>
                    </a:lnTo>
                    <a:lnTo>
                      <a:pt x="1228" y="328"/>
                    </a:lnTo>
                    <a:lnTo>
                      <a:pt x="1240" y="316"/>
                    </a:lnTo>
                    <a:lnTo>
                      <a:pt x="1258" y="296"/>
                    </a:lnTo>
                    <a:lnTo>
                      <a:pt x="1270" y="280"/>
                    </a:lnTo>
                    <a:lnTo>
                      <a:pt x="1274" y="274"/>
                    </a:lnTo>
                    <a:lnTo>
                      <a:pt x="1274" y="274"/>
                    </a:lnTo>
                    <a:lnTo>
                      <a:pt x="1074" y="476"/>
                    </a:lnTo>
                    <a:lnTo>
                      <a:pt x="1074" y="476"/>
                    </a:lnTo>
                    <a:lnTo>
                      <a:pt x="984" y="566"/>
                    </a:lnTo>
                    <a:lnTo>
                      <a:pt x="934" y="614"/>
                    </a:lnTo>
                    <a:lnTo>
                      <a:pt x="908" y="638"/>
                    </a:lnTo>
                    <a:lnTo>
                      <a:pt x="882" y="660"/>
                    </a:lnTo>
                    <a:lnTo>
                      <a:pt x="854" y="680"/>
                    </a:lnTo>
                    <a:lnTo>
                      <a:pt x="826" y="700"/>
                    </a:lnTo>
                    <a:lnTo>
                      <a:pt x="796" y="716"/>
                    </a:lnTo>
                    <a:lnTo>
                      <a:pt x="766" y="732"/>
                    </a:lnTo>
                    <a:lnTo>
                      <a:pt x="734" y="744"/>
                    </a:lnTo>
                    <a:lnTo>
                      <a:pt x="700" y="754"/>
                    </a:lnTo>
                    <a:lnTo>
                      <a:pt x="666" y="762"/>
                    </a:lnTo>
                    <a:lnTo>
                      <a:pt x="632" y="764"/>
                    </a:lnTo>
                    <a:lnTo>
                      <a:pt x="632" y="764"/>
                    </a:lnTo>
                    <a:lnTo>
                      <a:pt x="302" y="764"/>
                    </a:lnTo>
                    <a:lnTo>
                      <a:pt x="0" y="76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32" y="0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1919288" y="1908175"/>
                <a:ext cx="4714875" cy="1212850"/>
              </a:xfrm>
              <a:custGeom>
                <a:avLst/>
                <a:gdLst>
                  <a:gd name="T0" fmla="*/ 852 w 2970"/>
                  <a:gd name="T1" fmla="*/ 0 h 764"/>
                  <a:gd name="T2" fmla="*/ 852 w 2970"/>
                  <a:gd name="T3" fmla="*/ 0 h 764"/>
                  <a:gd name="T4" fmla="*/ 818 w 2970"/>
                  <a:gd name="T5" fmla="*/ 2 h 764"/>
                  <a:gd name="T6" fmla="*/ 784 w 2970"/>
                  <a:gd name="T7" fmla="*/ 8 h 764"/>
                  <a:gd name="T8" fmla="*/ 750 w 2970"/>
                  <a:gd name="T9" fmla="*/ 18 h 764"/>
                  <a:gd name="T10" fmla="*/ 716 w 2970"/>
                  <a:gd name="T11" fmla="*/ 32 h 764"/>
                  <a:gd name="T12" fmla="*/ 684 w 2970"/>
                  <a:gd name="T13" fmla="*/ 48 h 764"/>
                  <a:gd name="T14" fmla="*/ 652 w 2970"/>
                  <a:gd name="T15" fmla="*/ 66 h 764"/>
                  <a:gd name="T16" fmla="*/ 620 w 2970"/>
                  <a:gd name="T17" fmla="*/ 88 h 764"/>
                  <a:gd name="T18" fmla="*/ 588 w 2970"/>
                  <a:gd name="T19" fmla="*/ 110 h 764"/>
                  <a:gd name="T20" fmla="*/ 558 w 2970"/>
                  <a:gd name="T21" fmla="*/ 134 h 764"/>
                  <a:gd name="T22" fmla="*/ 528 w 2970"/>
                  <a:gd name="T23" fmla="*/ 162 h 764"/>
                  <a:gd name="T24" fmla="*/ 500 w 2970"/>
                  <a:gd name="T25" fmla="*/ 188 h 764"/>
                  <a:gd name="T26" fmla="*/ 472 w 2970"/>
                  <a:gd name="T27" fmla="*/ 216 h 764"/>
                  <a:gd name="T28" fmla="*/ 418 w 2970"/>
                  <a:gd name="T29" fmla="*/ 274 h 764"/>
                  <a:gd name="T30" fmla="*/ 370 w 2970"/>
                  <a:gd name="T31" fmla="*/ 330 h 764"/>
                  <a:gd name="T32" fmla="*/ 370 w 2970"/>
                  <a:gd name="T33" fmla="*/ 330 h 764"/>
                  <a:gd name="T34" fmla="*/ 220 w 2970"/>
                  <a:gd name="T35" fmla="*/ 498 h 764"/>
                  <a:gd name="T36" fmla="*/ 104 w 2970"/>
                  <a:gd name="T37" fmla="*/ 626 h 764"/>
                  <a:gd name="T38" fmla="*/ 26 w 2970"/>
                  <a:gd name="T39" fmla="*/ 708 h 764"/>
                  <a:gd name="T40" fmla="*/ 0 w 2970"/>
                  <a:gd name="T41" fmla="*/ 736 h 764"/>
                  <a:gd name="T42" fmla="*/ 0 w 2970"/>
                  <a:gd name="T43" fmla="*/ 736 h 764"/>
                  <a:gd name="T44" fmla="*/ 392 w 2970"/>
                  <a:gd name="T45" fmla="*/ 456 h 764"/>
                  <a:gd name="T46" fmla="*/ 392 w 2970"/>
                  <a:gd name="T47" fmla="*/ 456 h 764"/>
                  <a:gd name="T48" fmla="*/ 430 w 2970"/>
                  <a:gd name="T49" fmla="*/ 500 h 764"/>
                  <a:gd name="T50" fmla="*/ 474 w 2970"/>
                  <a:gd name="T51" fmla="*/ 548 h 764"/>
                  <a:gd name="T52" fmla="*/ 528 w 2970"/>
                  <a:gd name="T53" fmla="*/ 600 h 764"/>
                  <a:gd name="T54" fmla="*/ 556 w 2970"/>
                  <a:gd name="T55" fmla="*/ 624 h 764"/>
                  <a:gd name="T56" fmla="*/ 586 w 2970"/>
                  <a:gd name="T57" fmla="*/ 650 h 764"/>
                  <a:gd name="T58" fmla="*/ 616 w 2970"/>
                  <a:gd name="T59" fmla="*/ 672 h 764"/>
                  <a:gd name="T60" fmla="*/ 648 w 2970"/>
                  <a:gd name="T61" fmla="*/ 694 h 764"/>
                  <a:gd name="T62" fmla="*/ 682 w 2970"/>
                  <a:gd name="T63" fmla="*/ 714 h 764"/>
                  <a:gd name="T64" fmla="*/ 714 w 2970"/>
                  <a:gd name="T65" fmla="*/ 732 h 764"/>
                  <a:gd name="T66" fmla="*/ 748 w 2970"/>
                  <a:gd name="T67" fmla="*/ 746 h 764"/>
                  <a:gd name="T68" fmla="*/ 782 w 2970"/>
                  <a:gd name="T69" fmla="*/ 756 h 764"/>
                  <a:gd name="T70" fmla="*/ 818 w 2970"/>
                  <a:gd name="T71" fmla="*/ 762 h 764"/>
                  <a:gd name="T72" fmla="*/ 852 w 2970"/>
                  <a:gd name="T73" fmla="*/ 764 h 764"/>
                  <a:gd name="T74" fmla="*/ 852 w 2970"/>
                  <a:gd name="T75" fmla="*/ 764 h 764"/>
                  <a:gd name="T76" fmla="*/ 2970 w 2970"/>
                  <a:gd name="T77" fmla="*/ 764 h 764"/>
                  <a:gd name="T78" fmla="*/ 2970 w 2970"/>
                  <a:gd name="T79" fmla="*/ 0 h 764"/>
                  <a:gd name="T80" fmla="*/ 2970 w 2970"/>
                  <a:gd name="T81" fmla="*/ 0 h 764"/>
                  <a:gd name="T82" fmla="*/ 852 w 2970"/>
                  <a:gd name="T83" fmla="*/ 0 h 764"/>
                  <a:gd name="T84" fmla="*/ 852 w 2970"/>
                  <a:gd name="T85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70" h="764">
                    <a:moveTo>
                      <a:pt x="852" y="0"/>
                    </a:moveTo>
                    <a:lnTo>
                      <a:pt x="852" y="0"/>
                    </a:lnTo>
                    <a:lnTo>
                      <a:pt x="818" y="2"/>
                    </a:lnTo>
                    <a:lnTo>
                      <a:pt x="784" y="8"/>
                    </a:lnTo>
                    <a:lnTo>
                      <a:pt x="750" y="18"/>
                    </a:lnTo>
                    <a:lnTo>
                      <a:pt x="716" y="32"/>
                    </a:lnTo>
                    <a:lnTo>
                      <a:pt x="684" y="48"/>
                    </a:lnTo>
                    <a:lnTo>
                      <a:pt x="652" y="66"/>
                    </a:lnTo>
                    <a:lnTo>
                      <a:pt x="620" y="88"/>
                    </a:lnTo>
                    <a:lnTo>
                      <a:pt x="588" y="110"/>
                    </a:lnTo>
                    <a:lnTo>
                      <a:pt x="558" y="134"/>
                    </a:lnTo>
                    <a:lnTo>
                      <a:pt x="528" y="162"/>
                    </a:lnTo>
                    <a:lnTo>
                      <a:pt x="500" y="188"/>
                    </a:lnTo>
                    <a:lnTo>
                      <a:pt x="472" y="216"/>
                    </a:lnTo>
                    <a:lnTo>
                      <a:pt x="418" y="274"/>
                    </a:lnTo>
                    <a:lnTo>
                      <a:pt x="370" y="330"/>
                    </a:lnTo>
                    <a:lnTo>
                      <a:pt x="370" y="330"/>
                    </a:lnTo>
                    <a:lnTo>
                      <a:pt x="220" y="498"/>
                    </a:lnTo>
                    <a:lnTo>
                      <a:pt x="104" y="626"/>
                    </a:lnTo>
                    <a:lnTo>
                      <a:pt x="26" y="708"/>
                    </a:lnTo>
                    <a:lnTo>
                      <a:pt x="0" y="736"/>
                    </a:lnTo>
                    <a:lnTo>
                      <a:pt x="0" y="736"/>
                    </a:lnTo>
                    <a:lnTo>
                      <a:pt x="392" y="456"/>
                    </a:lnTo>
                    <a:lnTo>
                      <a:pt x="392" y="456"/>
                    </a:lnTo>
                    <a:lnTo>
                      <a:pt x="430" y="500"/>
                    </a:lnTo>
                    <a:lnTo>
                      <a:pt x="474" y="548"/>
                    </a:lnTo>
                    <a:lnTo>
                      <a:pt x="528" y="600"/>
                    </a:lnTo>
                    <a:lnTo>
                      <a:pt x="556" y="624"/>
                    </a:lnTo>
                    <a:lnTo>
                      <a:pt x="586" y="650"/>
                    </a:lnTo>
                    <a:lnTo>
                      <a:pt x="616" y="672"/>
                    </a:lnTo>
                    <a:lnTo>
                      <a:pt x="648" y="694"/>
                    </a:lnTo>
                    <a:lnTo>
                      <a:pt x="682" y="714"/>
                    </a:lnTo>
                    <a:lnTo>
                      <a:pt x="714" y="732"/>
                    </a:lnTo>
                    <a:lnTo>
                      <a:pt x="748" y="746"/>
                    </a:lnTo>
                    <a:lnTo>
                      <a:pt x="782" y="756"/>
                    </a:lnTo>
                    <a:lnTo>
                      <a:pt x="818" y="762"/>
                    </a:lnTo>
                    <a:lnTo>
                      <a:pt x="852" y="764"/>
                    </a:lnTo>
                    <a:lnTo>
                      <a:pt x="852" y="764"/>
                    </a:lnTo>
                    <a:lnTo>
                      <a:pt x="2970" y="764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852" y="0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2989719" y="3310561"/>
              <a:ext cx="3646636" cy="6199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Il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contributo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sarà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revocato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se non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rispettati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I tempi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stabiliti</a:t>
              </a:r>
              <a:r>
                <a:rPr lang="en-GB" sz="13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per la </a:t>
              </a:r>
              <a:r>
                <a:rPr lang="en-GB" sz="13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rendicontazione</a:t>
              </a:r>
              <a:endParaRPr lang="en-GB" sz="13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19713" y="3405680"/>
              <a:ext cx="1224136" cy="8911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000" b="1" dirty="0">
                  <a:solidFill>
                    <a:schemeClr val="tx2"/>
                  </a:solidFill>
                  <a:latin typeface="Georgia" pitchFamily="18" charset="0"/>
                </a:rPr>
                <a:t>02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6758" y="3002126"/>
            <a:ext cx="6897638" cy="893336"/>
            <a:chOff x="554038" y="4460421"/>
            <a:chExt cx="6080125" cy="1198166"/>
          </a:xfrm>
        </p:grpSpPr>
        <p:grpSp>
          <p:nvGrpSpPr>
            <p:cNvPr id="23" name="Group 22"/>
            <p:cNvGrpSpPr/>
            <p:nvPr/>
          </p:nvGrpSpPr>
          <p:grpSpPr>
            <a:xfrm>
              <a:off x="554038" y="4460421"/>
              <a:ext cx="6080125" cy="1198166"/>
              <a:chOff x="554038" y="1908173"/>
              <a:chExt cx="6080125" cy="1308102"/>
            </a:xfrm>
          </p:grpSpPr>
          <p:sp>
            <p:nvSpPr>
              <p:cNvPr id="28" name="Freeform 6"/>
              <p:cNvSpPr>
                <a:spLocks/>
              </p:cNvSpPr>
              <p:nvPr/>
            </p:nvSpPr>
            <p:spPr bwMode="auto">
              <a:xfrm>
                <a:off x="554038" y="2003426"/>
                <a:ext cx="2022475" cy="1212849"/>
              </a:xfrm>
              <a:custGeom>
                <a:avLst/>
                <a:gdLst>
                  <a:gd name="T0" fmla="*/ 632 w 1274"/>
                  <a:gd name="T1" fmla="*/ 0 h 764"/>
                  <a:gd name="T2" fmla="*/ 632 w 1274"/>
                  <a:gd name="T3" fmla="*/ 0 h 764"/>
                  <a:gd name="T4" fmla="*/ 664 w 1274"/>
                  <a:gd name="T5" fmla="*/ 2 h 764"/>
                  <a:gd name="T6" fmla="*/ 696 w 1274"/>
                  <a:gd name="T7" fmla="*/ 6 h 764"/>
                  <a:gd name="T8" fmla="*/ 726 w 1274"/>
                  <a:gd name="T9" fmla="*/ 14 h 764"/>
                  <a:gd name="T10" fmla="*/ 756 w 1274"/>
                  <a:gd name="T11" fmla="*/ 24 h 764"/>
                  <a:gd name="T12" fmla="*/ 784 w 1274"/>
                  <a:gd name="T13" fmla="*/ 36 h 764"/>
                  <a:gd name="T14" fmla="*/ 810 w 1274"/>
                  <a:gd name="T15" fmla="*/ 52 h 764"/>
                  <a:gd name="T16" fmla="*/ 838 w 1274"/>
                  <a:gd name="T17" fmla="*/ 70 h 764"/>
                  <a:gd name="T18" fmla="*/ 864 w 1274"/>
                  <a:gd name="T19" fmla="*/ 90 h 764"/>
                  <a:gd name="T20" fmla="*/ 890 w 1274"/>
                  <a:gd name="T21" fmla="*/ 114 h 764"/>
                  <a:gd name="T22" fmla="*/ 916 w 1274"/>
                  <a:gd name="T23" fmla="*/ 138 h 764"/>
                  <a:gd name="T24" fmla="*/ 970 w 1274"/>
                  <a:gd name="T25" fmla="*/ 194 h 764"/>
                  <a:gd name="T26" fmla="*/ 1026 w 1274"/>
                  <a:gd name="T27" fmla="*/ 256 h 764"/>
                  <a:gd name="T28" fmla="*/ 1088 w 1274"/>
                  <a:gd name="T29" fmla="*/ 326 h 764"/>
                  <a:gd name="T30" fmla="*/ 1088 w 1274"/>
                  <a:gd name="T31" fmla="*/ 326 h 764"/>
                  <a:gd name="T32" fmla="*/ 1106 w 1274"/>
                  <a:gd name="T33" fmla="*/ 342 h 764"/>
                  <a:gd name="T34" fmla="*/ 1122 w 1274"/>
                  <a:gd name="T35" fmla="*/ 352 h 764"/>
                  <a:gd name="T36" fmla="*/ 1138 w 1274"/>
                  <a:gd name="T37" fmla="*/ 358 h 764"/>
                  <a:gd name="T38" fmla="*/ 1156 w 1274"/>
                  <a:gd name="T39" fmla="*/ 360 h 764"/>
                  <a:gd name="T40" fmla="*/ 1172 w 1274"/>
                  <a:gd name="T41" fmla="*/ 358 h 764"/>
                  <a:gd name="T42" fmla="*/ 1186 w 1274"/>
                  <a:gd name="T43" fmla="*/ 354 h 764"/>
                  <a:gd name="T44" fmla="*/ 1202 w 1274"/>
                  <a:gd name="T45" fmla="*/ 346 h 764"/>
                  <a:gd name="T46" fmla="*/ 1216 w 1274"/>
                  <a:gd name="T47" fmla="*/ 338 h 764"/>
                  <a:gd name="T48" fmla="*/ 1228 w 1274"/>
                  <a:gd name="T49" fmla="*/ 328 h 764"/>
                  <a:gd name="T50" fmla="*/ 1240 w 1274"/>
                  <a:gd name="T51" fmla="*/ 316 h 764"/>
                  <a:gd name="T52" fmla="*/ 1258 w 1274"/>
                  <a:gd name="T53" fmla="*/ 296 h 764"/>
                  <a:gd name="T54" fmla="*/ 1270 w 1274"/>
                  <a:gd name="T55" fmla="*/ 280 h 764"/>
                  <a:gd name="T56" fmla="*/ 1274 w 1274"/>
                  <a:gd name="T57" fmla="*/ 274 h 764"/>
                  <a:gd name="T58" fmla="*/ 1274 w 1274"/>
                  <a:gd name="T59" fmla="*/ 274 h 764"/>
                  <a:gd name="T60" fmla="*/ 1074 w 1274"/>
                  <a:gd name="T61" fmla="*/ 476 h 764"/>
                  <a:gd name="T62" fmla="*/ 1074 w 1274"/>
                  <a:gd name="T63" fmla="*/ 476 h 764"/>
                  <a:gd name="T64" fmla="*/ 984 w 1274"/>
                  <a:gd name="T65" fmla="*/ 566 h 764"/>
                  <a:gd name="T66" fmla="*/ 934 w 1274"/>
                  <a:gd name="T67" fmla="*/ 614 h 764"/>
                  <a:gd name="T68" fmla="*/ 908 w 1274"/>
                  <a:gd name="T69" fmla="*/ 638 h 764"/>
                  <a:gd name="T70" fmla="*/ 882 w 1274"/>
                  <a:gd name="T71" fmla="*/ 660 h 764"/>
                  <a:gd name="T72" fmla="*/ 854 w 1274"/>
                  <a:gd name="T73" fmla="*/ 680 h 764"/>
                  <a:gd name="T74" fmla="*/ 826 w 1274"/>
                  <a:gd name="T75" fmla="*/ 700 h 764"/>
                  <a:gd name="T76" fmla="*/ 796 w 1274"/>
                  <a:gd name="T77" fmla="*/ 716 h 764"/>
                  <a:gd name="T78" fmla="*/ 766 w 1274"/>
                  <a:gd name="T79" fmla="*/ 732 h 764"/>
                  <a:gd name="T80" fmla="*/ 734 w 1274"/>
                  <a:gd name="T81" fmla="*/ 744 h 764"/>
                  <a:gd name="T82" fmla="*/ 700 w 1274"/>
                  <a:gd name="T83" fmla="*/ 754 h 764"/>
                  <a:gd name="T84" fmla="*/ 666 w 1274"/>
                  <a:gd name="T85" fmla="*/ 762 h 764"/>
                  <a:gd name="T86" fmla="*/ 632 w 1274"/>
                  <a:gd name="T87" fmla="*/ 764 h 764"/>
                  <a:gd name="T88" fmla="*/ 632 w 1274"/>
                  <a:gd name="T89" fmla="*/ 764 h 764"/>
                  <a:gd name="T90" fmla="*/ 302 w 1274"/>
                  <a:gd name="T91" fmla="*/ 764 h 764"/>
                  <a:gd name="T92" fmla="*/ 0 w 1274"/>
                  <a:gd name="T93" fmla="*/ 764 h 764"/>
                  <a:gd name="T94" fmla="*/ 0 w 1274"/>
                  <a:gd name="T95" fmla="*/ 0 h 764"/>
                  <a:gd name="T96" fmla="*/ 0 w 1274"/>
                  <a:gd name="T97" fmla="*/ 0 h 764"/>
                  <a:gd name="T98" fmla="*/ 632 w 1274"/>
                  <a:gd name="T99" fmla="*/ 0 h 764"/>
                  <a:gd name="T100" fmla="*/ 632 w 1274"/>
                  <a:gd name="T101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74" h="764">
                    <a:moveTo>
                      <a:pt x="632" y="0"/>
                    </a:moveTo>
                    <a:lnTo>
                      <a:pt x="632" y="0"/>
                    </a:lnTo>
                    <a:lnTo>
                      <a:pt x="664" y="2"/>
                    </a:lnTo>
                    <a:lnTo>
                      <a:pt x="696" y="6"/>
                    </a:lnTo>
                    <a:lnTo>
                      <a:pt x="726" y="14"/>
                    </a:lnTo>
                    <a:lnTo>
                      <a:pt x="756" y="24"/>
                    </a:lnTo>
                    <a:lnTo>
                      <a:pt x="784" y="36"/>
                    </a:lnTo>
                    <a:lnTo>
                      <a:pt x="810" y="52"/>
                    </a:lnTo>
                    <a:lnTo>
                      <a:pt x="838" y="70"/>
                    </a:lnTo>
                    <a:lnTo>
                      <a:pt x="864" y="90"/>
                    </a:lnTo>
                    <a:lnTo>
                      <a:pt x="890" y="114"/>
                    </a:lnTo>
                    <a:lnTo>
                      <a:pt x="916" y="138"/>
                    </a:lnTo>
                    <a:lnTo>
                      <a:pt x="970" y="194"/>
                    </a:lnTo>
                    <a:lnTo>
                      <a:pt x="1026" y="256"/>
                    </a:lnTo>
                    <a:lnTo>
                      <a:pt x="1088" y="326"/>
                    </a:lnTo>
                    <a:lnTo>
                      <a:pt x="1088" y="326"/>
                    </a:lnTo>
                    <a:lnTo>
                      <a:pt x="1106" y="342"/>
                    </a:lnTo>
                    <a:lnTo>
                      <a:pt x="1122" y="352"/>
                    </a:lnTo>
                    <a:lnTo>
                      <a:pt x="1138" y="358"/>
                    </a:lnTo>
                    <a:lnTo>
                      <a:pt x="1156" y="360"/>
                    </a:lnTo>
                    <a:lnTo>
                      <a:pt x="1172" y="358"/>
                    </a:lnTo>
                    <a:lnTo>
                      <a:pt x="1186" y="354"/>
                    </a:lnTo>
                    <a:lnTo>
                      <a:pt x="1202" y="346"/>
                    </a:lnTo>
                    <a:lnTo>
                      <a:pt x="1216" y="338"/>
                    </a:lnTo>
                    <a:lnTo>
                      <a:pt x="1228" y="328"/>
                    </a:lnTo>
                    <a:lnTo>
                      <a:pt x="1240" y="316"/>
                    </a:lnTo>
                    <a:lnTo>
                      <a:pt x="1258" y="296"/>
                    </a:lnTo>
                    <a:lnTo>
                      <a:pt x="1270" y="280"/>
                    </a:lnTo>
                    <a:lnTo>
                      <a:pt x="1274" y="274"/>
                    </a:lnTo>
                    <a:lnTo>
                      <a:pt x="1274" y="274"/>
                    </a:lnTo>
                    <a:lnTo>
                      <a:pt x="1074" y="476"/>
                    </a:lnTo>
                    <a:lnTo>
                      <a:pt x="1074" y="476"/>
                    </a:lnTo>
                    <a:lnTo>
                      <a:pt x="984" y="566"/>
                    </a:lnTo>
                    <a:lnTo>
                      <a:pt x="934" y="614"/>
                    </a:lnTo>
                    <a:lnTo>
                      <a:pt x="908" y="638"/>
                    </a:lnTo>
                    <a:lnTo>
                      <a:pt x="882" y="660"/>
                    </a:lnTo>
                    <a:lnTo>
                      <a:pt x="854" y="680"/>
                    </a:lnTo>
                    <a:lnTo>
                      <a:pt x="826" y="700"/>
                    </a:lnTo>
                    <a:lnTo>
                      <a:pt x="796" y="716"/>
                    </a:lnTo>
                    <a:lnTo>
                      <a:pt x="766" y="732"/>
                    </a:lnTo>
                    <a:lnTo>
                      <a:pt x="734" y="744"/>
                    </a:lnTo>
                    <a:lnTo>
                      <a:pt x="700" y="754"/>
                    </a:lnTo>
                    <a:lnTo>
                      <a:pt x="666" y="762"/>
                    </a:lnTo>
                    <a:lnTo>
                      <a:pt x="632" y="764"/>
                    </a:lnTo>
                    <a:lnTo>
                      <a:pt x="632" y="764"/>
                    </a:lnTo>
                    <a:lnTo>
                      <a:pt x="302" y="764"/>
                    </a:lnTo>
                    <a:lnTo>
                      <a:pt x="0" y="76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32" y="0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rgbClr val="95B3D7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7"/>
              <p:cNvSpPr>
                <a:spLocks/>
              </p:cNvSpPr>
              <p:nvPr/>
            </p:nvSpPr>
            <p:spPr bwMode="auto">
              <a:xfrm>
                <a:off x="1919288" y="1908173"/>
                <a:ext cx="4714875" cy="1212848"/>
              </a:xfrm>
              <a:custGeom>
                <a:avLst/>
                <a:gdLst>
                  <a:gd name="T0" fmla="*/ 852 w 2970"/>
                  <a:gd name="T1" fmla="*/ 0 h 764"/>
                  <a:gd name="T2" fmla="*/ 852 w 2970"/>
                  <a:gd name="T3" fmla="*/ 0 h 764"/>
                  <a:gd name="T4" fmla="*/ 818 w 2970"/>
                  <a:gd name="T5" fmla="*/ 2 h 764"/>
                  <a:gd name="T6" fmla="*/ 784 w 2970"/>
                  <a:gd name="T7" fmla="*/ 8 h 764"/>
                  <a:gd name="T8" fmla="*/ 750 w 2970"/>
                  <a:gd name="T9" fmla="*/ 18 h 764"/>
                  <a:gd name="T10" fmla="*/ 716 w 2970"/>
                  <a:gd name="T11" fmla="*/ 32 h 764"/>
                  <a:gd name="T12" fmla="*/ 684 w 2970"/>
                  <a:gd name="T13" fmla="*/ 48 h 764"/>
                  <a:gd name="T14" fmla="*/ 652 w 2970"/>
                  <a:gd name="T15" fmla="*/ 66 h 764"/>
                  <a:gd name="T16" fmla="*/ 620 w 2970"/>
                  <a:gd name="T17" fmla="*/ 88 h 764"/>
                  <a:gd name="T18" fmla="*/ 588 w 2970"/>
                  <a:gd name="T19" fmla="*/ 110 h 764"/>
                  <a:gd name="T20" fmla="*/ 558 w 2970"/>
                  <a:gd name="T21" fmla="*/ 134 h 764"/>
                  <a:gd name="T22" fmla="*/ 528 w 2970"/>
                  <a:gd name="T23" fmla="*/ 162 h 764"/>
                  <a:gd name="T24" fmla="*/ 500 w 2970"/>
                  <a:gd name="T25" fmla="*/ 188 h 764"/>
                  <a:gd name="T26" fmla="*/ 472 w 2970"/>
                  <a:gd name="T27" fmla="*/ 216 h 764"/>
                  <a:gd name="T28" fmla="*/ 418 w 2970"/>
                  <a:gd name="T29" fmla="*/ 274 h 764"/>
                  <a:gd name="T30" fmla="*/ 370 w 2970"/>
                  <a:gd name="T31" fmla="*/ 330 h 764"/>
                  <a:gd name="T32" fmla="*/ 370 w 2970"/>
                  <a:gd name="T33" fmla="*/ 330 h 764"/>
                  <a:gd name="T34" fmla="*/ 220 w 2970"/>
                  <a:gd name="T35" fmla="*/ 498 h 764"/>
                  <a:gd name="T36" fmla="*/ 104 w 2970"/>
                  <a:gd name="T37" fmla="*/ 626 h 764"/>
                  <a:gd name="T38" fmla="*/ 26 w 2970"/>
                  <a:gd name="T39" fmla="*/ 708 h 764"/>
                  <a:gd name="T40" fmla="*/ 0 w 2970"/>
                  <a:gd name="T41" fmla="*/ 736 h 764"/>
                  <a:gd name="T42" fmla="*/ 0 w 2970"/>
                  <a:gd name="T43" fmla="*/ 736 h 764"/>
                  <a:gd name="T44" fmla="*/ 392 w 2970"/>
                  <a:gd name="T45" fmla="*/ 456 h 764"/>
                  <a:gd name="T46" fmla="*/ 392 w 2970"/>
                  <a:gd name="T47" fmla="*/ 456 h 764"/>
                  <a:gd name="T48" fmla="*/ 430 w 2970"/>
                  <a:gd name="T49" fmla="*/ 500 h 764"/>
                  <a:gd name="T50" fmla="*/ 474 w 2970"/>
                  <a:gd name="T51" fmla="*/ 548 h 764"/>
                  <a:gd name="T52" fmla="*/ 528 w 2970"/>
                  <a:gd name="T53" fmla="*/ 600 h 764"/>
                  <a:gd name="T54" fmla="*/ 556 w 2970"/>
                  <a:gd name="T55" fmla="*/ 624 h 764"/>
                  <a:gd name="T56" fmla="*/ 586 w 2970"/>
                  <a:gd name="T57" fmla="*/ 650 h 764"/>
                  <a:gd name="T58" fmla="*/ 616 w 2970"/>
                  <a:gd name="T59" fmla="*/ 672 h 764"/>
                  <a:gd name="T60" fmla="*/ 648 w 2970"/>
                  <a:gd name="T61" fmla="*/ 694 h 764"/>
                  <a:gd name="T62" fmla="*/ 682 w 2970"/>
                  <a:gd name="T63" fmla="*/ 714 h 764"/>
                  <a:gd name="T64" fmla="*/ 714 w 2970"/>
                  <a:gd name="T65" fmla="*/ 732 h 764"/>
                  <a:gd name="T66" fmla="*/ 748 w 2970"/>
                  <a:gd name="T67" fmla="*/ 746 h 764"/>
                  <a:gd name="T68" fmla="*/ 782 w 2970"/>
                  <a:gd name="T69" fmla="*/ 756 h 764"/>
                  <a:gd name="T70" fmla="*/ 818 w 2970"/>
                  <a:gd name="T71" fmla="*/ 762 h 764"/>
                  <a:gd name="T72" fmla="*/ 852 w 2970"/>
                  <a:gd name="T73" fmla="*/ 764 h 764"/>
                  <a:gd name="T74" fmla="*/ 852 w 2970"/>
                  <a:gd name="T75" fmla="*/ 764 h 764"/>
                  <a:gd name="T76" fmla="*/ 2970 w 2970"/>
                  <a:gd name="T77" fmla="*/ 764 h 764"/>
                  <a:gd name="T78" fmla="*/ 2970 w 2970"/>
                  <a:gd name="T79" fmla="*/ 0 h 764"/>
                  <a:gd name="T80" fmla="*/ 2970 w 2970"/>
                  <a:gd name="T81" fmla="*/ 0 h 764"/>
                  <a:gd name="T82" fmla="*/ 852 w 2970"/>
                  <a:gd name="T83" fmla="*/ 0 h 764"/>
                  <a:gd name="T84" fmla="*/ 852 w 2970"/>
                  <a:gd name="T85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70" h="764">
                    <a:moveTo>
                      <a:pt x="852" y="0"/>
                    </a:moveTo>
                    <a:lnTo>
                      <a:pt x="852" y="0"/>
                    </a:lnTo>
                    <a:lnTo>
                      <a:pt x="818" y="2"/>
                    </a:lnTo>
                    <a:lnTo>
                      <a:pt x="784" y="8"/>
                    </a:lnTo>
                    <a:lnTo>
                      <a:pt x="750" y="18"/>
                    </a:lnTo>
                    <a:lnTo>
                      <a:pt x="716" y="32"/>
                    </a:lnTo>
                    <a:lnTo>
                      <a:pt x="684" y="48"/>
                    </a:lnTo>
                    <a:lnTo>
                      <a:pt x="652" y="66"/>
                    </a:lnTo>
                    <a:lnTo>
                      <a:pt x="620" y="88"/>
                    </a:lnTo>
                    <a:lnTo>
                      <a:pt x="588" y="110"/>
                    </a:lnTo>
                    <a:lnTo>
                      <a:pt x="558" y="134"/>
                    </a:lnTo>
                    <a:lnTo>
                      <a:pt x="528" y="162"/>
                    </a:lnTo>
                    <a:lnTo>
                      <a:pt x="500" y="188"/>
                    </a:lnTo>
                    <a:lnTo>
                      <a:pt x="472" y="216"/>
                    </a:lnTo>
                    <a:lnTo>
                      <a:pt x="418" y="274"/>
                    </a:lnTo>
                    <a:lnTo>
                      <a:pt x="370" y="330"/>
                    </a:lnTo>
                    <a:lnTo>
                      <a:pt x="370" y="330"/>
                    </a:lnTo>
                    <a:lnTo>
                      <a:pt x="220" y="498"/>
                    </a:lnTo>
                    <a:lnTo>
                      <a:pt x="104" y="626"/>
                    </a:lnTo>
                    <a:lnTo>
                      <a:pt x="26" y="708"/>
                    </a:lnTo>
                    <a:lnTo>
                      <a:pt x="0" y="736"/>
                    </a:lnTo>
                    <a:lnTo>
                      <a:pt x="0" y="736"/>
                    </a:lnTo>
                    <a:lnTo>
                      <a:pt x="392" y="456"/>
                    </a:lnTo>
                    <a:lnTo>
                      <a:pt x="392" y="456"/>
                    </a:lnTo>
                    <a:lnTo>
                      <a:pt x="430" y="500"/>
                    </a:lnTo>
                    <a:lnTo>
                      <a:pt x="474" y="548"/>
                    </a:lnTo>
                    <a:lnTo>
                      <a:pt x="528" y="600"/>
                    </a:lnTo>
                    <a:lnTo>
                      <a:pt x="556" y="624"/>
                    </a:lnTo>
                    <a:lnTo>
                      <a:pt x="586" y="650"/>
                    </a:lnTo>
                    <a:lnTo>
                      <a:pt x="616" y="672"/>
                    </a:lnTo>
                    <a:lnTo>
                      <a:pt x="648" y="694"/>
                    </a:lnTo>
                    <a:lnTo>
                      <a:pt x="682" y="714"/>
                    </a:lnTo>
                    <a:lnTo>
                      <a:pt x="714" y="732"/>
                    </a:lnTo>
                    <a:lnTo>
                      <a:pt x="748" y="746"/>
                    </a:lnTo>
                    <a:lnTo>
                      <a:pt x="782" y="756"/>
                    </a:lnTo>
                    <a:lnTo>
                      <a:pt x="818" y="762"/>
                    </a:lnTo>
                    <a:lnTo>
                      <a:pt x="852" y="764"/>
                    </a:lnTo>
                    <a:lnTo>
                      <a:pt x="852" y="764"/>
                    </a:lnTo>
                    <a:lnTo>
                      <a:pt x="2970" y="764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852" y="0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95B3D7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2993905" y="4463425"/>
              <a:ext cx="3637922" cy="6604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n-GB" sz="13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Il </a:t>
              </a:r>
              <a:r>
                <a:rPr lang="en-GB" sz="1300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rispetto</a:t>
              </a:r>
              <a:r>
                <a:rPr lang="en-GB" sz="13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dei</a:t>
              </a:r>
              <a:r>
                <a:rPr lang="en-GB" sz="13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limiti</a:t>
              </a:r>
              <a:r>
                <a:rPr lang="en-GB" sz="13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della</a:t>
              </a:r>
              <a:r>
                <a:rPr lang="en-GB" sz="13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spesa</a:t>
              </a:r>
              <a:r>
                <a:rPr lang="en-GB" sz="13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che</a:t>
              </a:r>
              <a:r>
                <a:rPr lang="en-GB" sz="13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hanno</a:t>
              </a:r>
              <a:r>
                <a:rPr lang="en-GB" sz="13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determinate </a:t>
              </a:r>
              <a:r>
                <a:rPr lang="en-GB" sz="1300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l’ammissibilità</a:t>
              </a:r>
              <a:r>
                <a:rPr lang="en-GB" sz="13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della</a:t>
              </a:r>
              <a:r>
                <a:rPr lang="en-GB" sz="13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300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domanda</a:t>
              </a:r>
              <a:r>
                <a:rPr lang="en-GB" sz="13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è </a:t>
              </a:r>
              <a:r>
                <a:rPr lang="en-GB" sz="1300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imprenscindibile</a:t>
              </a:r>
              <a:endParaRPr lang="en-GB" sz="13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25979" y="4579038"/>
              <a:ext cx="1026915" cy="9494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000" b="1" dirty="0" smtClean="0">
                  <a:solidFill>
                    <a:schemeClr val="tx2"/>
                  </a:solidFill>
                  <a:latin typeface="Georgia" pitchFamily="18" charset="0"/>
                </a:rPr>
                <a:t>03</a:t>
              </a:r>
              <a:endParaRPr lang="en-GB" sz="4000" b="1" dirty="0">
                <a:solidFill>
                  <a:schemeClr val="tx2"/>
                </a:solidFill>
                <a:latin typeface="Georgia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54052" y="4463426"/>
              <a:ext cx="592248" cy="1155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GB" sz="5000" dirty="0">
                <a:solidFill>
                  <a:schemeClr val="accent4"/>
                </a:solidFill>
                <a:latin typeface="Georgia" pitchFamily="18" charset="0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3200519" y="1070500"/>
            <a:ext cx="421838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Il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contributo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sarà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revocato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nel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caso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cui non è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avvenuto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il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deposito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copia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campione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nei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tempi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previsti</a:t>
            </a:r>
            <a:r>
              <a:rPr lang="en-GB" sz="13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300" b="1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dall’Avviso</a:t>
            </a:r>
            <a:endParaRPr lang="en-GB" sz="13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Segnaposto numero diapositiva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FDE-E775-4880-A187-7195418A024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944" y="117898"/>
            <a:ext cx="5779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22334"/>
                </a:solidFill>
              </a:rPr>
              <a:t>Revoca del contributo</a:t>
            </a:r>
          </a:p>
        </p:txBody>
      </p:sp>
      <p:sp>
        <p:nvSpPr>
          <p:cNvPr id="7" name="Segnaposto testo 2"/>
          <p:cNvSpPr txBox="1">
            <a:spLocks/>
          </p:cNvSpPr>
          <p:nvPr/>
        </p:nvSpPr>
        <p:spPr>
          <a:xfrm>
            <a:off x="1714500" y="904775"/>
            <a:ext cx="5755976" cy="324812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just">
              <a:defRPr sz="1400"/>
            </a:lvl1pPr>
            <a:lvl2pPr marL="742950" lvl="1" indent="-285750" algn="just">
              <a:buFont typeface="Arial" panose="020B0604020202020204" pitchFamily="34" charset="0"/>
              <a:buChar char="•"/>
              <a:defRPr sz="1400"/>
            </a:lvl2pPr>
          </a:lstStyle>
          <a:p>
            <a:pPr marL="285750" indent="-285750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it-IT" dirty="0"/>
              <a:t>I</a:t>
            </a:r>
            <a:r>
              <a:rPr lang="it-IT" dirty="0" smtClean="0"/>
              <a:t>n </a:t>
            </a:r>
            <a:r>
              <a:rPr lang="it-IT" dirty="0"/>
              <a:t>caso di mancato riconoscimento della nazionalità italiana del progetto e di mancato riconoscimento della Coproduzione Cinematografica ai sensi dell’art.6 del </a:t>
            </a:r>
            <a:r>
              <a:rPr lang="it-IT" dirty="0" err="1"/>
              <a:t>D.Lgs.</a:t>
            </a:r>
            <a:r>
              <a:rPr lang="it-IT" dirty="0"/>
              <a:t> 22 gennaio 2004, n.28 da parte del </a:t>
            </a:r>
            <a:r>
              <a:rPr lang="it-IT" dirty="0" smtClean="0"/>
              <a:t>MIBAC;</a:t>
            </a:r>
          </a:p>
          <a:p>
            <a:pPr marL="285750" indent="-285750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it-IT" dirty="0" smtClean="0"/>
              <a:t>In </a:t>
            </a:r>
            <a:r>
              <a:rPr lang="it-IT" dirty="0"/>
              <a:t>caso di gravi irregolarità risultanti a seguito di verifiche e controlli eseguiti;</a:t>
            </a:r>
          </a:p>
          <a:p>
            <a:pPr marL="285750" indent="-285750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it-IT" dirty="0"/>
              <a:t>Il mancato rispetto dei termini indicati nell’Avviso Pubblico determina la revoca del contributo, salvo proroghe strettamente motivate da giustificati </a:t>
            </a:r>
            <a:r>
              <a:rPr lang="it-IT" dirty="0" smtClean="0"/>
              <a:t>motivi;</a:t>
            </a:r>
            <a:endParaRPr lang="it-IT" dirty="0"/>
          </a:p>
          <a:p>
            <a:pPr marL="285750" indent="-285750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it-IT" dirty="0"/>
              <a:t>in caso di grave inadempimento degli obblighi </a:t>
            </a:r>
            <a:r>
              <a:rPr lang="it-IT" dirty="0" smtClean="0"/>
              <a:t>in materia di informazione e pubblicità.</a:t>
            </a:r>
            <a:endParaRPr lang="it-IT" dirty="0"/>
          </a:p>
        </p:txBody>
      </p:sp>
      <p:pic>
        <p:nvPicPr>
          <p:cNvPr id="5" name="Picture 2" descr="Risultati immagini per omino sto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1027611"/>
            <a:ext cx="18379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FDE-E775-4880-A187-7195418A024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10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944" y="117898"/>
            <a:ext cx="5779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22334"/>
                </a:solidFill>
              </a:rPr>
              <a:t>Produttore esecutivo/service</a:t>
            </a:r>
          </a:p>
        </p:txBody>
      </p:sp>
      <p:pic>
        <p:nvPicPr>
          <p:cNvPr id="1026" name="Picture 2" descr="Risultati immagini per omino esecut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9866"/>
            <a:ext cx="1440000" cy="90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testo 2"/>
          <p:cNvSpPr txBox="1">
            <a:spLocks/>
          </p:cNvSpPr>
          <p:nvPr/>
        </p:nvSpPr>
        <p:spPr>
          <a:xfrm>
            <a:off x="1666876" y="904775"/>
            <a:ext cx="5803600" cy="324812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just">
              <a:defRPr sz="1400"/>
            </a:lvl1pPr>
            <a:lvl2pPr marL="742950" lvl="1" indent="-285750" algn="just">
              <a:buFont typeface="Arial" panose="020B0604020202020204" pitchFamily="34" charset="0"/>
              <a:buChar char="•"/>
              <a:defRPr sz="1400"/>
            </a:lvl2pPr>
          </a:lstStyle>
          <a:p>
            <a:pPr marL="285750" indent="-285750">
              <a:lnSpc>
                <a:spcPts val="1680"/>
              </a:lnSpc>
              <a:buFont typeface="Wingdings" panose="05000000000000000000" pitchFamily="2" charset="2"/>
              <a:buChar char="v"/>
            </a:pPr>
            <a:r>
              <a:rPr lang="it-IT" dirty="0"/>
              <a:t>E’ ammessa la possibilità di ricorrere ad un soggetto terzo che svolga la funzione di produttore </a:t>
            </a:r>
            <a:r>
              <a:rPr lang="it-IT" dirty="0" smtClean="0"/>
              <a:t>esecutivo;</a:t>
            </a:r>
            <a:endParaRPr lang="it-IT" dirty="0"/>
          </a:p>
          <a:p>
            <a:pPr>
              <a:lnSpc>
                <a:spcPts val="1680"/>
              </a:lnSpc>
            </a:pPr>
            <a:endParaRPr lang="it-IT" dirty="0" smtClean="0"/>
          </a:p>
          <a:p>
            <a:pPr marL="285750" indent="-285750">
              <a:lnSpc>
                <a:spcPts val="1680"/>
              </a:lnSpc>
              <a:buFont typeface="Wingdings" panose="05000000000000000000" pitchFamily="2" charset="2"/>
              <a:buChar char="v"/>
            </a:pPr>
            <a:r>
              <a:rPr lang="it-IT" dirty="0" smtClean="0"/>
              <a:t>Non sono ammissibili le producer </a:t>
            </a:r>
            <a:r>
              <a:rPr lang="it-IT" dirty="0" err="1" smtClean="0"/>
              <a:t>fees</a:t>
            </a:r>
            <a:r>
              <a:rPr lang="it-IT" dirty="0" smtClean="0"/>
              <a:t> del produttore esecutivo;</a:t>
            </a:r>
          </a:p>
          <a:p>
            <a:pPr marL="285750" indent="-285750">
              <a:lnSpc>
                <a:spcPts val="1680"/>
              </a:lnSpc>
              <a:buFont typeface="Wingdings" panose="05000000000000000000" pitchFamily="2" charset="2"/>
              <a:buChar char="v"/>
            </a:pPr>
            <a:endParaRPr lang="it-IT" dirty="0"/>
          </a:p>
          <a:p>
            <a:pPr marL="285750" indent="-285750">
              <a:lnSpc>
                <a:spcPts val="1680"/>
              </a:lnSpc>
              <a:buFont typeface="Wingdings" panose="05000000000000000000" pitchFamily="2" charset="2"/>
              <a:buChar char="v"/>
            </a:pPr>
            <a:r>
              <a:rPr lang="it-IT" dirty="0"/>
              <a:t>Il Beneficiario deve rendicontare la fattura del produttore esecutivo, nella modalità prevista per i titoli di spesa, supportata dai giustificativi intestati allo stesso inerenti ai beni/servizi acquisiti dai subfornitori per </a:t>
            </a:r>
            <a:r>
              <a:rPr lang="it-IT" dirty="0" smtClean="0"/>
              <a:t>l’opera;</a:t>
            </a:r>
            <a:endParaRPr lang="it-IT" dirty="0"/>
          </a:p>
          <a:p>
            <a:pPr marL="285750" indent="-285750">
              <a:lnSpc>
                <a:spcPts val="1680"/>
              </a:lnSpc>
              <a:buFont typeface="Wingdings" panose="05000000000000000000" pitchFamily="2" charset="2"/>
              <a:buChar char="v"/>
            </a:pPr>
            <a:endParaRPr lang="it-IT" dirty="0"/>
          </a:p>
          <a:p>
            <a:pPr marL="285750" indent="-285750">
              <a:lnSpc>
                <a:spcPts val="1680"/>
              </a:lnSpc>
              <a:buFont typeface="Wingdings" panose="05000000000000000000" pitchFamily="2" charset="2"/>
              <a:buChar char="v"/>
            </a:pPr>
            <a:r>
              <a:rPr lang="it-IT" dirty="0"/>
              <a:t>Il Beneficiario dovrà presentare una relazione esplicativa per la riconducibilità delle fatture dei subfornitori all’opera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FDE-E775-4880-A187-7195418A0246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17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944" y="117898"/>
            <a:ext cx="5779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22334"/>
                </a:solidFill>
              </a:rPr>
              <a:t>GECO WEB 1/8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35" y="1005840"/>
            <a:ext cx="7659926" cy="322543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1166"/>
            <a:ext cx="1164034" cy="94693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 rot="60000">
            <a:off x="438326" y="1047326"/>
            <a:ext cx="515714" cy="399988"/>
          </a:xfrm>
          <a:prstGeom prst="rect">
            <a:avLst/>
          </a:prstGeom>
          <a:solidFill>
            <a:srgbClr val="CFE3E9">
              <a:alpha val="65098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10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GECO WEB</a:t>
            </a:r>
            <a:endParaRPr lang="it-IT" sz="10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FDE-E775-4880-A187-7195418A0246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8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944" y="117898"/>
            <a:ext cx="5779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22334"/>
                </a:solidFill>
              </a:rPr>
              <a:t>GECO WEB 2/8</a:t>
            </a:r>
            <a:endParaRPr lang="it-IT" sz="3200" dirty="0">
              <a:solidFill>
                <a:srgbClr val="022334"/>
              </a:solidFill>
            </a:endParaRPr>
          </a:p>
          <a:p>
            <a:endParaRPr lang="it-IT" sz="3200" dirty="0" smtClean="0">
              <a:solidFill>
                <a:srgbClr val="022334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149" y="927711"/>
            <a:ext cx="6617652" cy="332501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27" y="1042856"/>
            <a:ext cx="1164034" cy="94693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 rot="60000">
            <a:off x="551253" y="1099016"/>
            <a:ext cx="515714" cy="399988"/>
          </a:xfrm>
          <a:prstGeom prst="rect">
            <a:avLst/>
          </a:prstGeom>
          <a:solidFill>
            <a:srgbClr val="CFE3E9">
              <a:alpha val="65098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10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GECO WEB</a:t>
            </a:r>
            <a:endParaRPr lang="it-IT" sz="10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FDE-E775-4880-A187-7195418A0246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0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944" y="117898"/>
            <a:ext cx="5779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22334"/>
                </a:solidFill>
              </a:rPr>
              <a:t>GECO WEB 3/8</a:t>
            </a:r>
            <a:endParaRPr lang="it-IT" sz="3200" dirty="0">
              <a:solidFill>
                <a:srgbClr val="022334"/>
              </a:solidFill>
            </a:endParaRPr>
          </a:p>
          <a:p>
            <a:endParaRPr lang="it-IT" sz="3200" dirty="0" smtClean="0">
              <a:solidFill>
                <a:srgbClr val="022334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809896"/>
            <a:ext cx="6582591" cy="352929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42716"/>
            <a:ext cx="1164034" cy="94693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 rot="60000">
            <a:off x="438326" y="1098876"/>
            <a:ext cx="515714" cy="399988"/>
          </a:xfrm>
          <a:prstGeom prst="rect">
            <a:avLst/>
          </a:prstGeom>
          <a:solidFill>
            <a:srgbClr val="CFE3E9">
              <a:alpha val="65098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10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GECO WEB</a:t>
            </a:r>
            <a:endParaRPr lang="it-IT" sz="10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FDE-E775-4880-A187-7195418A024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38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944" y="117898"/>
            <a:ext cx="5779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22334"/>
                </a:solidFill>
              </a:rPr>
              <a:t>GECO WEB 4/8</a:t>
            </a:r>
            <a:endParaRPr lang="it-IT" sz="3200" dirty="0">
              <a:solidFill>
                <a:srgbClr val="022334"/>
              </a:solidFill>
            </a:endParaRPr>
          </a:p>
          <a:p>
            <a:endParaRPr lang="it-IT" sz="3200" dirty="0" smtClean="0">
              <a:solidFill>
                <a:srgbClr val="022334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1065659"/>
            <a:ext cx="7877175" cy="318630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27" y="991166"/>
            <a:ext cx="1164034" cy="94693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 rot="60000">
            <a:off x="551253" y="1047326"/>
            <a:ext cx="515714" cy="399988"/>
          </a:xfrm>
          <a:prstGeom prst="rect">
            <a:avLst/>
          </a:prstGeom>
          <a:solidFill>
            <a:srgbClr val="CFE3E9">
              <a:alpha val="65098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10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GECO WEB</a:t>
            </a:r>
            <a:endParaRPr lang="it-IT" sz="10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FDE-E775-4880-A187-7195418A0246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3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944" y="117898"/>
            <a:ext cx="5779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22334"/>
                </a:solidFill>
              </a:rPr>
              <a:t>GECO WEB 5/8</a:t>
            </a:r>
            <a:endParaRPr lang="it-IT" sz="3200" dirty="0">
              <a:solidFill>
                <a:srgbClr val="022334"/>
              </a:solidFill>
            </a:endParaRPr>
          </a:p>
          <a:p>
            <a:endParaRPr lang="it-IT" sz="3200" dirty="0" smtClean="0">
              <a:solidFill>
                <a:srgbClr val="022334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1195116"/>
            <a:ext cx="7520267" cy="187193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1166"/>
            <a:ext cx="1164034" cy="94693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 rot="60000">
            <a:off x="438326" y="1047326"/>
            <a:ext cx="515714" cy="399988"/>
          </a:xfrm>
          <a:prstGeom prst="rect">
            <a:avLst/>
          </a:prstGeom>
          <a:solidFill>
            <a:srgbClr val="CFE3E9">
              <a:alpha val="65098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10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GECO WEB</a:t>
            </a:r>
            <a:endParaRPr lang="it-IT" sz="10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FDE-E775-4880-A187-7195418A0246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26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1166"/>
            <a:ext cx="1164034" cy="9469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4944" y="117898"/>
            <a:ext cx="5779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22334"/>
                </a:solidFill>
              </a:rPr>
              <a:t>GECO WEB 6/8</a:t>
            </a:r>
            <a:endParaRPr lang="it-IT" sz="3200" dirty="0">
              <a:solidFill>
                <a:srgbClr val="022334"/>
              </a:solidFill>
            </a:endParaRPr>
          </a:p>
          <a:p>
            <a:endParaRPr lang="it-IT" sz="3200" dirty="0" smtClean="0">
              <a:solidFill>
                <a:srgbClr val="022334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34" y="1009856"/>
            <a:ext cx="7551341" cy="310907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 rot="60000">
            <a:off x="438326" y="1047326"/>
            <a:ext cx="515714" cy="399988"/>
          </a:xfrm>
          <a:prstGeom prst="rect">
            <a:avLst/>
          </a:prstGeom>
          <a:solidFill>
            <a:srgbClr val="CFE3E9">
              <a:alpha val="65098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10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GECO WEB</a:t>
            </a:r>
            <a:endParaRPr lang="it-IT" sz="10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FDE-E775-4880-A187-7195418A0246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74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944" y="117898"/>
            <a:ext cx="4177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22334"/>
                </a:solidFill>
              </a:rPr>
              <a:t>Richieste di Erogazione</a:t>
            </a:r>
          </a:p>
        </p:txBody>
      </p:sp>
      <p:pic>
        <p:nvPicPr>
          <p:cNvPr id="1026" name="Picture 2" descr="Risultati immagini per omino pa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518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6"/>
          <p:cNvSpPr txBox="1"/>
          <p:nvPr/>
        </p:nvSpPr>
        <p:spPr>
          <a:xfrm>
            <a:off x="2393797" y="2145770"/>
            <a:ext cx="4869755" cy="73926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noAutofit/>
          </a:bodyPr>
          <a:lstStyle/>
          <a:p>
            <a:pPr marL="342900" indent="-342900">
              <a:spcBef>
                <a:spcPts val="1800"/>
              </a:spcBef>
              <a:spcAft>
                <a:spcPts val="1800"/>
              </a:spcAft>
              <a:buFont typeface="+mj-lt"/>
              <a:buAutoNum type="arabicParenR" startAt="2"/>
            </a:pPr>
            <a:r>
              <a:rPr lang="it-IT" sz="2000" dirty="0" smtClean="0"/>
              <a:t>SAL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2208588" y="1060685"/>
            <a:ext cx="4869755" cy="714503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noAutofit/>
          </a:bodyPr>
          <a:lstStyle/>
          <a:p>
            <a:pPr marL="342900" indent="-342900">
              <a:spcBef>
                <a:spcPts val="1800"/>
              </a:spcBef>
              <a:spcAft>
                <a:spcPts val="1800"/>
              </a:spcAft>
              <a:buAutoNum type="arabicParenR"/>
            </a:pPr>
            <a:r>
              <a:rPr lang="it-IT" sz="2000" b="1" dirty="0" smtClean="0"/>
              <a:t>Acconto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2208588" y="3255612"/>
            <a:ext cx="4869755" cy="73926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noAutofit/>
          </a:bodyPr>
          <a:lstStyle/>
          <a:p>
            <a:pPr marL="342900" indent="-342900">
              <a:spcBef>
                <a:spcPts val="1800"/>
              </a:spcBef>
              <a:spcAft>
                <a:spcPts val="1800"/>
              </a:spcAft>
              <a:buFont typeface="+mj-lt"/>
              <a:buAutoNum type="arabicParenR" startAt="3"/>
            </a:pPr>
            <a:r>
              <a:rPr lang="it-IT" sz="2000" b="1" dirty="0" smtClean="0"/>
              <a:t>SALDO</a:t>
            </a:r>
          </a:p>
        </p:txBody>
      </p:sp>
      <p:sp>
        <p:nvSpPr>
          <p:cNvPr id="2" name="Parentesi graffa chiusa 1"/>
          <p:cNvSpPr/>
          <p:nvPr/>
        </p:nvSpPr>
        <p:spPr>
          <a:xfrm>
            <a:off x="7321731" y="1286691"/>
            <a:ext cx="378823" cy="2606040"/>
          </a:xfrm>
          <a:prstGeom prst="rightBrace">
            <a:avLst>
              <a:gd name="adj1" fmla="val 8333"/>
              <a:gd name="adj2" fmla="val 50501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554" y="1938098"/>
            <a:ext cx="1164034" cy="94693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 rot="60000">
            <a:off x="8138880" y="1994258"/>
            <a:ext cx="515714" cy="399988"/>
          </a:xfrm>
          <a:prstGeom prst="rect">
            <a:avLst/>
          </a:prstGeom>
          <a:solidFill>
            <a:srgbClr val="CFE3E9">
              <a:alpha val="65098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10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GECO WEB</a:t>
            </a:r>
            <a:endParaRPr lang="it-IT" sz="10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FDE-E775-4880-A187-7195418A024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87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944" y="117898"/>
            <a:ext cx="5779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22334"/>
                </a:solidFill>
              </a:rPr>
              <a:t>GECO WEB 7/8</a:t>
            </a:r>
            <a:endParaRPr lang="it-IT" sz="3200" dirty="0">
              <a:solidFill>
                <a:srgbClr val="022334"/>
              </a:solidFill>
            </a:endParaRPr>
          </a:p>
          <a:p>
            <a:endParaRPr lang="it-IT" sz="3200" dirty="0" smtClean="0">
              <a:solidFill>
                <a:srgbClr val="022334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041539"/>
            <a:ext cx="7460525" cy="312551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27" y="1041539"/>
            <a:ext cx="1164034" cy="94693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 rot="60000">
            <a:off x="551253" y="1097699"/>
            <a:ext cx="515714" cy="399988"/>
          </a:xfrm>
          <a:prstGeom prst="rect">
            <a:avLst/>
          </a:prstGeom>
          <a:solidFill>
            <a:srgbClr val="CFE3E9">
              <a:alpha val="65098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10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GECO WEB</a:t>
            </a:r>
            <a:endParaRPr lang="it-IT" sz="10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FDE-E775-4880-A187-7195418A0246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2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944" y="117898"/>
            <a:ext cx="5779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22334"/>
                </a:solidFill>
              </a:rPr>
              <a:t>GECO WEB 8/8</a:t>
            </a:r>
            <a:endParaRPr lang="it-IT" sz="3200" dirty="0">
              <a:solidFill>
                <a:srgbClr val="022334"/>
              </a:solidFill>
            </a:endParaRPr>
          </a:p>
          <a:p>
            <a:endParaRPr lang="it-IT" sz="3200" dirty="0" smtClean="0">
              <a:solidFill>
                <a:srgbClr val="022334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6" y="1260565"/>
            <a:ext cx="7505700" cy="193540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42856"/>
            <a:ext cx="1164034" cy="94693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 rot="60000">
            <a:off x="438326" y="1099016"/>
            <a:ext cx="515714" cy="399988"/>
          </a:xfrm>
          <a:prstGeom prst="rect">
            <a:avLst/>
          </a:prstGeom>
          <a:solidFill>
            <a:srgbClr val="CFE3E9">
              <a:alpha val="65098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10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GECO WEB</a:t>
            </a:r>
            <a:endParaRPr lang="it-IT" sz="10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FDE-E775-4880-A187-7195418A0246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95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" descr="slide di fondo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0"/>
          <a:stretch/>
        </p:blipFill>
        <p:spPr>
          <a:xfrm>
            <a:off x="0" y="4308981"/>
            <a:ext cx="9144000" cy="8523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1129" y="3210848"/>
            <a:ext cx="84417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b="1" dirty="0" smtClean="0">
                <a:solidFill>
                  <a:srgbClr val="022334"/>
                </a:solidFill>
              </a:rPr>
              <a:t>«Attrazione </a:t>
            </a:r>
            <a:r>
              <a:rPr lang="it-IT" sz="1400" b="1" dirty="0">
                <a:solidFill>
                  <a:srgbClr val="022334"/>
                </a:solidFill>
              </a:rPr>
              <a:t>di investimenti mediante sostegno finanziario, in grado di assicurare una ricaduta sulle PMI a livello territoriale" – sub-azione: "Attrazione produzioni cinematografiche e azioni di sistema attraverso il sostegno delle PMI che operano direttamente o indirettamente nel settore" dell'Asse prioritario 3 – </a:t>
            </a:r>
            <a:r>
              <a:rPr lang="it-IT" sz="1400" b="1" dirty="0" smtClean="0">
                <a:solidFill>
                  <a:srgbClr val="022334"/>
                </a:solidFill>
              </a:rPr>
              <a:t>Competitività»</a:t>
            </a:r>
            <a:endParaRPr lang="it-IT" sz="1400" dirty="0">
              <a:solidFill>
                <a:srgbClr val="02233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7362" y="1291144"/>
            <a:ext cx="6115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022334"/>
                </a:solidFill>
              </a:rPr>
              <a:t>Grazie per l’attenzione</a:t>
            </a:r>
            <a:endParaRPr lang="it-IT" sz="4000" dirty="0">
              <a:solidFill>
                <a:srgbClr val="022334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002" y="0"/>
            <a:ext cx="1397998" cy="1291144"/>
          </a:xfrm>
          <a:prstGeom prst="rect">
            <a:avLst/>
          </a:prstGeom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0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944" y="117898"/>
            <a:ext cx="694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22334"/>
                </a:solidFill>
              </a:rPr>
              <a:t>Regole generali ammissibilità della spesa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589" y="1044357"/>
            <a:ext cx="5207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400" dirty="0" smtClean="0"/>
          </a:p>
          <a:p>
            <a:pPr algn="just"/>
            <a:endParaRPr lang="it-IT" sz="1400" dirty="0" smtClean="0"/>
          </a:p>
        </p:txBody>
      </p:sp>
      <p:sp>
        <p:nvSpPr>
          <p:cNvPr id="7" name="CasellaDiTesto 2"/>
          <p:cNvSpPr txBox="1"/>
          <p:nvPr/>
        </p:nvSpPr>
        <p:spPr>
          <a:xfrm>
            <a:off x="1276350" y="775352"/>
            <a:ext cx="6210300" cy="3377548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 algn="just">
              <a:buFont typeface="Arial" panose="020B0604020202020204" pitchFamily="34" charset="0"/>
              <a:buChar char="•"/>
              <a:defRPr sz="1400"/>
            </a:lvl1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dirty="0" smtClean="0"/>
              <a:t>Le spese devono :</a:t>
            </a:r>
            <a:endParaRPr lang="it-IT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dirty="0" smtClean="0"/>
              <a:t>essere </a:t>
            </a:r>
            <a:r>
              <a:rPr lang="it-IT" dirty="0"/>
              <a:t>espressamente e strettamente attinenti </a:t>
            </a:r>
            <a:r>
              <a:rPr lang="it-IT" dirty="0" smtClean="0"/>
              <a:t>all’Opera ammessa </a:t>
            </a:r>
            <a:r>
              <a:rPr lang="it-IT" dirty="0"/>
              <a:t>ai sensi dell’Avviso e previste nelle schede costi allegate all’Atto di Impegno</a:t>
            </a:r>
            <a:r>
              <a:rPr lang="it-IT" dirty="0" smtClean="0"/>
              <a:t>;</a:t>
            </a:r>
            <a:endParaRPr lang="it-IT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dirty="0"/>
              <a:t>essere congrue con riferimento ai prezzi di mercato attuali</a:t>
            </a:r>
            <a:r>
              <a:rPr lang="it-IT" dirty="0" smtClean="0"/>
              <a:t>;</a:t>
            </a:r>
            <a:endParaRPr lang="it-IT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dirty="0"/>
              <a:t>riferirsi a contratti, convenzioni, lettere d’incarico, ordini controfirmati o altra documentazione contenente l’oggetto della prestazione o della fornitura, il relativo importo, il riferimento </a:t>
            </a:r>
            <a:r>
              <a:rPr lang="it-IT" dirty="0" smtClean="0"/>
              <a:t>all’Opera ammessa </a:t>
            </a:r>
            <a:r>
              <a:rPr lang="it-IT" dirty="0"/>
              <a:t>all’agevolazione con relativo CUP, i termini di consegna, le modalità di pagamento</a:t>
            </a:r>
            <a:r>
              <a:rPr lang="it-IT" dirty="0" smtClean="0"/>
              <a:t>;</a:t>
            </a:r>
            <a:endParaRPr lang="it-IT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dirty="0"/>
              <a:t>devono essere supportate da fatture, ricevute, buste paga, </a:t>
            </a:r>
            <a:r>
              <a:rPr lang="it-IT" dirty="0" err="1"/>
              <a:t>ecc</a:t>
            </a:r>
            <a:r>
              <a:rPr lang="it-IT" dirty="0" smtClean="0"/>
              <a:t>;</a:t>
            </a:r>
            <a:endParaRPr lang="it-IT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dirty="0"/>
              <a:t>essere in regola dal punto di vista della normativa, civilistica e fiscale;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it-IT" dirty="0"/>
              <a:t>essere </a:t>
            </a:r>
            <a:r>
              <a:rPr lang="it-IT" dirty="0" smtClean="0"/>
              <a:t>pagate </a:t>
            </a:r>
            <a:r>
              <a:rPr lang="it-IT" dirty="0"/>
              <a:t>nelle modalità previste dall’Avviso Pubblico</a:t>
            </a:r>
            <a:r>
              <a:rPr lang="it-IT" dirty="0" smtClean="0"/>
              <a:t>;</a:t>
            </a:r>
            <a:endParaRPr lang="it-IT" dirty="0"/>
          </a:p>
        </p:txBody>
      </p:sp>
      <p:pic>
        <p:nvPicPr>
          <p:cNvPr id="5124" name="Picture 4" descr="Risultati immagini per omino controllo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36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FDE-E775-4880-A187-7195418A024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8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944" y="117898"/>
            <a:ext cx="694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22334"/>
                </a:solidFill>
              </a:rPr>
              <a:t>Punti di attenzione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1704974" y="940527"/>
            <a:ext cx="6057901" cy="33375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noAutofit/>
          </a:bodyPr>
          <a:lstStyle/>
          <a:p>
            <a:pPr algn="just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it-IT" sz="1400" dirty="0"/>
              <a:t>Non sono comunque ammissibili gli acquisti di servizi da </a:t>
            </a:r>
            <a:r>
              <a:rPr lang="it-IT" sz="1400" dirty="0" smtClean="0"/>
              <a:t>fornitori/imprese che </a:t>
            </a:r>
            <a:r>
              <a:rPr lang="it-IT" sz="1400" dirty="0"/>
              <a:t>abbiano tra i loro soci o titolari o </a:t>
            </a:r>
            <a:r>
              <a:rPr lang="it-IT" sz="1400" dirty="0" smtClean="0"/>
              <a:t>amministratori:</a:t>
            </a:r>
            <a:endParaRPr lang="it-IT" sz="1400" dirty="0"/>
          </a:p>
          <a:p>
            <a:pPr marL="285750" indent="-285750" algn="just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it-IT" sz="1400" dirty="0" smtClean="0"/>
              <a:t>amministratore</a:t>
            </a:r>
            <a:r>
              <a:rPr lang="it-IT" sz="1400" dirty="0"/>
              <a:t>, il titolare o socio del richiedente;</a:t>
            </a:r>
          </a:p>
          <a:p>
            <a:pPr marL="285750" indent="-285750" algn="just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it-IT" sz="1400" dirty="0" smtClean="0"/>
              <a:t>coniuge</a:t>
            </a:r>
            <a:r>
              <a:rPr lang="it-IT" sz="1400" dirty="0"/>
              <a:t>, parente o affine (in linea retta o collaterale) entro il terzo grado del titolare/legale rappresentante del </a:t>
            </a:r>
            <a:r>
              <a:rPr lang="it-IT" sz="1400" dirty="0" smtClean="0"/>
              <a:t>Richiedente;</a:t>
            </a:r>
            <a:endParaRPr lang="it-IT" sz="1400" dirty="0"/>
          </a:p>
          <a:p>
            <a:pPr marL="285750" indent="-285750" algn="just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it-IT" sz="1400" dirty="0" smtClean="0"/>
              <a:t>che </a:t>
            </a:r>
            <a:r>
              <a:rPr lang="it-IT" sz="1400" dirty="0"/>
              <a:t>si trovino nei confronti del richiedente, nelle condizioni di cui all’art. 2359 del Codice Civile ovvero siano entrambi partecipanti, per almeno il 25% da un medesimo altro soggetto o abbiano la maggioranza degli organi amministrativi composti dai medesimi membri;</a:t>
            </a:r>
          </a:p>
          <a:p>
            <a:pPr marL="285750" indent="-285750" algn="just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it-IT" sz="1400" dirty="0" smtClean="0"/>
              <a:t>che </a:t>
            </a:r>
            <a:r>
              <a:rPr lang="it-IT" sz="1400" dirty="0"/>
              <a:t>siano imprese Collegate al </a:t>
            </a:r>
            <a:r>
              <a:rPr lang="it-IT" sz="1400" dirty="0" smtClean="0"/>
              <a:t>richiedente.</a:t>
            </a:r>
            <a:endParaRPr lang="it-IT" sz="1400" dirty="0"/>
          </a:p>
        </p:txBody>
      </p:sp>
      <p:pic>
        <p:nvPicPr>
          <p:cNvPr id="8" name="Picture 2" descr="Risultati immagini per omino attenzion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73748"/>
            <a:ext cx="170497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FDE-E775-4880-A187-7195418A024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836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944" y="117898"/>
            <a:ext cx="694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22334"/>
                </a:solidFill>
              </a:rPr>
              <a:t>Esempi: Spese non ammissibili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63866" y="873326"/>
            <a:ext cx="6897638" cy="1014541"/>
            <a:chOff x="554038" y="2023640"/>
            <a:chExt cx="6080125" cy="1198163"/>
          </a:xfrm>
        </p:grpSpPr>
        <p:grpSp>
          <p:nvGrpSpPr>
            <p:cNvPr id="9" name="Group 8"/>
            <p:cNvGrpSpPr/>
            <p:nvPr/>
          </p:nvGrpSpPr>
          <p:grpSpPr>
            <a:xfrm>
              <a:off x="554038" y="2023640"/>
              <a:ext cx="6080125" cy="1198163"/>
              <a:chOff x="554038" y="1908175"/>
              <a:chExt cx="6080125" cy="1308100"/>
            </a:xfrm>
          </p:grpSpPr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554038" y="2003425"/>
                <a:ext cx="2022475" cy="1212850"/>
              </a:xfrm>
              <a:custGeom>
                <a:avLst/>
                <a:gdLst>
                  <a:gd name="T0" fmla="*/ 632 w 1274"/>
                  <a:gd name="T1" fmla="*/ 0 h 764"/>
                  <a:gd name="T2" fmla="*/ 632 w 1274"/>
                  <a:gd name="T3" fmla="*/ 0 h 764"/>
                  <a:gd name="T4" fmla="*/ 664 w 1274"/>
                  <a:gd name="T5" fmla="*/ 2 h 764"/>
                  <a:gd name="T6" fmla="*/ 696 w 1274"/>
                  <a:gd name="T7" fmla="*/ 6 h 764"/>
                  <a:gd name="T8" fmla="*/ 726 w 1274"/>
                  <a:gd name="T9" fmla="*/ 14 h 764"/>
                  <a:gd name="T10" fmla="*/ 756 w 1274"/>
                  <a:gd name="T11" fmla="*/ 24 h 764"/>
                  <a:gd name="T12" fmla="*/ 784 w 1274"/>
                  <a:gd name="T13" fmla="*/ 36 h 764"/>
                  <a:gd name="T14" fmla="*/ 810 w 1274"/>
                  <a:gd name="T15" fmla="*/ 52 h 764"/>
                  <a:gd name="T16" fmla="*/ 838 w 1274"/>
                  <a:gd name="T17" fmla="*/ 70 h 764"/>
                  <a:gd name="T18" fmla="*/ 864 w 1274"/>
                  <a:gd name="T19" fmla="*/ 90 h 764"/>
                  <a:gd name="T20" fmla="*/ 890 w 1274"/>
                  <a:gd name="T21" fmla="*/ 114 h 764"/>
                  <a:gd name="T22" fmla="*/ 916 w 1274"/>
                  <a:gd name="T23" fmla="*/ 138 h 764"/>
                  <a:gd name="T24" fmla="*/ 970 w 1274"/>
                  <a:gd name="T25" fmla="*/ 194 h 764"/>
                  <a:gd name="T26" fmla="*/ 1026 w 1274"/>
                  <a:gd name="T27" fmla="*/ 256 h 764"/>
                  <a:gd name="T28" fmla="*/ 1088 w 1274"/>
                  <a:gd name="T29" fmla="*/ 326 h 764"/>
                  <a:gd name="T30" fmla="*/ 1088 w 1274"/>
                  <a:gd name="T31" fmla="*/ 326 h 764"/>
                  <a:gd name="T32" fmla="*/ 1106 w 1274"/>
                  <a:gd name="T33" fmla="*/ 342 h 764"/>
                  <a:gd name="T34" fmla="*/ 1122 w 1274"/>
                  <a:gd name="T35" fmla="*/ 352 h 764"/>
                  <a:gd name="T36" fmla="*/ 1138 w 1274"/>
                  <a:gd name="T37" fmla="*/ 358 h 764"/>
                  <a:gd name="T38" fmla="*/ 1156 w 1274"/>
                  <a:gd name="T39" fmla="*/ 360 h 764"/>
                  <a:gd name="T40" fmla="*/ 1172 w 1274"/>
                  <a:gd name="T41" fmla="*/ 358 h 764"/>
                  <a:gd name="T42" fmla="*/ 1186 w 1274"/>
                  <a:gd name="T43" fmla="*/ 354 h 764"/>
                  <a:gd name="T44" fmla="*/ 1202 w 1274"/>
                  <a:gd name="T45" fmla="*/ 346 h 764"/>
                  <a:gd name="T46" fmla="*/ 1216 w 1274"/>
                  <a:gd name="T47" fmla="*/ 338 h 764"/>
                  <a:gd name="T48" fmla="*/ 1228 w 1274"/>
                  <a:gd name="T49" fmla="*/ 328 h 764"/>
                  <a:gd name="T50" fmla="*/ 1240 w 1274"/>
                  <a:gd name="T51" fmla="*/ 316 h 764"/>
                  <a:gd name="T52" fmla="*/ 1258 w 1274"/>
                  <a:gd name="T53" fmla="*/ 296 h 764"/>
                  <a:gd name="T54" fmla="*/ 1270 w 1274"/>
                  <a:gd name="T55" fmla="*/ 280 h 764"/>
                  <a:gd name="T56" fmla="*/ 1274 w 1274"/>
                  <a:gd name="T57" fmla="*/ 274 h 764"/>
                  <a:gd name="T58" fmla="*/ 1274 w 1274"/>
                  <a:gd name="T59" fmla="*/ 274 h 764"/>
                  <a:gd name="T60" fmla="*/ 1074 w 1274"/>
                  <a:gd name="T61" fmla="*/ 476 h 764"/>
                  <a:gd name="T62" fmla="*/ 1074 w 1274"/>
                  <a:gd name="T63" fmla="*/ 476 h 764"/>
                  <a:gd name="T64" fmla="*/ 984 w 1274"/>
                  <a:gd name="T65" fmla="*/ 566 h 764"/>
                  <a:gd name="T66" fmla="*/ 934 w 1274"/>
                  <a:gd name="T67" fmla="*/ 614 h 764"/>
                  <a:gd name="T68" fmla="*/ 908 w 1274"/>
                  <a:gd name="T69" fmla="*/ 638 h 764"/>
                  <a:gd name="T70" fmla="*/ 882 w 1274"/>
                  <a:gd name="T71" fmla="*/ 660 h 764"/>
                  <a:gd name="T72" fmla="*/ 854 w 1274"/>
                  <a:gd name="T73" fmla="*/ 680 h 764"/>
                  <a:gd name="T74" fmla="*/ 826 w 1274"/>
                  <a:gd name="T75" fmla="*/ 700 h 764"/>
                  <a:gd name="T76" fmla="*/ 796 w 1274"/>
                  <a:gd name="T77" fmla="*/ 716 h 764"/>
                  <a:gd name="T78" fmla="*/ 766 w 1274"/>
                  <a:gd name="T79" fmla="*/ 732 h 764"/>
                  <a:gd name="T80" fmla="*/ 734 w 1274"/>
                  <a:gd name="T81" fmla="*/ 744 h 764"/>
                  <a:gd name="T82" fmla="*/ 700 w 1274"/>
                  <a:gd name="T83" fmla="*/ 754 h 764"/>
                  <a:gd name="T84" fmla="*/ 666 w 1274"/>
                  <a:gd name="T85" fmla="*/ 762 h 764"/>
                  <a:gd name="T86" fmla="*/ 632 w 1274"/>
                  <a:gd name="T87" fmla="*/ 764 h 764"/>
                  <a:gd name="T88" fmla="*/ 632 w 1274"/>
                  <a:gd name="T89" fmla="*/ 764 h 764"/>
                  <a:gd name="T90" fmla="*/ 302 w 1274"/>
                  <a:gd name="T91" fmla="*/ 764 h 764"/>
                  <a:gd name="T92" fmla="*/ 0 w 1274"/>
                  <a:gd name="T93" fmla="*/ 764 h 764"/>
                  <a:gd name="T94" fmla="*/ 0 w 1274"/>
                  <a:gd name="T95" fmla="*/ 0 h 764"/>
                  <a:gd name="T96" fmla="*/ 0 w 1274"/>
                  <a:gd name="T97" fmla="*/ 0 h 764"/>
                  <a:gd name="T98" fmla="*/ 632 w 1274"/>
                  <a:gd name="T99" fmla="*/ 0 h 764"/>
                  <a:gd name="T100" fmla="*/ 632 w 1274"/>
                  <a:gd name="T101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74" h="764">
                    <a:moveTo>
                      <a:pt x="632" y="0"/>
                    </a:moveTo>
                    <a:lnTo>
                      <a:pt x="632" y="0"/>
                    </a:lnTo>
                    <a:lnTo>
                      <a:pt x="664" y="2"/>
                    </a:lnTo>
                    <a:lnTo>
                      <a:pt x="696" y="6"/>
                    </a:lnTo>
                    <a:lnTo>
                      <a:pt x="726" y="14"/>
                    </a:lnTo>
                    <a:lnTo>
                      <a:pt x="756" y="24"/>
                    </a:lnTo>
                    <a:lnTo>
                      <a:pt x="784" y="36"/>
                    </a:lnTo>
                    <a:lnTo>
                      <a:pt x="810" y="52"/>
                    </a:lnTo>
                    <a:lnTo>
                      <a:pt x="838" y="70"/>
                    </a:lnTo>
                    <a:lnTo>
                      <a:pt x="864" y="90"/>
                    </a:lnTo>
                    <a:lnTo>
                      <a:pt x="890" y="114"/>
                    </a:lnTo>
                    <a:lnTo>
                      <a:pt x="916" y="138"/>
                    </a:lnTo>
                    <a:lnTo>
                      <a:pt x="970" y="194"/>
                    </a:lnTo>
                    <a:lnTo>
                      <a:pt x="1026" y="256"/>
                    </a:lnTo>
                    <a:lnTo>
                      <a:pt x="1088" y="326"/>
                    </a:lnTo>
                    <a:lnTo>
                      <a:pt x="1088" y="326"/>
                    </a:lnTo>
                    <a:lnTo>
                      <a:pt x="1106" y="342"/>
                    </a:lnTo>
                    <a:lnTo>
                      <a:pt x="1122" y="352"/>
                    </a:lnTo>
                    <a:lnTo>
                      <a:pt x="1138" y="358"/>
                    </a:lnTo>
                    <a:lnTo>
                      <a:pt x="1156" y="360"/>
                    </a:lnTo>
                    <a:lnTo>
                      <a:pt x="1172" y="358"/>
                    </a:lnTo>
                    <a:lnTo>
                      <a:pt x="1186" y="354"/>
                    </a:lnTo>
                    <a:lnTo>
                      <a:pt x="1202" y="346"/>
                    </a:lnTo>
                    <a:lnTo>
                      <a:pt x="1216" y="338"/>
                    </a:lnTo>
                    <a:lnTo>
                      <a:pt x="1228" y="328"/>
                    </a:lnTo>
                    <a:lnTo>
                      <a:pt x="1240" y="316"/>
                    </a:lnTo>
                    <a:lnTo>
                      <a:pt x="1258" y="296"/>
                    </a:lnTo>
                    <a:lnTo>
                      <a:pt x="1270" y="280"/>
                    </a:lnTo>
                    <a:lnTo>
                      <a:pt x="1274" y="274"/>
                    </a:lnTo>
                    <a:lnTo>
                      <a:pt x="1274" y="274"/>
                    </a:lnTo>
                    <a:lnTo>
                      <a:pt x="1074" y="476"/>
                    </a:lnTo>
                    <a:lnTo>
                      <a:pt x="1074" y="476"/>
                    </a:lnTo>
                    <a:lnTo>
                      <a:pt x="984" y="566"/>
                    </a:lnTo>
                    <a:lnTo>
                      <a:pt x="934" y="614"/>
                    </a:lnTo>
                    <a:lnTo>
                      <a:pt x="908" y="638"/>
                    </a:lnTo>
                    <a:lnTo>
                      <a:pt x="882" y="660"/>
                    </a:lnTo>
                    <a:lnTo>
                      <a:pt x="854" y="680"/>
                    </a:lnTo>
                    <a:lnTo>
                      <a:pt x="826" y="700"/>
                    </a:lnTo>
                    <a:lnTo>
                      <a:pt x="796" y="716"/>
                    </a:lnTo>
                    <a:lnTo>
                      <a:pt x="766" y="732"/>
                    </a:lnTo>
                    <a:lnTo>
                      <a:pt x="734" y="744"/>
                    </a:lnTo>
                    <a:lnTo>
                      <a:pt x="700" y="754"/>
                    </a:lnTo>
                    <a:lnTo>
                      <a:pt x="666" y="762"/>
                    </a:lnTo>
                    <a:lnTo>
                      <a:pt x="632" y="764"/>
                    </a:lnTo>
                    <a:lnTo>
                      <a:pt x="632" y="764"/>
                    </a:lnTo>
                    <a:lnTo>
                      <a:pt x="302" y="764"/>
                    </a:lnTo>
                    <a:lnTo>
                      <a:pt x="0" y="76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32" y="0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tx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1919288" y="1908175"/>
                <a:ext cx="4714875" cy="1212850"/>
              </a:xfrm>
              <a:custGeom>
                <a:avLst/>
                <a:gdLst>
                  <a:gd name="T0" fmla="*/ 852 w 2970"/>
                  <a:gd name="T1" fmla="*/ 0 h 764"/>
                  <a:gd name="T2" fmla="*/ 852 w 2970"/>
                  <a:gd name="T3" fmla="*/ 0 h 764"/>
                  <a:gd name="T4" fmla="*/ 818 w 2970"/>
                  <a:gd name="T5" fmla="*/ 2 h 764"/>
                  <a:gd name="T6" fmla="*/ 784 w 2970"/>
                  <a:gd name="T7" fmla="*/ 8 h 764"/>
                  <a:gd name="T8" fmla="*/ 750 w 2970"/>
                  <a:gd name="T9" fmla="*/ 18 h 764"/>
                  <a:gd name="T10" fmla="*/ 716 w 2970"/>
                  <a:gd name="T11" fmla="*/ 32 h 764"/>
                  <a:gd name="T12" fmla="*/ 684 w 2970"/>
                  <a:gd name="T13" fmla="*/ 48 h 764"/>
                  <a:gd name="T14" fmla="*/ 652 w 2970"/>
                  <a:gd name="T15" fmla="*/ 66 h 764"/>
                  <a:gd name="T16" fmla="*/ 620 w 2970"/>
                  <a:gd name="T17" fmla="*/ 88 h 764"/>
                  <a:gd name="T18" fmla="*/ 588 w 2970"/>
                  <a:gd name="T19" fmla="*/ 110 h 764"/>
                  <a:gd name="T20" fmla="*/ 558 w 2970"/>
                  <a:gd name="T21" fmla="*/ 134 h 764"/>
                  <a:gd name="T22" fmla="*/ 528 w 2970"/>
                  <a:gd name="T23" fmla="*/ 162 h 764"/>
                  <a:gd name="T24" fmla="*/ 500 w 2970"/>
                  <a:gd name="T25" fmla="*/ 188 h 764"/>
                  <a:gd name="T26" fmla="*/ 472 w 2970"/>
                  <a:gd name="T27" fmla="*/ 216 h 764"/>
                  <a:gd name="T28" fmla="*/ 418 w 2970"/>
                  <a:gd name="T29" fmla="*/ 274 h 764"/>
                  <a:gd name="T30" fmla="*/ 370 w 2970"/>
                  <a:gd name="T31" fmla="*/ 330 h 764"/>
                  <a:gd name="T32" fmla="*/ 370 w 2970"/>
                  <a:gd name="T33" fmla="*/ 330 h 764"/>
                  <a:gd name="T34" fmla="*/ 220 w 2970"/>
                  <a:gd name="T35" fmla="*/ 498 h 764"/>
                  <a:gd name="T36" fmla="*/ 104 w 2970"/>
                  <a:gd name="T37" fmla="*/ 626 h 764"/>
                  <a:gd name="T38" fmla="*/ 26 w 2970"/>
                  <a:gd name="T39" fmla="*/ 708 h 764"/>
                  <a:gd name="T40" fmla="*/ 0 w 2970"/>
                  <a:gd name="T41" fmla="*/ 736 h 764"/>
                  <a:gd name="T42" fmla="*/ 0 w 2970"/>
                  <a:gd name="T43" fmla="*/ 736 h 764"/>
                  <a:gd name="T44" fmla="*/ 392 w 2970"/>
                  <a:gd name="T45" fmla="*/ 456 h 764"/>
                  <a:gd name="T46" fmla="*/ 392 w 2970"/>
                  <a:gd name="T47" fmla="*/ 456 h 764"/>
                  <a:gd name="T48" fmla="*/ 430 w 2970"/>
                  <a:gd name="T49" fmla="*/ 500 h 764"/>
                  <a:gd name="T50" fmla="*/ 474 w 2970"/>
                  <a:gd name="T51" fmla="*/ 548 h 764"/>
                  <a:gd name="T52" fmla="*/ 528 w 2970"/>
                  <a:gd name="T53" fmla="*/ 600 h 764"/>
                  <a:gd name="T54" fmla="*/ 556 w 2970"/>
                  <a:gd name="T55" fmla="*/ 624 h 764"/>
                  <a:gd name="T56" fmla="*/ 586 w 2970"/>
                  <a:gd name="T57" fmla="*/ 650 h 764"/>
                  <a:gd name="T58" fmla="*/ 616 w 2970"/>
                  <a:gd name="T59" fmla="*/ 672 h 764"/>
                  <a:gd name="T60" fmla="*/ 648 w 2970"/>
                  <a:gd name="T61" fmla="*/ 694 h 764"/>
                  <a:gd name="T62" fmla="*/ 682 w 2970"/>
                  <a:gd name="T63" fmla="*/ 714 h 764"/>
                  <a:gd name="T64" fmla="*/ 714 w 2970"/>
                  <a:gd name="T65" fmla="*/ 732 h 764"/>
                  <a:gd name="T66" fmla="*/ 748 w 2970"/>
                  <a:gd name="T67" fmla="*/ 746 h 764"/>
                  <a:gd name="T68" fmla="*/ 782 w 2970"/>
                  <a:gd name="T69" fmla="*/ 756 h 764"/>
                  <a:gd name="T70" fmla="*/ 818 w 2970"/>
                  <a:gd name="T71" fmla="*/ 762 h 764"/>
                  <a:gd name="T72" fmla="*/ 852 w 2970"/>
                  <a:gd name="T73" fmla="*/ 764 h 764"/>
                  <a:gd name="T74" fmla="*/ 852 w 2970"/>
                  <a:gd name="T75" fmla="*/ 764 h 764"/>
                  <a:gd name="T76" fmla="*/ 2970 w 2970"/>
                  <a:gd name="T77" fmla="*/ 764 h 764"/>
                  <a:gd name="T78" fmla="*/ 2970 w 2970"/>
                  <a:gd name="T79" fmla="*/ 0 h 764"/>
                  <a:gd name="T80" fmla="*/ 2970 w 2970"/>
                  <a:gd name="T81" fmla="*/ 0 h 764"/>
                  <a:gd name="T82" fmla="*/ 852 w 2970"/>
                  <a:gd name="T83" fmla="*/ 0 h 764"/>
                  <a:gd name="T84" fmla="*/ 852 w 2970"/>
                  <a:gd name="T85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70" h="764">
                    <a:moveTo>
                      <a:pt x="852" y="0"/>
                    </a:moveTo>
                    <a:lnTo>
                      <a:pt x="852" y="0"/>
                    </a:lnTo>
                    <a:lnTo>
                      <a:pt x="818" y="2"/>
                    </a:lnTo>
                    <a:lnTo>
                      <a:pt x="784" y="8"/>
                    </a:lnTo>
                    <a:lnTo>
                      <a:pt x="750" y="18"/>
                    </a:lnTo>
                    <a:lnTo>
                      <a:pt x="716" y="32"/>
                    </a:lnTo>
                    <a:lnTo>
                      <a:pt x="684" y="48"/>
                    </a:lnTo>
                    <a:lnTo>
                      <a:pt x="652" y="66"/>
                    </a:lnTo>
                    <a:lnTo>
                      <a:pt x="620" y="88"/>
                    </a:lnTo>
                    <a:lnTo>
                      <a:pt x="588" y="110"/>
                    </a:lnTo>
                    <a:lnTo>
                      <a:pt x="558" y="134"/>
                    </a:lnTo>
                    <a:lnTo>
                      <a:pt x="528" y="162"/>
                    </a:lnTo>
                    <a:lnTo>
                      <a:pt x="500" y="188"/>
                    </a:lnTo>
                    <a:lnTo>
                      <a:pt x="472" y="216"/>
                    </a:lnTo>
                    <a:lnTo>
                      <a:pt x="418" y="274"/>
                    </a:lnTo>
                    <a:lnTo>
                      <a:pt x="370" y="330"/>
                    </a:lnTo>
                    <a:lnTo>
                      <a:pt x="370" y="330"/>
                    </a:lnTo>
                    <a:lnTo>
                      <a:pt x="220" y="498"/>
                    </a:lnTo>
                    <a:lnTo>
                      <a:pt x="104" y="626"/>
                    </a:lnTo>
                    <a:lnTo>
                      <a:pt x="26" y="708"/>
                    </a:lnTo>
                    <a:lnTo>
                      <a:pt x="0" y="736"/>
                    </a:lnTo>
                    <a:lnTo>
                      <a:pt x="0" y="736"/>
                    </a:lnTo>
                    <a:lnTo>
                      <a:pt x="392" y="456"/>
                    </a:lnTo>
                    <a:lnTo>
                      <a:pt x="392" y="456"/>
                    </a:lnTo>
                    <a:lnTo>
                      <a:pt x="430" y="500"/>
                    </a:lnTo>
                    <a:lnTo>
                      <a:pt x="474" y="548"/>
                    </a:lnTo>
                    <a:lnTo>
                      <a:pt x="528" y="600"/>
                    </a:lnTo>
                    <a:lnTo>
                      <a:pt x="556" y="624"/>
                    </a:lnTo>
                    <a:lnTo>
                      <a:pt x="586" y="650"/>
                    </a:lnTo>
                    <a:lnTo>
                      <a:pt x="616" y="672"/>
                    </a:lnTo>
                    <a:lnTo>
                      <a:pt x="648" y="694"/>
                    </a:lnTo>
                    <a:lnTo>
                      <a:pt x="682" y="714"/>
                    </a:lnTo>
                    <a:lnTo>
                      <a:pt x="714" y="732"/>
                    </a:lnTo>
                    <a:lnTo>
                      <a:pt x="748" y="746"/>
                    </a:lnTo>
                    <a:lnTo>
                      <a:pt x="782" y="756"/>
                    </a:lnTo>
                    <a:lnTo>
                      <a:pt x="818" y="762"/>
                    </a:lnTo>
                    <a:lnTo>
                      <a:pt x="852" y="764"/>
                    </a:lnTo>
                    <a:lnTo>
                      <a:pt x="852" y="764"/>
                    </a:lnTo>
                    <a:lnTo>
                      <a:pt x="2970" y="764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852" y="0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666180" y="2769066"/>
              <a:ext cx="1152128" cy="399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GB" sz="1600" dirty="0">
                <a:solidFill>
                  <a:schemeClr val="tx2"/>
                </a:solidFill>
                <a:latin typeface="Georgia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55718" y="2177175"/>
              <a:ext cx="1152128" cy="8360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000" b="1" dirty="0" smtClean="0">
                  <a:solidFill>
                    <a:schemeClr val="tx2"/>
                  </a:solidFill>
                  <a:latin typeface="Georgia" pitchFamily="18" charset="0"/>
                </a:rPr>
                <a:t>01</a:t>
              </a:r>
              <a:endParaRPr lang="en-GB" sz="4000" dirty="0">
                <a:solidFill>
                  <a:schemeClr val="tx2"/>
                </a:solidFill>
                <a:latin typeface="Georgia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3866" y="1957651"/>
            <a:ext cx="6897638" cy="951720"/>
            <a:chOff x="554038" y="3276575"/>
            <a:chExt cx="6080125" cy="1198163"/>
          </a:xfrm>
        </p:grpSpPr>
        <p:grpSp>
          <p:nvGrpSpPr>
            <p:cNvPr id="16" name="Group 15"/>
            <p:cNvGrpSpPr/>
            <p:nvPr/>
          </p:nvGrpSpPr>
          <p:grpSpPr>
            <a:xfrm>
              <a:off x="554038" y="3276575"/>
              <a:ext cx="6080125" cy="1198163"/>
              <a:chOff x="554038" y="1908175"/>
              <a:chExt cx="6080125" cy="1308100"/>
            </a:xfrm>
          </p:grpSpPr>
          <p:sp>
            <p:nvSpPr>
              <p:cNvPr id="20" name="Freeform 6"/>
              <p:cNvSpPr>
                <a:spLocks/>
              </p:cNvSpPr>
              <p:nvPr/>
            </p:nvSpPr>
            <p:spPr bwMode="auto">
              <a:xfrm>
                <a:off x="554038" y="2003425"/>
                <a:ext cx="2022475" cy="1212850"/>
              </a:xfrm>
              <a:custGeom>
                <a:avLst/>
                <a:gdLst>
                  <a:gd name="T0" fmla="*/ 632 w 1274"/>
                  <a:gd name="T1" fmla="*/ 0 h 764"/>
                  <a:gd name="T2" fmla="*/ 632 w 1274"/>
                  <a:gd name="T3" fmla="*/ 0 h 764"/>
                  <a:gd name="T4" fmla="*/ 664 w 1274"/>
                  <a:gd name="T5" fmla="*/ 2 h 764"/>
                  <a:gd name="T6" fmla="*/ 696 w 1274"/>
                  <a:gd name="T7" fmla="*/ 6 h 764"/>
                  <a:gd name="T8" fmla="*/ 726 w 1274"/>
                  <a:gd name="T9" fmla="*/ 14 h 764"/>
                  <a:gd name="T10" fmla="*/ 756 w 1274"/>
                  <a:gd name="T11" fmla="*/ 24 h 764"/>
                  <a:gd name="T12" fmla="*/ 784 w 1274"/>
                  <a:gd name="T13" fmla="*/ 36 h 764"/>
                  <a:gd name="T14" fmla="*/ 810 w 1274"/>
                  <a:gd name="T15" fmla="*/ 52 h 764"/>
                  <a:gd name="T16" fmla="*/ 838 w 1274"/>
                  <a:gd name="T17" fmla="*/ 70 h 764"/>
                  <a:gd name="T18" fmla="*/ 864 w 1274"/>
                  <a:gd name="T19" fmla="*/ 90 h 764"/>
                  <a:gd name="T20" fmla="*/ 890 w 1274"/>
                  <a:gd name="T21" fmla="*/ 114 h 764"/>
                  <a:gd name="T22" fmla="*/ 916 w 1274"/>
                  <a:gd name="T23" fmla="*/ 138 h 764"/>
                  <a:gd name="T24" fmla="*/ 970 w 1274"/>
                  <a:gd name="T25" fmla="*/ 194 h 764"/>
                  <a:gd name="T26" fmla="*/ 1026 w 1274"/>
                  <a:gd name="T27" fmla="*/ 256 h 764"/>
                  <a:gd name="T28" fmla="*/ 1088 w 1274"/>
                  <a:gd name="T29" fmla="*/ 326 h 764"/>
                  <a:gd name="T30" fmla="*/ 1088 w 1274"/>
                  <a:gd name="T31" fmla="*/ 326 h 764"/>
                  <a:gd name="T32" fmla="*/ 1106 w 1274"/>
                  <a:gd name="T33" fmla="*/ 342 h 764"/>
                  <a:gd name="T34" fmla="*/ 1122 w 1274"/>
                  <a:gd name="T35" fmla="*/ 352 h 764"/>
                  <a:gd name="T36" fmla="*/ 1138 w 1274"/>
                  <a:gd name="T37" fmla="*/ 358 h 764"/>
                  <a:gd name="T38" fmla="*/ 1156 w 1274"/>
                  <a:gd name="T39" fmla="*/ 360 h 764"/>
                  <a:gd name="T40" fmla="*/ 1172 w 1274"/>
                  <a:gd name="T41" fmla="*/ 358 h 764"/>
                  <a:gd name="T42" fmla="*/ 1186 w 1274"/>
                  <a:gd name="T43" fmla="*/ 354 h 764"/>
                  <a:gd name="T44" fmla="*/ 1202 w 1274"/>
                  <a:gd name="T45" fmla="*/ 346 h 764"/>
                  <a:gd name="T46" fmla="*/ 1216 w 1274"/>
                  <a:gd name="T47" fmla="*/ 338 h 764"/>
                  <a:gd name="T48" fmla="*/ 1228 w 1274"/>
                  <a:gd name="T49" fmla="*/ 328 h 764"/>
                  <a:gd name="T50" fmla="*/ 1240 w 1274"/>
                  <a:gd name="T51" fmla="*/ 316 h 764"/>
                  <a:gd name="T52" fmla="*/ 1258 w 1274"/>
                  <a:gd name="T53" fmla="*/ 296 h 764"/>
                  <a:gd name="T54" fmla="*/ 1270 w 1274"/>
                  <a:gd name="T55" fmla="*/ 280 h 764"/>
                  <a:gd name="T56" fmla="*/ 1274 w 1274"/>
                  <a:gd name="T57" fmla="*/ 274 h 764"/>
                  <a:gd name="T58" fmla="*/ 1274 w 1274"/>
                  <a:gd name="T59" fmla="*/ 274 h 764"/>
                  <a:gd name="T60" fmla="*/ 1074 w 1274"/>
                  <a:gd name="T61" fmla="*/ 476 h 764"/>
                  <a:gd name="T62" fmla="*/ 1074 w 1274"/>
                  <a:gd name="T63" fmla="*/ 476 h 764"/>
                  <a:gd name="T64" fmla="*/ 984 w 1274"/>
                  <a:gd name="T65" fmla="*/ 566 h 764"/>
                  <a:gd name="T66" fmla="*/ 934 w 1274"/>
                  <a:gd name="T67" fmla="*/ 614 h 764"/>
                  <a:gd name="T68" fmla="*/ 908 w 1274"/>
                  <a:gd name="T69" fmla="*/ 638 h 764"/>
                  <a:gd name="T70" fmla="*/ 882 w 1274"/>
                  <a:gd name="T71" fmla="*/ 660 h 764"/>
                  <a:gd name="T72" fmla="*/ 854 w 1274"/>
                  <a:gd name="T73" fmla="*/ 680 h 764"/>
                  <a:gd name="T74" fmla="*/ 826 w 1274"/>
                  <a:gd name="T75" fmla="*/ 700 h 764"/>
                  <a:gd name="T76" fmla="*/ 796 w 1274"/>
                  <a:gd name="T77" fmla="*/ 716 h 764"/>
                  <a:gd name="T78" fmla="*/ 766 w 1274"/>
                  <a:gd name="T79" fmla="*/ 732 h 764"/>
                  <a:gd name="T80" fmla="*/ 734 w 1274"/>
                  <a:gd name="T81" fmla="*/ 744 h 764"/>
                  <a:gd name="T82" fmla="*/ 700 w 1274"/>
                  <a:gd name="T83" fmla="*/ 754 h 764"/>
                  <a:gd name="T84" fmla="*/ 666 w 1274"/>
                  <a:gd name="T85" fmla="*/ 762 h 764"/>
                  <a:gd name="T86" fmla="*/ 632 w 1274"/>
                  <a:gd name="T87" fmla="*/ 764 h 764"/>
                  <a:gd name="T88" fmla="*/ 632 w 1274"/>
                  <a:gd name="T89" fmla="*/ 764 h 764"/>
                  <a:gd name="T90" fmla="*/ 302 w 1274"/>
                  <a:gd name="T91" fmla="*/ 764 h 764"/>
                  <a:gd name="T92" fmla="*/ 0 w 1274"/>
                  <a:gd name="T93" fmla="*/ 764 h 764"/>
                  <a:gd name="T94" fmla="*/ 0 w 1274"/>
                  <a:gd name="T95" fmla="*/ 0 h 764"/>
                  <a:gd name="T96" fmla="*/ 0 w 1274"/>
                  <a:gd name="T97" fmla="*/ 0 h 764"/>
                  <a:gd name="T98" fmla="*/ 632 w 1274"/>
                  <a:gd name="T99" fmla="*/ 0 h 764"/>
                  <a:gd name="T100" fmla="*/ 632 w 1274"/>
                  <a:gd name="T101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74" h="764">
                    <a:moveTo>
                      <a:pt x="632" y="0"/>
                    </a:moveTo>
                    <a:lnTo>
                      <a:pt x="632" y="0"/>
                    </a:lnTo>
                    <a:lnTo>
                      <a:pt x="664" y="2"/>
                    </a:lnTo>
                    <a:lnTo>
                      <a:pt x="696" y="6"/>
                    </a:lnTo>
                    <a:lnTo>
                      <a:pt x="726" y="14"/>
                    </a:lnTo>
                    <a:lnTo>
                      <a:pt x="756" y="24"/>
                    </a:lnTo>
                    <a:lnTo>
                      <a:pt x="784" y="36"/>
                    </a:lnTo>
                    <a:lnTo>
                      <a:pt x="810" y="52"/>
                    </a:lnTo>
                    <a:lnTo>
                      <a:pt x="838" y="70"/>
                    </a:lnTo>
                    <a:lnTo>
                      <a:pt x="864" y="90"/>
                    </a:lnTo>
                    <a:lnTo>
                      <a:pt x="890" y="114"/>
                    </a:lnTo>
                    <a:lnTo>
                      <a:pt x="916" y="138"/>
                    </a:lnTo>
                    <a:lnTo>
                      <a:pt x="970" y="194"/>
                    </a:lnTo>
                    <a:lnTo>
                      <a:pt x="1026" y="256"/>
                    </a:lnTo>
                    <a:lnTo>
                      <a:pt x="1088" y="326"/>
                    </a:lnTo>
                    <a:lnTo>
                      <a:pt x="1088" y="326"/>
                    </a:lnTo>
                    <a:lnTo>
                      <a:pt x="1106" y="342"/>
                    </a:lnTo>
                    <a:lnTo>
                      <a:pt x="1122" y="352"/>
                    </a:lnTo>
                    <a:lnTo>
                      <a:pt x="1138" y="358"/>
                    </a:lnTo>
                    <a:lnTo>
                      <a:pt x="1156" y="360"/>
                    </a:lnTo>
                    <a:lnTo>
                      <a:pt x="1172" y="358"/>
                    </a:lnTo>
                    <a:lnTo>
                      <a:pt x="1186" y="354"/>
                    </a:lnTo>
                    <a:lnTo>
                      <a:pt x="1202" y="346"/>
                    </a:lnTo>
                    <a:lnTo>
                      <a:pt x="1216" y="338"/>
                    </a:lnTo>
                    <a:lnTo>
                      <a:pt x="1228" y="328"/>
                    </a:lnTo>
                    <a:lnTo>
                      <a:pt x="1240" y="316"/>
                    </a:lnTo>
                    <a:lnTo>
                      <a:pt x="1258" y="296"/>
                    </a:lnTo>
                    <a:lnTo>
                      <a:pt x="1270" y="280"/>
                    </a:lnTo>
                    <a:lnTo>
                      <a:pt x="1274" y="274"/>
                    </a:lnTo>
                    <a:lnTo>
                      <a:pt x="1274" y="274"/>
                    </a:lnTo>
                    <a:lnTo>
                      <a:pt x="1074" y="476"/>
                    </a:lnTo>
                    <a:lnTo>
                      <a:pt x="1074" y="476"/>
                    </a:lnTo>
                    <a:lnTo>
                      <a:pt x="984" y="566"/>
                    </a:lnTo>
                    <a:lnTo>
                      <a:pt x="934" y="614"/>
                    </a:lnTo>
                    <a:lnTo>
                      <a:pt x="908" y="638"/>
                    </a:lnTo>
                    <a:lnTo>
                      <a:pt x="882" y="660"/>
                    </a:lnTo>
                    <a:lnTo>
                      <a:pt x="854" y="680"/>
                    </a:lnTo>
                    <a:lnTo>
                      <a:pt x="826" y="700"/>
                    </a:lnTo>
                    <a:lnTo>
                      <a:pt x="796" y="716"/>
                    </a:lnTo>
                    <a:lnTo>
                      <a:pt x="766" y="732"/>
                    </a:lnTo>
                    <a:lnTo>
                      <a:pt x="734" y="744"/>
                    </a:lnTo>
                    <a:lnTo>
                      <a:pt x="700" y="754"/>
                    </a:lnTo>
                    <a:lnTo>
                      <a:pt x="666" y="762"/>
                    </a:lnTo>
                    <a:lnTo>
                      <a:pt x="632" y="764"/>
                    </a:lnTo>
                    <a:lnTo>
                      <a:pt x="632" y="764"/>
                    </a:lnTo>
                    <a:lnTo>
                      <a:pt x="302" y="764"/>
                    </a:lnTo>
                    <a:lnTo>
                      <a:pt x="0" y="76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32" y="0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1919288" y="1908175"/>
                <a:ext cx="4714875" cy="1212850"/>
              </a:xfrm>
              <a:custGeom>
                <a:avLst/>
                <a:gdLst>
                  <a:gd name="T0" fmla="*/ 852 w 2970"/>
                  <a:gd name="T1" fmla="*/ 0 h 764"/>
                  <a:gd name="T2" fmla="*/ 852 w 2970"/>
                  <a:gd name="T3" fmla="*/ 0 h 764"/>
                  <a:gd name="T4" fmla="*/ 818 w 2970"/>
                  <a:gd name="T5" fmla="*/ 2 h 764"/>
                  <a:gd name="T6" fmla="*/ 784 w 2970"/>
                  <a:gd name="T7" fmla="*/ 8 h 764"/>
                  <a:gd name="T8" fmla="*/ 750 w 2970"/>
                  <a:gd name="T9" fmla="*/ 18 h 764"/>
                  <a:gd name="T10" fmla="*/ 716 w 2970"/>
                  <a:gd name="T11" fmla="*/ 32 h 764"/>
                  <a:gd name="T12" fmla="*/ 684 w 2970"/>
                  <a:gd name="T13" fmla="*/ 48 h 764"/>
                  <a:gd name="T14" fmla="*/ 652 w 2970"/>
                  <a:gd name="T15" fmla="*/ 66 h 764"/>
                  <a:gd name="T16" fmla="*/ 620 w 2970"/>
                  <a:gd name="T17" fmla="*/ 88 h 764"/>
                  <a:gd name="T18" fmla="*/ 588 w 2970"/>
                  <a:gd name="T19" fmla="*/ 110 h 764"/>
                  <a:gd name="T20" fmla="*/ 558 w 2970"/>
                  <a:gd name="T21" fmla="*/ 134 h 764"/>
                  <a:gd name="T22" fmla="*/ 528 w 2970"/>
                  <a:gd name="T23" fmla="*/ 162 h 764"/>
                  <a:gd name="T24" fmla="*/ 500 w 2970"/>
                  <a:gd name="T25" fmla="*/ 188 h 764"/>
                  <a:gd name="T26" fmla="*/ 472 w 2970"/>
                  <a:gd name="T27" fmla="*/ 216 h 764"/>
                  <a:gd name="T28" fmla="*/ 418 w 2970"/>
                  <a:gd name="T29" fmla="*/ 274 h 764"/>
                  <a:gd name="T30" fmla="*/ 370 w 2970"/>
                  <a:gd name="T31" fmla="*/ 330 h 764"/>
                  <a:gd name="T32" fmla="*/ 370 w 2970"/>
                  <a:gd name="T33" fmla="*/ 330 h 764"/>
                  <a:gd name="T34" fmla="*/ 220 w 2970"/>
                  <a:gd name="T35" fmla="*/ 498 h 764"/>
                  <a:gd name="T36" fmla="*/ 104 w 2970"/>
                  <a:gd name="T37" fmla="*/ 626 h 764"/>
                  <a:gd name="T38" fmla="*/ 26 w 2970"/>
                  <a:gd name="T39" fmla="*/ 708 h 764"/>
                  <a:gd name="T40" fmla="*/ 0 w 2970"/>
                  <a:gd name="T41" fmla="*/ 736 h 764"/>
                  <a:gd name="T42" fmla="*/ 0 w 2970"/>
                  <a:gd name="T43" fmla="*/ 736 h 764"/>
                  <a:gd name="T44" fmla="*/ 392 w 2970"/>
                  <a:gd name="T45" fmla="*/ 456 h 764"/>
                  <a:gd name="T46" fmla="*/ 392 w 2970"/>
                  <a:gd name="T47" fmla="*/ 456 h 764"/>
                  <a:gd name="T48" fmla="*/ 430 w 2970"/>
                  <a:gd name="T49" fmla="*/ 500 h 764"/>
                  <a:gd name="T50" fmla="*/ 474 w 2970"/>
                  <a:gd name="T51" fmla="*/ 548 h 764"/>
                  <a:gd name="T52" fmla="*/ 528 w 2970"/>
                  <a:gd name="T53" fmla="*/ 600 h 764"/>
                  <a:gd name="T54" fmla="*/ 556 w 2970"/>
                  <a:gd name="T55" fmla="*/ 624 h 764"/>
                  <a:gd name="T56" fmla="*/ 586 w 2970"/>
                  <a:gd name="T57" fmla="*/ 650 h 764"/>
                  <a:gd name="T58" fmla="*/ 616 w 2970"/>
                  <a:gd name="T59" fmla="*/ 672 h 764"/>
                  <a:gd name="T60" fmla="*/ 648 w 2970"/>
                  <a:gd name="T61" fmla="*/ 694 h 764"/>
                  <a:gd name="T62" fmla="*/ 682 w 2970"/>
                  <a:gd name="T63" fmla="*/ 714 h 764"/>
                  <a:gd name="T64" fmla="*/ 714 w 2970"/>
                  <a:gd name="T65" fmla="*/ 732 h 764"/>
                  <a:gd name="T66" fmla="*/ 748 w 2970"/>
                  <a:gd name="T67" fmla="*/ 746 h 764"/>
                  <a:gd name="T68" fmla="*/ 782 w 2970"/>
                  <a:gd name="T69" fmla="*/ 756 h 764"/>
                  <a:gd name="T70" fmla="*/ 818 w 2970"/>
                  <a:gd name="T71" fmla="*/ 762 h 764"/>
                  <a:gd name="T72" fmla="*/ 852 w 2970"/>
                  <a:gd name="T73" fmla="*/ 764 h 764"/>
                  <a:gd name="T74" fmla="*/ 852 w 2970"/>
                  <a:gd name="T75" fmla="*/ 764 h 764"/>
                  <a:gd name="T76" fmla="*/ 2970 w 2970"/>
                  <a:gd name="T77" fmla="*/ 764 h 764"/>
                  <a:gd name="T78" fmla="*/ 2970 w 2970"/>
                  <a:gd name="T79" fmla="*/ 0 h 764"/>
                  <a:gd name="T80" fmla="*/ 2970 w 2970"/>
                  <a:gd name="T81" fmla="*/ 0 h 764"/>
                  <a:gd name="T82" fmla="*/ 852 w 2970"/>
                  <a:gd name="T83" fmla="*/ 0 h 764"/>
                  <a:gd name="T84" fmla="*/ 852 w 2970"/>
                  <a:gd name="T85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70" h="764">
                    <a:moveTo>
                      <a:pt x="852" y="0"/>
                    </a:moveTo>
                    <a:lnTo>
                      <a:pt x="852" y="0"/>
                    </a:lnTo>
                    <a:lnTo>
                      <a:pt x="818" y="2"/>
                    </a:lnTo>
                    <a:lnTo>
                      <a:pt x="784" y="8"/>
                    </a:lnTo>
                    <a:lnTo>
                      <a:pt x="750" y="18"/>
                    </a:lnTo>
                    <a:lnTo>
                      <a:pt x="716" y="32"/>
                    </a:lnTo>
                    <a:lnTo>
                      <a:pt x="684" y="48"/>
                    </a:lnTo>
                    <a:lnTo>
                      <a:pt x="652" y="66"/>
                    </a:lnTo>
                    <a:lnTo>
                      <a:pt x="620" y="88"/>
                    </a:lnTo>
                    <a:lnTo>
                      <a:pt x="588" y="110"/>
                    </a:lnTo>
                    <a:lnTo>
                      <a:pt x="558" y="134"/>
                    </a:lnTo>
                    <a:lnTo>
                      <a:pt x="528" y="162"/>
                    </a:lnTo>
                    <a:lnTo>
                      <a:pt x="500" y="188"/>
                    </a:lnTo>
                    <a:lnTo>
                      <a:pt x="472" y="216"/>
                    </a:lnTo>
                    <a:lnTo>
                      <a:pt x="418" y="274"/>
                    </a:lnTo>
                    <a:lnTo>
                      <a:pt x="370" y="330"/>
                    </a:lnTo>
                    <a:lnTo>
                      <a:pt x="370" y="330"/>
                    </a:lnTo>
                    <a:lnTo>
                      <a:pt x="220" y="498"/>
                    </a:lnTo>
                    <a:lnTo>
                      <a:pt x="104" y="626"/>
                    </a:lnTo>
                    <a:lnTo>
                      <a:pt x="26" y="708"/>
                    </a:lnTo>
                    <a:lnTo>
                      <a:pt x="0" y="736"/>
                    </a:lnTo>
                    <a:lnTo>
                      <a:pt x="0" y="736"/>
                    </a:lnTo>
                    <a:lnTo>
                      <a:pt x="392" y="456"/>
                    </a:lnTo>
                    <a:lnTo>
                      <a:pt x="392" y="456"/>
                    </a:lnTo>
                    <a:lnTo>
                      <a:pt x="430" y="500"/>
                    </a:lnTo>
                    <a:lnTo>
                      <a:pt x="474" y="548"/>
                    </a:lnTo>
                    <a:lnTo>
                      <a:pt x="528" y="600"/>
                    </a:lnTo>
                    <a:lnTo>
                      <a:pt x="556" y="624"/>
                    </a:lnTo>
                    <a:lnTo>
                      <a:pt x="586" y="650"/>
                    </a:lnTo>
                    <a:lnTo>
                      <a:pt x="616" y="672"/>
                    </a:lnTo>
                    <a:lnTo>
                      <a:pt x="648" y="694"/>
                    </a:lnTo>
                    <a:lnTo>
                      <a:pt x="682" y="714"/>
                    </a:lnTo>
                    <a:lnTo>
                      <a:pt x="714" y="732"/>
                    </a:lnTo>
                    <a:lnTo>
                      <a:pt x="748" y="746"/>
                    </a:lnTo>
                    <a:lnTo>
                      <a:pt x="782" y="756"/>
                    </a:lnTo>
                    <a:lnTo>
                      <a:pt x="818" y="762"/>
                    </a:lnTo>
                    <a:lnTo>
                      <a:pt x="852" y="764"/>
                    </a:lnTo>
                    <a:lnTo>
                      <a:pt x="852" y="764"/>
                    </a:lnTo>
                    <a:lnTo>
                      <a:pt x="2970" y="764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852" y="0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2917935" y="3468482"/>
              <a:ext cx="3646636" cy="581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n-GB" sz="12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Le </a:t>
              </a:r>
              <a:r>
                <a:rPr lang="en-GB" sz="12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spese</a:t>
              </a:r>
              <a:r>
                <a:rPr lang="en-GB" sz="12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2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soggette</a:t>
              </a:r>
              <a:r>
                <a:rPr lang="en-GB" sz="12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a </a:t>
              </a:r>
              <a:r>
                <a:rPr lang="en-GB" sz="12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ritenuta</a:t>
              </a:r>
              <a:r>
                <a:rPr lang="en-GB" sz="12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di </a:t>
              </a:r>
              <a:r>
                <a:rPr lang="en-GB" sz="12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acconto</a:t>
              </a:r>
              <a:r>
                <a:rPr lang="en-GB" sz="12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2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che</a:t>
              </a:r>
              <a:r>
                <a:rPr lang="en-GB" sz="12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non </a:t>
              </a:r>
              <a:r>
                <a:rPr lang="en-GB" sz="12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siano</a:t>
              </a:r>
              <a:r>
                <a:rPr lang="en-GB" sz="12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2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supportate</a:t>
              </a:r>
              <a:r>
                <a:rPr lang="en-GB" sz="12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dal </a:t>
              </a:r>
              <a:r>
                <a:rPr lang="en-GB" sz="12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versamento</a:t>
              </a:r>
              <a:r>
                <a:rPr lang="en-GB" sz="12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2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tramite</a:t>
              </a:r>
              <a:r>
                <a:rPr lang="en-GB" sz="12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F24 </a:t>
              </a:r>
              <a:r>
                <a:rPr lang="en-GB" sz="12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della</a:t>
              </a:r>
              <a:r>
                <a:rPr lang="en-GB" sz="12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2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ritenuta</a:t>
              </a:r>
              <a:r>
                <a:rPr lang="en-GB" sz="12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2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nei</a:t>
              </a:r>
              <a:r>
                <a:rPr lang="en-GB" sz="12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2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tempi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19713" y="3405680"/>
              <a:ext cx="1224136" cy="8911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000" b="1" dirty="0">
                  <a:solidFill>
                    <a:schemeClr val="tx2"/>
                  </a:solidFill>
                  <a:latin typeface="Georgia" pitchFamily="18" charset="0"/>
                </a:rPr>
                <a:t>02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6758" y="3002130"/>
            <a:ext cx="6897638" cy="893337"/>
            <a:chOff x="554038" y="4460421"/>
            <a:chExt cx="6080125" cy="1198166"/>
          </a:xfrm>
        </p:grpSpPr>
        <p:grpSp>
          <p:nvGrpSpPr>
            <p:cNvPr id="23" name="Group 22"/>
            <p:cNvGrpSpPr/>
            <p:nvPr/>
          </p:nvGrpSpPr>
          <p:grpSpPr>
            <a:xfrm>
              <a:off x="554038" y="4460421"/>
              <a:ext cx="6080125" cy="1198166"/>
              <a:chOff x="554038" y="1908173"/>
              <a:chExt cx="6080125" cy="1308102"/>
            </a:xfrm>
          </p:grpSpPr>
          <p:sp>
            <p:nvSpPr>
              <p:cNvPr id="28" name="Freeform 6"/>
              <p:cNvSpPr>
                <a:spLocks/>
              </p:cNvSpPr>
              <p:nvPr/>
            </p:nvSpPr>
            <p:spPr bwMode="auto">
              <a:xfrm>
                <a:off x="554038" y="2003426"/>
                <a:ext cx="2022475" cy="1212849"/>
              </a:xfrm>
              <a:custGeom>
                <a:avLst/>
                <a:gdLst>
                  <a:gd name="T0" fmla="*/ 632 w 1274"/>
                  <a:gd name="T1" fmla="*/ 0 h 764"/>
                  <a:gd name="T2" fmla="*/ 632 w 1274"/>
                  <a:gd name="T3" fmla="*/ 0 h 764"/>
                  <a:gd name="T4" fmla="*/ 664 w 1274"/>
                  <a:gd name="T5" fmla="*/ 2 h 764"/>
                  <a:gd name="T6" fmla="*/ 696 w 1274"/>
                  <a:gd name="T7" fmla="*/ 6 h 764"/>
                  <a:gd name="T8" fmla="*/ 726 w 1274"/>
                  <a:gd name="T9" fmla="*/ 14 h 764"/>
                  <a:gd name="T10" fmla="*/ 756 w 1274"/>
                  <a:gd name="T11" fmla="*/ 24 h 764"/>
                  <a:gd name="T12" fmla="*/ 784 w 1274"/>
                  <a:gd name="T13" fmla="*/ 36 h 764"/>
                  <a:gd name="T14" fmla="*/ 810 w 1274"/>
                  <a:gd name="T15" fmla="*/ 52 h 764"/>
                  <a:gd name="T16" fmla="*/ 838 w 1274"/>
                  <a:gd name="T17" fmla="*/ 70 h 764"/>
                  <a:gd name="T18" fmla="*/ 864 w 1274"/>
                  <a:gd name="T19" fmla="*/ 90 h 764"/>
                  <a:gd name="T20" fmla="*/ 890 w 1274"/>
                  <a:gd name="T21" fmla="*/ 114 h 764"/>
                  <a:gd name="T22" fmla="*/ 916 w 1274"/>
                  <a:gd name="T23" fmla="*/ 138 h 764"/>
                  <a:gd name="T24" fmla="*/ 970 w 1274"/>
                  <a:gd name="T25" fmla="*/ 194 h 764"/>
                  <a:gd name="T26" fmla="*/ 1026 w 1274"/>
                  <a:gd name="T27" fmla="*/ 256 h 764"/>
                  <a:gd name="T28" fmla="*/ 1088 w 1274"/>
                  <a:gd name="T29" fmla="*/ 326 h 764"/>
                  <a:gd name="T30" fmla="*/ 1088 w 1274"/>
                  <a:gd name="T31" fmla="*/ 326 h 764"/>
                  <a:gd name="T32" fmla="*/ 1106 w 1274"/>
                  <a:gd name="T33" fmla="*/ 342 h 764"/>
                  <a:gd name="T34" fmla="*/ 1122 w 1274"/>
                  <a:gd name="T35" fmla="*/ 352 h 764"/>
                  <a:gd name="T36" fmla="*/ 1138 w 1274"/>
                  <a:gd name="T37" fmla="*/ 358 h 764"/>
                  <a:gd name="T38" fmla="*/ 1156 w 1274"/>
                  <a:gd name="T39" fmla="*/ 360 h 764"/>
                  <a:gd name="T40" fmla="*/ 1172 w 1274"/>
                  <a:gd name="T41" fmla="*/ 358 h 764"/>
                  <a:gd name="T42" fmla="*/ 1186 w 1274"/>
                  <a:gd name="T43" fmla="*/ 354 h 764"/>
                  <a:gd name="T44" fmla="*/ 1202 w 1274"/>
                  <a:gd name="T45" fmla="*/ 346 h 764"/>
                  <a:gd name="T46" fmla="*/ 1216 w 1274"/>
                  <a:gd name="T47" fmla="*/ 338 h 764"/>
                  <a:gd name="T48" fmla="*/ 1228 w 1274"/>
                  <a:gd name="T49" fmla="*/ 328 h 764"/>
                  <a:gd name="T50" fmla="*/ 1240 w 1274"/>
                  <a:gd name="T51" fmla="*/ 316 h 764"/>
                  <a:gd name="T52" fmla="*/ 1258 w 1274"/>
                  <a:gd name="T53" fmla="*/ 296 h 764"/>
                  <a:gd name="T54" fmla="*/ 1270 w 1274"/>
                  <a:gd name="T55" fmla="*/ 280 h 764"/>
                  <a:gd name="T56" fmla="*/ 1274 w 1274"/>
                  <a:gd name="T57" fmla="*/ 274 h 764"/>
                  <a:gd name="T58" fmla="*/ 1274 w 1274"/>
                  <a:gd name="T59" fmla="*/ 274 h 764"/>
                  <a:gd name="T60" fmla="*/ 1074 w 1274"/>
                  <a:gd name="T61" fmla="*/ 476 h 764"/>
                  <a:gd name="T62" fmla="*/ 1074 w 1274"/>
                  <a:gd name="T63" fmla="*/ 476 h 764"/>
                  <a:gd name="T64" fmla="*/ 984 w 1274"/>
                  <a:gd name="T65" fmla="*/ 566 h 764"/>
                  <a:gd name="T66" fmla="*/ 934 w 1274"/>
                  <a:gd name="T67" fmla="*/ 614 h 764"/>
                  <a:gd name="T68" fmla="*/ 908 w 1274"/>
                  <a:gd name="T69" fmla="*/ 638 h 764"/>
                  <a:gd name="T70" fmla="*/ 882 w 1274"/>
                  <a:gd name="T71" fmla="*/ 660 h 764"/>
                  <a:gd name="T72" fmla="*/ 854 w 1274"/>
                  <a:gd name="T73" fmla="*/ 680 h 764"/>
                  <a:gd name="T74" fmla="*/ 826 w 1274"/>
                  <a:gd name="T75" fmla="*/ 700 h 764"/>
                  <a:gd name="T76" fmla="*/ 796 w 1274"/>
                  <a:gd name="T77" fmla="*/ 716 h 764"/>
                  <a:gd name="T78" fmla="*/ 766 w 1274"/>
                  <a:gd name="T79" fmla="*/ 732 h 764"/>
                  <a:gd name="T80" fmla="*/ 734 w 1274"/>
                  <a:gd name="T81" fmla="*/ 744 h 764"/>
                  <a:gd name="T82" fmla="*/ 700 w 1274"/>
                  <a:gd name="T83" fmla="*/ 754 h 764"/>
                  <a:gd name="T84" fmla="*/ 666 w 1274"/>
                  <a:gd name="T85" fmla="*/ 762 h 764"/>
                  <a:gd name="T86" fmla="*/ 632 w 1274"/>
                  <a:gd name="T87" fmla="*/ 764 h 764"/>
                  <a:gd name="T88" fmla="*/ 632 w 1274"/>
                  <a:gd name="T89" fmla="*/ 764 h 764"/>
                  <a:gd name="T90" fmla="*/ 302 w 1274"/>
                  <a:gd name="T91" fmla="*/ 764 h 764"/>
                  <a:gd name="T92" fmla="*/ 0 w 1274"/>
                  <a:gd name="T93" fmla="*/ 764 h 764"/>
                  <a:gd name="T94" fmla="*/ 0 w 1274"/>
                  <a:gd name="T95" fmla="*/ 0 h 764"/>
                  <a:gd name="T96" fmla="*/ 0 w 1274"/>
                  <a:gd name="T97" fmla="*/ 0 h 764"/>
                  <a:gd name="T98" fmla="*/ 632 w 1274"/>
                  <a:gd name="T99" fmla="*/ 0 h 764"/>
                  <a:gd name="T100" fmla="*/ 632 w 1274"/>
                  <a:gd name="T101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74" h="764">
                    <a:moveTo>
                      <a:pt x="632" y="0"/>
                    </a:moveTo>
                    <a:lnTo>
                      <a:pt x="632" y="0"/>
                    </a:lnTo>
                    <a:lnTo>
                      <a:pt x="664" y="2"/>
                    </a:lnTo>
                    <a:lnTo>
                      <a:pt x="696" y="6"/>
                    </a:lnTo>
                    <a:lnTo>
                      <a:pt x="726" y="14"/>
                    </a:lnTo>
                    <a:lnTo>
                      <a:pt x="756" y="24"/>
                    </a:lnTo>
                    <a:lnTo>
                      <a:pt x="784" y="36"/>
                    </a:lnTo>
                    <a:lnTo>
                      <a:pt x="810" y="52"/>
                    </a:lnTo>
                    <a:lnTo>
                      <a:pt x="838" y="70"/>
                    </a:lnTo>
                    <a:lnTo>
                      <a:pt x="864" y="90"/>
                    </a:lnTo>
                    <a:lnTo>
                      <a:pt x="890" y="114"/>
                    </a:lnTo>
                    <a:lnTo>
                      <a:pt x="916" y="138"/>
                    </a:lnTo>
                    <a:lnTo>
                      <a:pt x="970" y="194"/>
                    </a:lnTo>
                    <a:lnTo>
                      <a:pt x="1026" y="256"/>
                    </a:lnTo>
                    <a:lnTo>
                      <a:pt x="1088" y="326"/>
                    </a:lnTo>
                    <a:lnTo>
                      <a:pt x="1088" y="326"/>
                    </a:lnTo>
                    <a:lnTo>
                      <a:pt x="1106" y="342"/>
                    </a:lnTo>
                    <a:lnTo>
                      <a:pt x="1122" y="352"/>
                    </a:lnTo>
                    <a:lnTo>
                      <a:pt x="1138" y="358"/>
                    </a:lnTo>
                    <a:lnTo>
                      <a:pt x="1156" y="360"/>
                    </a:lnTo>
                    <a:lnTo>
                      <a:pt x="1172" y="358"/>
                    </a:lnTo>
                    <a:lnTo>
                      <a:pt x="1186" y="354"/>
                    </a:lnTo>
                    <a:lnTo>
                      <a:pt x="1202" y="346"/>
                    </a:lnTo>
                    <a:lnTo>
                      <a:pt x="1216" y="338"/>
                    </a:lnTo>
                    <a:lnTo>
                      <a:pt x="1228" y="328"/>
                    </a:lnTo>
                    <a:lnTo>
                      <a:pt x="1240" y="316"/>
                    </a:lnTo>
                    <a:lnTo>
                      <a:pt x="1258" y="296"/>
                    </a:lnTo>
                    <a:lnTo>
                      <a:pt x="1270" y="280"/>
                    </a:lnTo>
                    <a:lnTo>
                      <a:pt x="1274" y="274"/>
                    </a:lnTo>
                    <a:lnTo>
                      <a:pt x="1274" y="274"/>
                    </a:lnTo>
                    <a:lnTo>
                      <a:pt x="1074" y="476"/>
                    </a:lnTo>
                    <a:lnTo>
                      <a:pt x="1074" y="476"/>
                    </a:lnTo>
                    <a:lnTo>
                      <a:pt x="984" y="566"/>
                    </a:lnTo>
                    <a:lnTo>
                      <a:pt x="934" y="614"/>
                    </a:lnTo>
                    <a:lnTo>
                      <a:pt x="908" y="638"/>
                    </a:lnTo>
                    <a:lnTo>
                      <a:pt x="882" y="660"/>
                    </a:lnTo>
                    <a:lnTo>
                      <a:pt x="854" y="680"/>
                    </a:lnTo>
                    <a:lnTo>
                      <a:pt x="826" y="700"/>
                    </a:lnTo>
                    <a:lnTo>
                      <a:pt x="796" y="716"/>
                    </a:lnTo>
                    <a:lnTo>
                      <a:pt x="766" y="732"/>
                    </a:lnTo>
                    <a:lnTo>
                      <a:pt x="734" y="744"/>
                    </a:lnTo>
                    <a:lnTo>
                      <a:pt x="700" y="754"/>
                    </a:lnTo>
                    <a:lnTo>
                      <a:pt x="666" y="762"/>
                    </a:lnTo>
                    <a:lnTo>
                      <a:pt x="632" y="764"/>
                    </a:lnTo>
                    <a:lnTo>
                      <a:pt x="632" y="764"/>
                    </a:lnTo>
                    <a:lnTo>
                      <a:pt x="302" y="764"/>
                    </a:lnTo>
                    <a:lnTo>
                      <a:pt x="0" y="76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32" y="0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rgbClr val="95B3D7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7"/>
              <p:cNvSpPr>
                <a:spLocks/>
              </p:cNvSpPr>
              <p:nvPr/>
            </p:nvSpPr>
            <p:spPr bwMode="auto">
              <a:xfrm>
                <a:off x="1919288" y="1908173"/>
                <a:ext cx="4714875" cy="1212848"/>
              </a:xfrm>
              <a:custGeom>
                <a:avLst/>
                <a:gdLst>
                  <a:gd name="T0" fmla="*/ 852 w 2970"/>
                  <a:gd name="T1" fmla="*/ 0 h 764"/>
                  <a:gd name="T2" fmla="*/ 852 w 2970"/>
                  <a:gd name="T3" fmla="*/ 0 h 764"/>
                  <a:gd name="T4" fmla="*/ 818 w 2970"/>
                  <a:gd name="T5" fmla="*/ 2 h 764"/>
                  <a:gd name="T6" fmla="*/ 784 w 2970"/>
                  <a:gd name="T7" fmla="*/ 8 h 764"/>
                  <a:gd name="T8" fmla="*/ 750 w 2970"/>
                  <a:gd name="T9" fmla="*/ 18 h 764"/>
                  <a:gd name="T10" fmla="*/ 716 w 2970"/>
                  <a:gd name="T11" fmla="*/ 32 h 764"/>
                  <a:gd name="T12" fmla="*/ 684 w 2970"/>
                  <a:gd name="T13" fmla="*/ 48 h 764"/>
                  <a:gd name="T14" fmla="*/ 652 w 2970"/>
                  <a:gd name="T15" fmla="*/ 66 h 764"/>
                  <a:gd name="T16" fmla="*/ 620 w 2970"/>
                  <a:gd name="T17" fmla="*/ 88 h 764"/>
                  <a:gd name="T18" fmla="*/ 588 w 2970"/>
                  <a:gd name="T19" fmla="*/ 110 h 764"/>
                  <a:gd name="T20" fmla="*/ 558 w 2970"/>
                  <a:gd name="T21" fmla="*/ 134 h 764"/>
                  <a:gd name="T22" fmla="*/ 528 w 2970"/>
                  <a:gd name="T23" fmla="*/ 162 h 764"/>
                  <a:gd name="T24" fmla="*/ 500 w 2970"/>
                  <a:gd name="T25" fmla="*/ 188 h 764"/>
                  <a:gd name="T26" fmla="*/ 472 w 2970"/>
                  <a:gd name="T27" fmla="*/ 216 h 764"/>
                  <a:gd name="T28" fmla="*/ 418 w 2970"/>
                  <a:gd name="T29" fmla="*/ 274 h 764"/>
                  <a:gd name="T30" fmla="*/ 370 w 2970"/>
                  <a:gd name="T31" fmla="*/ 330 h 764"/>
                  <a:gd name="T32" fmla="*/ 370 w 2970"/>
                  <a:gd name="T33" fmla="*/ 330 h 764"/>
                  <a:gd name="T34" fmla="*/ 220 w 2970"/>
                  <a:gd name="T35" fmla="*/ 498 h 764"/>
                  <a:gd name="T36" fmla="*/ 104 w 2970"/>
                  <a:gd name="T37" fmla="*/ 626 h 764"/>
                  <a:gd name="T38" fmla="*/ 26 w 2970"/>
                  <a:gd name="T39" fmla="*/ 708 h 764"/>
                  <a:gd name="T40" fmla="*/ 0 w 2970"/>
                  <a:gd name="T41" fmla="*/ 736 h 764"/>
                  <a:gd name="T42" fmla="*/ 0 w 2970"/>
                  <a:gd name="T43" fmla="*/ 736 h 764"/>
                  <a:gd name="T44" fmla="*/ 392 w 2970"/>
                  <a:gd name="T45" fmla="*/ 456 h 764"/>
                  <a:gd name="T46" fmla="*/ 392 w 2970"/>
                  <a:gd name="T47" fmla="*/ 456 h 764"/>
                  <a:gd name="T48" fmla="*/ 430 w 2970"/>
                  <a:gd name="T49" fmla="*/ 500 h 764"/>
                  <a:gd name="T50" fmla="*/ 474 w 2970"/>
                  <a:gd name="T51" fmla="*/ 548 h 764"/>
                  <a:gd name="T52" fmla="*/ 528 w 2970"/>
                  <a:gd name="T53" fmla="*/ 600 h 764"/>
                  <a:gd name="T54" fmla="*/ 556 w 2970"/>
                  <a:gd name="T55" fmla="*/ 624 h 764"/>
                  <a:gd name="T56" fmla="*/ 586 w 2970"/>
                  <a:gd name="T57" fmla="*/ 650 h 764"/>
                  <a:gd name="T58" fmla="*/ 616 w 2970"/>
                  <a:gd name="T59" fmla="*/ 672 h 764"/>
                  <a:gd name="T60" fmla="*/ 648 w 2970"/>
                  <a:gd name="T61" fmla="*/ 694 h 764"/>
                  <a:gd name="T62" fmla="*/ 682 w 2970"/>
                  <a:gd name="T63" fmla="*/ 714 h 764"/>
                  <a:gd name="T64" fmla="*/ 714 w 2970"/>
                  <a:gd name="T65" fmla="*/ 732 h 764"/>
                  <a:gd name="T66" fmla="*/ 748 w 2970"/>
                  <a:gd name="T67" fmla="*/ 746 h 764"/>
                  <a:gd name="T68" fmla="*/ 782 w 2970"/>
                  <a:gd name="T69" fmla="*/ 756 h 764"/>
                  <a:gd name="T70" fmla="*/ 818 w 2970"/>
                  <a:gd name="T71" fmla="*/ 762 h 764"/>
                  <a:gd name="T72" fmla="*/ 852 w 2970"/>
                  <a:gd name="T73" fmla="*/ 764 h 764"/>
                  <a:gd name="T74" fmla="*/ 852 w 2970"/>
                  <a:gd name="T75" fmla="*/ 764 h 764"/>
                  <a:gd name="T76" fmla="*/ 2970 w 2970"/>
                  <a:gd name="T77" fmla="*/ 764 h 764"/>
                  <a:gd name="T78" fmla="*/ 2970 w 2970"/>
                  <a:gd name="T79" fmla="*/ 0 h 764"/>
                  <a:gd name="T80" fmla="*/ 2970 w 2970"/>
                  <a:gd name="T81" fmla="*/ 0 h 764"/>
                  <a:gd name="T82" fmla="*/ 852 w 2970"/>
                  <a:gd name="T83" fmla="*/ 0 h 764"/>
                  <a:gd name="T84" fmla="*/ 852 w 2970"/>
                  <a:gd name="T85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70" h="764">
                    <a:moveTo>
                      <a:pt x="852" y="0"/>
                    </a:moveTo>
                    <a:lnTo>
                      <a:pt x="852" y="0"/>
                    </a:lnTo>
                    <a:lnTo>
                      <a:pt x="818" y="2"/>
                    </a:lnTo>
                    <a:lnTo>
                      <a:pt x="784" y="8"/>
                    </a:lnTo>
                    <a:lnTo>
                      <a:pt x="750" y="18"/>
                    </a:lnTo>
                    <a:lnTo>
                      <a:pt x="716" y="32"/>
                    </a:lnTo>
                    <a:lnTo>
                      <a:pt x="684" y="48"/>
                    </a:lnTo>
                    <a:lnTo>
                      <a:pt x="652" y="66"/>
                    </a:lnTo>
                    <a:lnTo>
                      <a:pt x="620" y="88"/>
                    </a:lnTo>
                    <a:lnTo>
                      <a:pt x="588" y="110"/>
                    </a:lnTo>
                    <a:lnTo>
                      <a:pt x="558" y="134"/>
                    </a:lnTo>
                    <a:lnTo>
                      <a:pt x="528" y="162"/>
                    </a:lnTo>
                    <a:lnTo>
                      <a:pt x="500" y="188"/>
                    </a:lnTo>
                    <a:lnTo>
                      <a:pt x="472" y="216"/>
                    </a:lnTo>
                    <a:lnTo>
                      <a:pt x="418" y="274"/>
                    </a:lnTo>
                    <a:lnTo>
                      <a:pt x="370" y="330"/>
                    </a:lnTo>
                    <a:lnTo>
                      <a:pt x="370" y="330"/>
                    </a:lnTo>
                    <a:lnTo>
                      <a:pt x="220" y="498"/>
                    </a:lnTo>
                    <a:lnTo>
                      <a:pt x="104" y="626"/>
                    </a:lnTo>
                    <a:lnTo>
                      <a:pt x="26" y="708"/>
                    </a:lnTo>
                    <a:lnTo>
                      <a:pt x="0" y="736"/>
                    </a:lnTo>
                    <a:lnTo>
                      <a:pt x="0" y="736"/>
                    </a:lnTo>
                    <a:lnTo>
                      <a:pt x="392" y="456"/>
                    </a:lnTo>
                    <a:lnTo>
                      <a:pt x="392" y="456"/>
                    </a:lnTo>
                    <a:lnTo>
                      <a:pt x="430" y="500"/>
                    </a:lnTo>
                    <a:lnTo>
                      <a:pt x="474" y="548"/>
                    </a:lnTo>
                    <a:lnTo>
                      <a:pt x="528" y="600"/>
                    </a:lnTo>
                    <a:lnTo>
                      <a:pt x="556" y="624"/>
                    </a:lnTo>
                    <a:lnTo>
                      <a:pt x="586" y="650"/>
                    </a:lnTo>
                    <a:lnTo>
                      <a:pt x="616" y="672"/>
                    </a:lnTo>
                    <a:lnTo>
                      <a:pt x="648" y="694"/>
                    </a:lnTo>
                    <a:lnTo>
                      <a:pt x="682" y="714"/>
                    </a:lnTo>
                    <a:lnTo>
                      <a:pt x="714" y="732"/>
                    </a:lnTo>
                    <a:lnTo>
                      <a:pt x="748" y="746"/>
                    </a:lnTo>
                    <a:lnTo>
                      <a:pt x="782" y="756"/>
                    </a:lnTo>
                    <a:lnTo>
                      <a:pt x="818" y="762"/>
                    </a:lnTo>
                    <a:lnTo>
                      <a:pt x="852" y="764"/>
                    </a:lnTo>
                    <a:lnTo>
                      <a:pt x="852" y="764"/>
                    </a:lnTo>
                    <a:lnTo>
                      <a:pt x="2970" y="764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852" y="0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95B3D7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2932913" y="4579038"/>
              <a:ext cx="3637922" cy="866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n-GB" sz="12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Non </a:t>
              </a:r>
              <a:r>
                <a:rPr lang="en-GB" sz="1200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sono</a:t>
              </a:r>
              <a:r>
                <a:rPr lang="en-GB" sz="12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200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ammesse</a:t>
              </a:r>
              <a:r>
                <a:rPr lang="en-GB" sz="12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le </a:t>
              </a:r>
              <a:r>
                <a:rPr lang="en-GB" sz="1200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fatture</a:t>
              </a:r>
              <a:r>
                <a:rPr lang="en-GB" sz="12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200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emesse</a:t>
              </a:r>
              <a:r>
                <a:rPr lang="en-GB" sz="12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da </a:t>
              </a:r>
              <a:r>
                <a:rPr lang="en-GB" sz="1200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fornitori</a:t>
              </a:r>
              <a:r>
                <a:rPr lang="en-GB" sz="12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200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che</a:t>
              </a:r>
              <a:r>
                <a:rPr lang="en-GB" sz="12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200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hanno</a:t>
              </a:r>
              <a:r>
                <a:rPr lang="en-GB" sz="12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un </a:t>
              </a:r>
              <a:r>
                <a:rPr lang="en-GB" sz="1200" b="1" dirty="0" err="1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rapporto</a:t>
              </a:r>
              <a:r>
                <a:rPr lang="en-GB" sz="1200" b="1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2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di </a:t>
              </a:r>
              <a:r>
                <a:rPr lang="en-GB" sz="1200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parentela</a:t>
              </a:r>
              <a:r>
                <a:rPr lang="en-GB" sz="12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(</a:t>
              </a:r>
              <a:r>
                <a:rPr lang="en-GB" sz="1200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fratello</a:t>
              </a:r>
              <a:r>
                <a:rPr lang="en-GB" sz="12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, </a:t>
              </a:r>
              <a:r>
                <a:rPr lang="en-GB" sz="1200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cugino</a:t>
              </a:r>
              <a:r>
                <a:rPr lang="en-GB" sz="12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, </a:t>
              </a:r>
              <a:r>
                <a:rPr lang="en-GB" sz="1200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madre</a:t>
              </a:r>
              <a:r>
                <a:rPr lang="en-GB" sz="12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200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ecc</a:t>
              </a:r>
              <a:r>
                <a:rPr lang="en-GB" sz="12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…) con </a:t>
              </a:r>
              <a:r>
                <a:rPr lang="en-GB" sz="1200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il</a:t>
              </a:r>
              <a:r>
                <a:rPr lang="en-GB" sz="12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200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Legale</a:t>
              </a:r>
              <a:r>
                <a:rPr lang="en-GB" sz="12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GB" sz="1200" b="1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Rappresentante</a:t>
              </a:r>
              <a:r>
                <a:rPr lang="en-GB" sz="12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25979" y="4579038"/>
              <a:ext cx="1026915" cy="9494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000" b="1" dirty="0" smtClean="0">
                  <a:solidFill>
                    <a:schemeClr val="tx2"/>
                  </a:solidFill>
                  <a:latin typeface="Georgia" pitchFamily="18" charset="0"/>
                </a:rPr>
                <a:t>03</a:t>
              </a:r>
              <a:endParaRPr lang="en-GB" sz="4000" b="1" dirty="0">
                <a:solidFill>
                  <a:schemeClr val="tx2"/>
                </a:solidFill>
                <a:latin typeface="Georgia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54052" y="4463426"/>
              <a:ext cx="592248" cy="1155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GB" sz="5000" dirty="0">
                <a:solidFill>
                  <a:schemeClr val="accent4"/>
                </a:solidFill>
                <a:latin typeface="Georgia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073299" y="1052036"/>
            <a:ext cx="42419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12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Non </a:t>
            </a:r>
            <a:r>
              <a:rPr lang="it-IT" sz="1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sono ammissibili le spese supportate da contratti che non siano sottoscritti dal beneficiario e tutte le altre parti contraenti</a:t>
            </a:r>
          </a:p>
        </p:txBody>
      </p:sp>
      <p:sp>
        <p:nvSpPr>
          <p:cNvPr id="25" name="Segnaposto numero diapositiva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FDE-E775-4880-A187-7195418A024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55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944" y="117898"/>
            <a:ext cx="5779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22334"/>
                </a:solidFill>
              </a:rPr>
              <a:t>Periodo ammissibilità della spesa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8020" y="833924"/>
            <a:ext cx="6089130" cy="331897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noAutofit/>
          </a:bodyPr>
          <a:lstStyle/>
          <a:p>
            <a:pPr marL="285750" indent="-285750" algn="just">
              <a:lnSpc>
                <a:spcPts val="2000"/>
              </a:lnSpc>
              <a:buFont typeface="Wingdings" panose="05000000000000000000" pitchFamily="2" charset="2"/>
              <a:buChar char="v"/>
            </a:pPr>
            <a:r>
              <a:rPr lang="it-IT" sz="1400" dirty="0" smtClean="0"/>
              <a:t>La data di avvio del progetto coincide con la sottoscrizione del primo impegno giuridicamente vincolante;</a:t>
            </a:r>
          </a:p>
          <a:p>
            <a:pPr marL="285750" indent="-285750" algn="just">
              <a:lnSpc>
                <a:spcPts val="2000"/>
              </a:lnSpc>
              <a:buFont typeface="Wingdings" panose="05000000000000000000" pitchFamily="2" charset="2"/>
              <a:buChar char="v"/>
            </a:pPr>
            <a:r>
              <a:rPr lang="it-IT" sz="1400" dirty="0" smtClean="0"/>
              <a:t>Sono </a:t>
            </a:r>
            <a:r>
              <a:rPr lang="it-IT" sz="1400" dirty="0"/>
              <a:t>ammissibili le spese sostenute dopo la data di Avvio del </a:t>
            </a:r>
            <a:r>
              <a:rPr lang="it-IT" sz="1400" dirty="0" smtClean="0"/>
              <a:t>progetto </a:t>
            </a:r>
            <a:r>
              <a:rPr lang="it-IT" sz="1400" dirty="0"/>
              <a:t>(successiva alla data di invio della </a:t>
            </a:r>
            <a:r>
              <a:rPr lang="it-IT" sz="1400" dirty="0" err="1"/>
              <a:t>pec</a:t>
            </a:r>
            <a:r>
              <a:rPr lang="it-IT" sz="1400" dirty="0"/>
              <a:t> della domanda), ad eccezione delle Spese Preparatorie </a:t>
            </a:r>
            <a:r>
              <a:rPr lang="it-IT" sz="1400" dirty="0" smtClean="0"/>
              <a:t>che </a:t>
            </a:r>
            <a:r>
              <a:rPr lang="it-IT" sz="1400" dirty="0"/>
              <a:t>sono ammissibili anche se sostenute prima della presentazione della domanda, ma comunque successivamente al 26 luglio 2014, in misura non superiore al 5% del totale dei Costi di Produzione ammessi; </a:t>
            </a:r>
            <a:endParaRPr lang="it-IT" sz="1400" dirty="0" smtClean="0"/>
          </a:p>
          <a:p>
            <a:pPr marL="285750" indent="-285750" algn="just">
              <a:lnSpc>
                <a:spcPts val="2000"/>
              </a:lnSpc>
              <a:buFont typeface="Wingdings" panose="05000000000000000000" pitchFamily="2" charset="2"/>
              <a:buChar char="v"/>
            </a:pPr>
            <a:r>
              <a:rPr lang="it-IT" sz="1400" dirty="0" smtClean="0"/>
              <a:t>Sono ammissibili le spese il </a:t>
            </a:r>
            <a:r>
              <a:rPr lang="it-IT" sz="1400" dirty="0"/>
              <a:t>cui titolo di spesa (fattura, ricevuta, ecc.) sarà stato emesso nell’arco temporale compreso tra il giorno successivo alla data di Avvio del </a:t>
            </a:r>
            <a:r>
              <a:rPr lang="it-IT" sz="1400" dirty="0" smtClean="0"/>
              <a:t>progetto e </a:t>
            </a:r>
            <a:r>
              <a:rPr lang="it-IT" sz="1400" dirty="0"/>
              <a:t>il termine ultimo di realizzazione dello stesso. </a:t>
            </a:r>
            <a:endParaRPr lang="it-IT" sz="1400" dirty="0" smtClean="0"/>
          </a:p>
        </p:txBody>
      </p:sp>
      <p:pic>
        <p:nvPicPr>
          <p:cNvPr id="7170" name="Picture 2" descr="Risultati immagini per omino tempo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20" y="113307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FDE-E775-4880-A187-7195418A024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6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944" y="117898"/>
            <a:ext cx="7007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22334"/>
                </a:solidFill>
              </a:rPr>
              <a:t>Punti d’attenzione: Riferimenti temporali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7589" y="1044357"/>
            <a:ext cx="5207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400" dirty="0" smtClean="0"/>
          </a:p>
          <a:p>
            <a:pPr algn="just"/>
            <a:endParaRPr lang="it-IT" sz="1400" dirty="0" smtClean="0"/>
          </a:p>
        </p:txBody>
      </p:sp>
      <p:pic>
        <p:nvPicPr>
          <p:cNvPr id="6146" name="Picture 2" descr="Risultati immagini per omino attenzi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4357"/>
            <a:ext cx="1641600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41601" y="806697"/>
            <a:ext cx="5923766" cy="3346203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no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it-IT" sz="1400" dirty="0" smtClean="0"/>
              <a:t>Eventuali proroghe devono essere necessariamente richieste prima dei tempi prestabiliti per la rendicontazione;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it-IT" sz="1400" dirty="0"/>
              <a:t>La data di avvio del progetto deve risultare coerente sia con il Cronoprogramma presentato alla sottoscrizione dell’Atto d’Impegno, che con la documentazione amministrativa di </a:t>
            </a:r>
            <a:r>
              <a:rPr lang="it-IT" sz="1400" dirty="0" smtClean="0"/>
              <a:t>spesa;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it-IT" sz="1400" dirty="0"/>
              <a:t>In caso di Aggregazione, sarà la società capofila ad indicare le coordinate bancarie del relativo conto corrente nell’Atto d’Impegno e su tale conto saranno versate le quote di Contributo erogate da Lazio Innova S.p.A</a:t>
            </a:r>
            <a:r>
              <a:rPr lang="it-IT" sz="1400" dirty="0" smtClean="0"/>
              <a:t>.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it-IT" sz="1400" dirty="0"/>
              <a:t>La copia campione dovrà essere depositata presso il MIBACT entro 12 mesi dalla data di invio della lettera di invito a sottoscrivere l’Atto d’impegno, tale termine è aumentato, nel caso delle Opere Audiovisive di durata superiore ai 220 minuti o delle Opere di animazione, a 24 </a:t>
            </a:r>
            <a:r>
              <a:rPr lang="it-IT" sz="1400" dirty="0" smtClean="0"/>
              <a:t>mesi</a:t>
            </a:r>
          </a:p>
        </p:txBody>
      </p:sp>
      <p:pic>
        <p:nvPicPr>
          <p:cNvPr id="7" name="Picture 2" descr="Risultati immagini per omino attenzi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44357"/>
            <a:ext cx="1641600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74FDE-E775-4880-A187-7195418A024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08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sharepoint/v3/field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4550</TotalTime>
  <Words>2968</Words>
  <Application>Microsoft Office PowerPoint</Application>
  <PresentationFormat>Presentazione su schermo (16:9)</PresentationFormat>
  <Paragraphs>324</Paragraphs>
  <Slides>42</Slides>
  <Notes>42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Georgia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Edoardo Pontecorvo</cp:lastModifiedBy>
  <cp:revision>624</cp:revision>
  <cp:lastPrinted>2018-02-09T18:08:12Z</cp:lastPrinted>
  <dcterms:created xsi:type="dcterms:W3CDTF">2018-01-05T10:07:10Z</dcterms:created>
  <dcterms:modified xsi:type="dcterms:W3CDTF">2018-10-15T08:18:50Z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