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64" r:id="rId3"/>
    <p:sldId id="274" r:id="rId4"/>
    <p:sldId id="266" r:id="rId5"/>
    <p:sldId id="267" r:id="rId6"/>
    <p:sldId id="268" r:id="rId7"/>
    <p:sldId id="275" r:id="rId8"/>
    <p:sldId id="269" r:id="rId9"/>
    <p:sldId id="270" r:id="rId10"/>
    <p:sldId id="271" r:id="rId11"/>
    <p:sldId id="272" r:id="rId12"/>
    <p:sldId id="273" r:id="rId13"/>
  </p:sldIdLst>
  <p:sldSz cx="9144000" cy="5143500" type="screen16x9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60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2535"/>
    <a:srgbClr val="47B9B7"/>
    <a:srgbClr val="7852FF"/>
    <a:srgbClr val="66AF40"/>
    <a:srgbClr val="74FFF8"/>
    <a:srgbClr val="051A28"/>
    <a:srgbClr val="E06D3C"/>
    <a:srgbClr val="F17323"/>
    <a:srgbClr val="EB7133"/>
    <a:srgbClr val="D8E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666" y="90"/>
      </p:cViewPr>
      <p:guideLst>
        <p:guide orient="horz" pos="1620"/>
        <p:guide pos="2880"/>
        <p:guide pos="260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60664-7EC9-AC47-9B27-C4D248EDE0E5}" type="datetimeFigureOut">
              <a:rPr lang="it-IT" smtClean="0"/>
              <a:pPr/>
              <a:t>19/03/2021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09BE-3AB9-2646-9815-8DB454EDCD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60664-7EC9-AC47-9B27-C4D248EDE0E5}" type="datetimeFigureOut">
              <a:rPr lang="it-IT" smtClean="0"/>
              <a:pPr/>
              <a:t>19/03/2021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09BE-3AB9-2646-9815-8DB454EDCD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60664-7EC9-AC47-9B27-C4D248EDE0E5}" type="datetimeFigureOut">
              <a:rPr lang="it-IT" smtClean="0"/>
              <a:pPr/>
              <a:t>19/03/2021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09BE-3AB9-2646-9815-8DB454EDCD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60664-7EC9-AC47-9B27-C4D248EDE0E5}" type="datetimeFigureOut">
              <a:rPr lang="it-IT" smtClean="0"/>
              <a:pPr/>
              <a:t>19/03/2021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09BE-3AB9-2646-9815-8DB454EDCD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60664-7EC9-AC47-9B27-C4D248EDE0E5}" type="datetimeFigureOut">
              <a:rPr lang="it-IT" smtClean="0"/>
              <a:pPr/>
              <a:t>19/03/2021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09BE-3AB9-2646-9815-8DB454EDCD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60664-7EC9-AC47-9B27-C4D248EDE0E5}" type="datetimeFigureOut">
              <a:rPr lang="it-IT" smtClean="0"/>
              <a:pPr/>
              <a:t>19/03/2021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09BE-3AB9-2646-9815-8DB454EDCD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60664-7EC9-AC47-9B27-C4D248EDE0E5}" type="datetimeFigureOut">
              <a:rPr lang="it-IT" smtClean="0"/>
              <a:pPr/>
              <a:t>19/03/2021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09BE-3AB9-2646-9815-8DB454EDCD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60664-7EC9-AC47-9B27-C4D248EDE0E5}" type="datetimeFigureOut">
              <a:rPr lang="it-IT" smtClean="0"/>
              <a:pPr/>
              <a:t>19/03/2021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09BE-3AB9-2646-9815-8DB454EDCD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60664-7EC9-AC47-9B27-C4D248EDE0E5}" type="datetimeFigureOut">
              <a:rPr lang="it-IT" smtClean="0"/>
              <a:pPr/>
              <a:t>19/03/2021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09BE-3AB9-2646-9815-8DB454EDCD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60664-7EC9-AC47-9B27-C4D248EDE0E5}" type="datetimeFigureOut">
              <a:rPr lang="it-IT" smtClean="0"/>
              <a:pPr/>
              <a:t>19/03/2021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09BE-3AB9-2646-9815-8DB454EDCD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60664-7EC9-AC47-9B27-C4D248EDE0E5}" type="datetimeFigureOut">
              <a:rPr lang="it-IT" smtClean="0"/>
              <a:pPr/>
              <a:t>19/03/2021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09BE-3AB9-2646-9815-8DB454EDCD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8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60664-7EC9-AC47-9B27-C4D248EDE0E5}" type="datetimeFigureOut">
              <a:rPr lang="it-IT" smtClean="0"/>
              <a:pPr/>
              <a:t>19/03/2021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909BE-3AB9-2646-9815-8DB454EDCD90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1624913" y="3542971"/>
            <a:ext cx="6400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kern="0" spc="5" dirty="0" smtClean="0">
                <a:solidFill>
                  <a:srgbClr val="FFFFFF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Il Programma FSE+ 2021-2027 della Regione Lazio</a:t>
            </a:r>
            <a:endParaRPr lang="it-IT" sz="2000" b="1" kern="0" spc="5" dirty="0">
              <a:solidFill>
                <a:srgbClr val="FFFFFF"/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532660" y="3958120"/>
            <a:ext cx="16113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600" dirty="0" smtClean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19 marzo 2021 </a:t>
            </a:r>
            <a:endParaRPr lang="it-IT" sz="16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0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7"/>
          <p:cNvSpPr/>
          <p:nvPr/>
        </p:nvSpPr>
        <p:spPr>
          <a:xfrm>
            <a:off x="0" y="1495405"/>
            <a:ext cx="341937" cy="1210727"/>
          </a:xfrm>
          <a:custGeom>
            <a:avLst/>
            <a:gdLst/>
            <a:ahLst/>
            <a:cxnLst/>
            <a:rect l="l" t="t" r="r" b="b"/>
            <a:pathLst>
              <a:path w="937260" h="2974975">
                <a:moveTo>
                  <a:pt x="0" y="0"/>
                </a:moveTo>
                <a:lnTo>
                  <a:pt x="0" y="2974538"/>
                </a:lnTo>
                <a:lnTo>
                  <a:pt x="56331" y="2924428"/>
                </a:lnTo>
                <a:lnTo>
                  <a:pt x="132989" y="2855051"/>
                </a:lnTo>
                <a:lnTo>
                  <a:pt x="170956" y="2820066"/>
                </a:lnTo>
                <a:lnTo>
                  <a:pt x="208611" y="2784872"/>
                </a:lnTo>
                <a:lnTo>
                  <a:pt x="245903" y="2749460"/>
                </a:lnTo>
                <a:lnTo>
                  <a:pt x="282780" y="2713822"/>
                </a:lnTo>
                <a:lnTo>
                  <a:pt x="319189" y="2677949"/>
                </a:lnTo>
                <a:lnTo>
                  <a:pt x="355078" y="2641832"/>
                </a:lnTo>
                <a:lnTo>
                  <a:pt x="390396" y="2605463"/>
                </a:lnTo>
                <a:lnTo>
                  <a:pt x="425089" y="2568833"/>
                </a:lnTo>
                <a:lnTo>
                  <a:pt x="459106" y="2531934"/>
                </a:lnTo>
                <a:lnTo>
                  <a:pt x="492395" y="2494758"/>
                </a:lnTo>
                <a:lnTo>
                  <a:pt x="524903" y="2457294"/>
                </a:lnTo>
                <a:lnTo>
                  <a:pt x="556579" y="2419536"/>
                </a:lnTo>
                <a:lnTo>
                  <a:pt x="587369" y="2381474"/>
                </a:lnTo>
                <a:lnTo>
                  <a:pt x="617223" y="2343099"/>
                </a:lnTo>
                <a:lnTo>
                  <a:pt x="646087" y="2304404"/>
                </a:lnTo>
                <a:lnTo>
                  <a:pt x="673911" y="2265380"/>
                </a:lnTo>
                <a:lnTo>
                  <a:pt x="700640" y="2226017"/>
                </a:lnTo>
                <a:lnTo>
                  <a:pt x="726224" y="2186308"/>
                </a:lnTo>
                <a:lnTo>
                  <a:pt x="750610" y="2146244"/>
                </a:lnTo>
                <a:lnTo>
                  <a:pt x="773746" y="2105816"/>
                </a:lnTo>
                <a:lnTo>
                  <a:pt x="795581" y="2065015"/>
                </a:lnTo>
                <a:lnTo>
                  <a:pt x="816060" y="2023834"/>
                </a:lnTo>
                <a:lnTo>
                  <a:pt x="835134" y="1982263"/>
                </a:lnTo>
                <a:lnTo>
                  <a:pt x="852749" y="1940295"/>
                </a:lnTo>
                <a:lnTo>
                  <a:pt x="868853" y="1897919"/>
                </a:lnTo>
                <a:lnTo>
                  <a:pt x="883394" y="1855128"/>
                </a:lnTo>
                <a:lnTo>
                  <a:pt x="896320" y="1811913"/>
                </a:lnTo>
                <a:lnTo>
                  <a:pt x="907579" y="1768266"/>
                </a:lnTo>
                <a:lnTo>
                  <a:pt x="917118" y="1724178"/>
                </a:lnTo>
                <a:lnTo>
                  <a:pt x="924886" y="1679640"/>
                </a:lnTo>
                <a:lnTo>
                  <a:pt x="930830" y="1634644"/>
                </a:lnTo>
                <a:lnTo>
                  <a:pt x="934899" y="1589182"/>
                </a:lnTo>
                <a:lnTo>
                  <a:pt x="937039" y="1543243"/>
                </a:lnTo>
                <a:lnTo>
                  <a:pt x="937199" y="1496821"/>
                </a:lnTo>
                <a:lnTo>
                  <a:pt x="935327" y="1449907"/>
                </a:lnTo>
                <a:lnTo>
                  <a:pt x="931370" y="1402491"/>
                </a:lnTo>
                <a:lnTo>
                  <a:pt x="925277" y="1354566"/>
                </a:lnTo>
                <a:lnTo>
                  <a:pt x="917213" y="1307231"/>
                </a:lnTo>
                <a:lnTo>
                  <a:pt x="907283" y="1260519"/>
                </a:lnTo>
                <a:lnTo>
                  <a:pt x="895548" y="1214408"/>
                </a:lnTo>
                <a:lnTo>
                  <a:pt x="882072" y="1168881"/>
                </a:lnTo>
                <a:lnTo>
                  <a:pt x="866917" y="1123917"/>
                </a:lnTo>
                <a:lnTo>
                  <a:pt x="850146" y="1079498"/>
                </a:lnTo>
                <a:lnTo>
                  <a:pt x="831821" y="1035603"/>
                </a:lnTo>
                <a:lnTo>
                  <a:pt x="812006" y="992216"/>
                </a:lnTo>
                <a:lnTo>
                  <a:pt x="790763" y="949314"/>
                </a:lnTo>
                <a:lnTo>
                  <a:pt x="768155" y="906881"/>
                </a:lnTo>
                <a:lnTo>
                  <a:pt x="744245" y="864896"/>
                </a:lnTo>
                <a:lnTo>
                  <a:pt x="719094" y="823340"/>
                </a:lnTo>
                <a:lnTo>
                  <a:pt x="692767" y="782195"/>
                </a:lnTo>
                <a:lnTo>
                  <a:pt x="665325" y="741440"/>
                </a:lnTo>
                <a:lnTo>
                  <a:pt x="636832" y="701056"/>
                </a:lnTo>
                <a:lnTo>
                  <a:pt x="607349" y="661025"/>
                </a:lnTo>
                <a:lnTo>
                  <a:pt x="576941" y="621327"/>
                </a:lnTo>
                <a:lnTo>
                  <a:pt x="545669" y="581943"/>
                </a:lnTo>
                <a:lnTo>
                  <a:pt x="513596" y="542854"/>
                </a:lnTo>
                <a:lnTo>
                  <a:pt x="480785" y="504041"/>
                </a:lnTo>
                <a:lnTo>
                  <a:pt x="447299" y="465483"/>
                </a:lnTo>
                <a:lnTo>
                  <a:pt x="413200" y="427163"/>
                </a:lnTo>
                <a:lnTo>
                  <a:pt x="378551" y="389060"/>
                </a:lnTo>
                <a:lnTo>
                  <a:pt x="343415" y="351157"/>
                </a:lnTo>
                <a:lnTo>
                  <a:pt x="307855" y="313432"/>
                </a:lnTo>
                <a:lnTo>
                  <a:pt x="271933" y="275868"/>
                </a:lnTo>
                <a:lnTo>
                  <a:pt x="235711" y="238445"/>
                </a:lnTo>
                <a:lnTo>
                  <a:pt x="0" y="0"/>
                </a:lnTo>
                <a:close/>
              </a:path>
            </a:pathLst>
          </a:custGeom>
          <a:solidFill>
            <a:srgbClr val="FADA04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" name="Immagine 1" descr="Slide Tapp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68"/>
          <a:stretch/>
        </p:blipFill>
        <p:spPr>
          <a:xfrm>
            <a:off x="0" y="4303462"/>
            <a:ext cx="9144000" cy="84003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1076" y="79236"/>
            <a:ext cx="9074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Il Programma FSE+: </a:t>
            </a:r>
            <a:r>
              <a:rPr lang="it-IT" sz="2000" b="1" dirty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Inclusione sociale e </a:t>
            </a:r>
            <a:r>
              <a:rPr lang="it-IT" sz="2000" b="1" dirty="0" err="1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empowerment</a:t>
            </a:r>
            <a:r>
              <a:rPr lang="it-IT" sz="2000" b="1" dirty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 delle fasce </a:t>
            </a:r>
            <a:r>
              <a:rPr lang="it-IT" sz="2000" b="1" dirty="0" smtClean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deboli</a:t>
            </a:r>
            <a:endParaRPr lang="it-IT" sz="2000" b="1" dirty="0">
              <a:solidFill>
                <a:srgbClr val="092535"/>
              </a:solidFill>
              <a:latin typeface="Arial" pitchFamily="34" charset="0"/>
              <a:ea typeface="Montserrat SemiBold" charset="0"/>
              <a:cs typeface="Arial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67782" y="817532"/>
            <a:ext cx="8797186" cy="3416320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rosecuzione supporto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 progetti di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agricoltura sociale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(in coerenza con progettualità del PSR/FEASR); </a:t>
            </a:r>
            <a:endParaRPr lang="it-IT" sz="120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Prosecuzione progetti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 l’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inclusione attiva nei processi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produttivi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di soggetti in condizione di svantaggio; 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Prosecuzione interventi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formativi personalizzati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 gruppi svantaggiati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(percorsi individuali o di gruppo) per l’acquisizione o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rafforzamento competenze tecnico professionali o trasversali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 per ottenimento di una qualifica professionale; </a:t>
            </a:r>
            <a:endParaRPr lang="it-IT" sz="120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Prosecuzione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tirocini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extracurricolari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di orientamento e formazione e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inserimento/reinserimento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lavorativo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finalizzati all’inclusione sociale e all’autonomia della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persona (attenzione ai disabili);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Prosecuzione creazione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reti per l’inclusione sociale dei migranti transitanti e dei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rifugiati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promozione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della cultura dell’accoglienza e interventi per l'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integrazione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cittadini di paesi terzi e delle comunità emarginate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(Rom);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Prosecuzione della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programmazione relativa ai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servizi per l’infanzia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(rafforzamento asili nido; buoni servizio per l’infanzia) e ai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servizi rivolti alle persone non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autosufficienti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Potenziamento delle misure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di formazione e riqualificazione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professionale per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gli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operatori dei servizi sociali e sanitari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regionali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;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Prosecuzione del potenziamento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 la qualificazione dei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servizi svolti a livello di Piani sociali di zona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per la prevenzione delle problematiche legate alla salute delle categorie più a rischio e per l’accesso ai servizi socio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sanitari;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Prosecuzione di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progetti speciali di presa in carico per l’inclusione attiva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oltre che l’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assistenza specialistica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 campo istruzione (per gli allievi in condizione di disabilità) e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percorsi formativi mirati per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disabili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Sperimentazione di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interventi integrati rivolti alle famiglie e alla prevenzione della marginalità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estrema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 di servizi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rivolti all’infanzia in condizioni di marginalità o difficoltà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sociale e familiare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39671" y="513435"/>
            <a:ext cx="8316703" cy="276999"/>
          </a:xfrm>
          <a:prstGeom prst="rect">
            <a:avLst/>
          </a:prstGeom>
          <a:gradFill flip="none" rotWithShape="1">
            <a:gsLst>
              <a:gs pos="0">
                <a:srgbClr val="F8D802"/>
              </a:gs>
              <a:gs pos="0">
                <a:schemeClr val="bg1">
                  <a:lumMod val="95000"/>
                </a:schemeClr>
              </a:gs>
              <a:gs pos="100000">
                <a:srgbClr val="EEF1FC"/>
              </a:gs>
            </a:gsLst>
            <a:lin ang="2700000" scaled="1"/>
            <a:tileRect/>
          </a:gradFill>
          <a:ln>
            <a:solidFill>
              <a:srgbClr val="F8D802"/>
            </a:solidFill>
          </a:ln>
          <a:effectLst>
            <a:outerShdw blurRad="63500" dir="2580000" sx="98000" sy="98000" algn="tl" rotWithShape="0">
              <a:srgbClr val="F8D802">
                <a:alpha val="66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it-IT" sz="1200" b="1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Si </a:t>
            </a:r>
            <a:r>
              <a:rPr lang="it-IT" sz="1200" b="1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prevedono i seguenti  </a:t>
            </a:r>
            <a:r>
              <a:rPr lang="it-IT" sz="1200" b="1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interventi, sia innovativi sia in </a:t>
            </a:r>
            <a:r>
              <a:rPr lang="it-IT" sz="1200" b="1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prosecuzione con la programmazione </a:t>
            </a:r>
            <a:r>
              <a:rPr lang="it-IT" sz="1200" b="1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2014-2020:</a:t>
            </a:r>
            <a:endParaRPr lang="it-IT" sz="1200" b="1" dirty="0">
              <a:solidFill>
                <a:srgbClr val="0070C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50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7"/>
          <p:cNvSpPr/>
          <p:nvPr/>
        </p:nvSpPr>
        <p:spPr>
          <a:xfrm>
            <a:off x="0" y="1495405"/>
            <a:ext cx="341937" cy="1210727"/>
          </a:xfrm>
          <a:custGeom>
            <a:avLst/>
            <a:gdLst/>
            <a:ahLst/>
            <a:cxnLst/>
            <a:rect l="l" t="t" r="r" b="b"/>
            <a:pathLst>
              <a:path w="937260" h="2974975">
                <a:moveTo>
                  <a:pt x="0" y="0"/>
                </a:moveTo>
                <a:lnTo>
                  <a:pt x="0" y="2974538"/>
                </a:lnTo>
                <a:lnTo>
                  <a:pt x="56331" y="2924428"/>
                </a:lnTo>
                <a:lnTo>
                  <a:pt x="132989" y="2855051"/>
                </a:lnTo>
                <a:lnTo>
                  <a:pt x="170956" y="2820066"/>
                </a:lnTo>
                <a:lnTo>
                  <a:pt x="208611" y="2784872"/>
                </a:lnTo>
                <a:lnTo>
                  <a:pt x="245903" y="2749460"/>
                </a:lnTo>
                <a:lnTo>
                  <a:pt x="282780" y="2713822"/>
                </a:lnTo>
                <a:lnTo>
                  <a:pt x="319189" y="2677949"/>
                </a:lnTo>
                <a:lnTo>
                  <a:pt x="355078" y="2641832"/>
                </a:lnTo>
                <a:lnTo>
                  <a:pt x="390396" y="2605463"/>
                </a:lnTo>
                <a:lnTo>
                  <a:pt x="425089" y="2568833"/>
                </a:lnTo>
                <a:lnTo>
                  <a:pt x="459106" y="2531934"/>
                </a:lnTo>
                <a:lnTo>
                  <a:pt x="492395" y="2494758"/>
                </a:lnTo>
                <a:lnTo>
                  <a:pt x="524903" y="2457294"/>
                </a:lnTo>
                <a:lnTo>
                  <a:pt x="556579" y="2419536"/>
                </a:lnTo>
                <a:lnTo>
                  <a:pt x="587369" y="2381474"/>
                </a:lnTo>
                <a:lnTo>
                  <a:pt x="617223" y="2343099"/>
                </a:lnTo>
                <a:lnTo>
                  <a:pt x="646087" y="2304404"/>
                </a:lnTo>
                <a:lnTo>
                  <a:pt x="673911" y="2265380"/>
                </a:lnTo>
                <a:lnTo>
                  <a:pt x="700640" y="2226017"/>
                </a:lnTo>
                <a:lnTo>
                  <a:pt x="726224" y="2186308"/>
                </a:lnTo>
                <a:lnTo>
                  <a:pt x="750610" y="2146244"/>
                </a:lnTo>
                <a:lnTo>
                  <a:pt x="773746" y="2105816"/>
                </a:lnTo>
                <a:lnTo>
                  <a:pt x="795581" y="2065015"/>
                </a:lnTo>
                <a:lnTo>
                  <a:pt x="816060" y="2023834"/>
                </a:lnTo>
                <a:lnTo>
                  <a:pt x="835134" y="1982263"/>
                </a:lnTo>
                <a:lnTo>
                  <a:pt x="852749" y="1940295"/>
                </a:lnTo>
                <a:lnTo>
                  <a:pt x="868853" y="1897919"/>
                </a:lnTo>
                <a:lnTo>
                  <a:pt x="883394" y="1855128"/>
                </a:lnTo>
                <a:lnTo>
                  <a:pt x="896320" y="1811913"/>
                </a:lnTo>
                <a:lnTo>
                  <a:pt x="907579" y="1768266"/>
                </a:lnTo>
                <a:lnTo>
                  <a:pt x="917118" y="1724178"/>
                </a:lnTo>
                <a:lnTo>
                  <a:pt x="924886" y="1679640"/>
                </a:lnTo>
                <a:lnTo>
                  <a:pt x="930830" y="1634644"/>
                </a:lnTo>
                <a:lnTo>
                  <a:pt x="934899" y="1589182"/>
                </a:lnTo>
                <a:lnTo>
                  <a:pt x="937039" y="1543243"/>
                </a:lnTo>
                <a:lnTo>
                  <a:pt x="937199" y="1496821"/>
                </a:lnTo>
                <a:lnTo>
                  <a:pt x="935327" y="1449907"/>
                </a:lnTo>
                <a:lnTo>
                  <a:pt x="931370" y="1402491"/>
                </a:lnTo>
                <a:lnTo>
                  <a:pt x="925277" y="1354566"/>
                </a:lnTo>
                <a:lnTo>
                  <a:pt x="917213" y="1307231"/>
                </a:lnTo>
                <a:lnTo>
                  <a:pt x="907283" y="1260519"/>
                </a:lnTo>
                <a:lnTo>
                  <a:pt x="895548" y="1214408"/>
                </a:lnTo>
                <a:lnTo>
                  <a:pt x="882072" y="1168881"/>
                </a:lnTo>
                <a:lnTo>
                  <a:pt x="866917" y="1123917"/>
                </a:lnTo>
                <a:lnTo>
                  <a:pt x="850146" y="1079498"/>
                </a:lnTo>
                <a:lnTo>
                  <a:pt x="831821" y="1035603"/>
                </a:lnTo>
                <a:lnTo>
                  <a:pt x="812006" y="992216"/>
                </a:lnTo>
                <a:lnTo>
                  <a:pt x="790763" y="949314"/>
                </a:lnTo>
                <a:lnTo>
                  <a:pt x="768155" y="906881"/>
                </a:lnTo>
                <a:lnTo>
                  <a:pt x="744245" y="864896"/>
                </a:lnTo>
                <a:lnTo>
                  <a:pt x="719094" y="823340"/>
                </a:lnTo>
                <a:lnTo>
                  <a:pt x="692767" y="782195"/>
                </a:lnTo>
                <a:lnTo>
                  <a:pt x="665325" y="741440"/>
                </a:lnTo>
                <a:lnTo>
                  <a:pt x="636832" y="701056"/>
                </a:lnTo>
                <a:lnTo>
                  <a:pt x="607349" y="661025"/>
                </a:lnTo>
                <a:lnTo>
                  <a:pt x="576941" y="621327"/>
                </a:lnTo>
                <a:lnTo>
                  <a:pt x="545669" y="581943"/>
                </a:lnTo>
                <a:lnTo>
                  <a:pt x="513596" y="542854"/>
                </a:lnTo>
                <a:lnTo>
                  <a:pt x="480785" y="504041"/>
                </a:lnTo>
                <a:lnTo>
                  <a:pt x="447299" y="465483"/>
                </a:lnTo>
                <a:lnTo>
                  <a:pt x="413200" y="427163"/>
                </a:lnTo>
                <a:lnTo>
                  <a:pt x="378551" y="389060"/>
                </a:lnTo>
                <a:lnTo>
                  <a:pt x="343415" y="351157"/>
                </a:lnTo>
                <a:lnTo>
                  <a:pt x="307855" y="313432"/>
                </a:lnTo>
                <a:lnTo>
                  <a:pt x="271933" y="275868"/>
                </a:lnTo>
                <a:lnTo>
                  <a:pt x="235711" y="238445"/>
                </a:lnTo>
                <a:lnTo>
                  <a:pt x="0" y="0"/>
                </a:lnTo>
                <a:close/>
              </a:path>
            </a:pathLst>
          </a:custGeom>
          <a:solidFill>
            <a:srgbClr val="FADA04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" name="Immagine 1" descr="Slide Tapp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68"/>
          <a:stretch/>
        </p:blipFill>
        <p:spPr>
          <a:xfrm>
            <a:off x="0" y="4303462"/>
            <a:ext cx="9144000" cy="84003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74636" y="-19612"/>
            <a:ext cx="8794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La predisposizione del </a:t>
            </a:r>
            <a:r>
              <a:rPr lang="it-IT" sz="2000" b="1" dirty="0" smtClean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Programma </a:t>
            </a:r>
            <a:r>
              <a:rPr lang="it-IT" sz="2000" b="1" dirty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FSE+: principali </a:t>
            </a:r>
            <a:r>
              <a:rPr lang="it-IT" sz="2000" b="1" dirty="0" smtClean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passaggi</a:t>
            </a:r>
            <a:endParaRPr lang="it-IT" sz="2000" b="1" dirty="0">
              <a:solidFill>
                <a:srgbClr val="092535"/>
              </a:solidFill>
              <a:latin typeface="Arial" pitchFamily="34" charset="0"/>
              <a:ea typeface="Montserrat SemiBold" charset="0"/>
              <a:cs typeface="Arial" pitchFamily="34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41937" y="506646"/>
            <a:ext cx="8631094" cy="3516860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Gli </a:t>
            </a:r>
            <a:r>
              <a:rPr lang="it-IT" sz="1300" b="1" dirty="0" err="1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step</a:t>
            </a: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previsti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sono i seguenti: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it-IT" sz="130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66700" indent="-266700" algn="just">
              <a:lnSpc>
                <a:spcPct val="107000"/>
              </a:lnSpc>
              <a:spcAft>
                <a:spcPts val="0"/>
              </a:spcAft>
              <a:buAutoNum type="arabicParenR"/>
            </a:pP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Elaborazione di documentazione tecnica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predisposta dall’Assessorato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Lavoro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Nuovi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diritti, Formazione, Scuola e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Diritto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allo studio universitario, Politiche per la ricostruzione,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 l’</a:t>
            </a: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aggiornamento della strategia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(obiettivi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azioni, progetti in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continuità, progetti innovativi) e per la stima delle </a:t>
            </a: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risorse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che tengano conto di:</a:t>
            </a:r>
          </a:p>
          <a:p>
            <a:pPr marL="800100" lvl="1" indent="-342900" algn="just">
              <a:lnSpc>
                <a:spcPct val="107000"/>
              </a:lnSpc>
              <a:buFont typeface="+mj-lt"/>
              <a:buAutoNum type="alphaLcParenR"/>
            </a:pP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Ultime versioni disponibili dei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documenti europei (Regolamenti) e nazionali (Accordo di Partenariato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);</a:t>
            </a:r>
          </a:p>
          <a:p>
            <a:pPr marL="800100" lvl="1" indent="-342900" algn="just">
              <a:lnSpc>
                <a:spcPct val="107000"/>
              </a:lnSpc>
              <a:buFont typeface="+mj-lt"/>
              <a:buAutoNum type="alphaLcParenR"/>
            </a:pP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Aggiornamento delle Linee di indirizzo 2021-2027;</a:t>
            </a:r>
          </a:p>
          <a:p>
            <a:pPr marL="800100" lvl="1" indent="-342900" algn="just">
              <a:lnSpc>
                <a:spcPct val="107000"/>
              </a:lnSpc>
              <a:buFont typeface="+mj-lt"/>
              <a:buAutoNum type="alphaLcParenR"/>
            </a:pP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Documento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Strategico di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Programmazione (DSP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 2018-2023 della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Regione;</a:t>
            </a:r>
          </a:p>
          <a:p>
            <a:pPr marL="800100" lvl="1" indent="-342900" algn="just">
              <a:lnSpc>
                <a:spcPct val="107000"/>
              </a:lnSpc>
              <a:buFont typeface="+mj-lt"/>
              <a:buAutoNum type="alphaLcParenR"/>
            </a:pP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Protocollo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 le Politiche Attive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del Lavoro (PAL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sottoscritto con le parti sociali;</a:t>
            </a:r>
            <a:endParaRPr lang="it-IT" sz="13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+mj-lt"/>
              <a:buAutoNum type="alphaLcParenR"/>
            </a:pP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Contributi dei Tavoli Tematici di </a:t>
            </a:r>
            <a:r>
              <a:rPr lang="it-IT" sz="1300" dirty="0" err="1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LazioLAB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</a:t>
            </a:r>
            <a:endParaRPr lang="it-IT" sz="130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66700" indent="-266700" algn="just">
              <a:lnSpc>
                <a:spcPct val="107000"/>
              </a:lnSpc>
              <a:spcAft>
                <a:spcPts val="0"/>
              </a:spcAft>
              <a:buAutoNum type="arabicParenR"/>
            </a:pP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Attivazione del confronto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 la condivisione della proposta di strategia FSE+,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su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due livelli:</a:t>
            </a:r>
          </a:p>
          <a:p>
            <a:pPr marL="450850" lvl="1" indent="-184150" algn="just">
              <a:lnSpc>
                <a:spcPct val="107000"/>
              </a:lnSpc>
              <a:buFont typeface="+mj-lt"/>
              <a:buAutoNum type="romanLcPeriod"/>
            </a:pP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Confronto con il partenariato istituzionale e socioeconomico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attraverso incontri tematici;</a:t>
            </a:r>
          </a:p>
          <a:p>
            <a:pPr marL="450850" lvl="1" indent="-184150" algn="just">
              <a:lnSpc>
                <a:spcPct val="107000"/>
              </a:lnSpc>
              <a:buFont typeface="+mj-lt"/>
              <a:buAutoNum type="romanLcPeriod"/>
            </a:pP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Confronto bilaterale con la Commissione </a:t>
            </a: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europea</a:t>
            </a: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che procederà in parallelo attraverso una comunicazione informale, tempestiva e costante - </a:t>
            </a: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già sperimentata positivamente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per la riprogrammazione del POR FSE 2014-2020 - per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far sì che il negoziato, che formalmente si dovrebbe attivare dopo aver portato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il PR in Giunta, proceda speditamente.</a:t>
            </a:r>
            <a:endParaRPr lang="it-IT" sz="13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88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7"/>
          <p:cNvSpPr/>
          <p:nvPr/>
        </p:nvSpPr>
        <p:spPr>
          <a:xfrm>
            <a:off x="0" y="1495405"/>
            <a:ext cx="341937" cy="1210727"/>
          </a:xfrm>
          <a:custGeom>
            <a:avLst/>
            <a:gdLst/>
            <a:ahLst/>
            <a:cxnLst/>
            <a:rect l="l" t="t" r="r" b="b"/>
            <a:pathLst>
              <a:path w="937260" h="2974975">
                <a:moveTo>
                  <a:pt x="0" y="0"/>
                </a:moveTo>
                <a:lnTo>
                  <a:pt x="0" y="2974538"/>
                </a:lnTo>
                <a:lnTo>
                  <a:pt x="56331" y="2924428"/>
                </a:lnTo>
                <a:lnTo>
                  <a:pt x="132989" y="2855051"/>
                </a:lnTo>
                <a:lnTo>
                  <a:pt x="170956" y="2820066"/>
                </a:lnTo>
                <a:lnTo>
                  <a:pt x="208611" y="2784872"/>
                </a:lnTo>
                <a:lnTo>
                  <a:pt x="245903" y="2749460"/>
                </a:lnTo>
                <a:lnTo>
                  <a:pt x="282780" y="2713822"/>
                </a:lnTo>
                <a:lnTo>
                  <a:pt x="319189" y="2677949"/>
                </a:lnTo>
                <a:lnTo>
                  <a:pt x="355078" y="2641832"/>
                </a:lnTo>
                <a:lnTo>
                  <a:pt x="390396" y="2605463"/>
                </a:lnTo>
                <a:lnTo>
                  <a:pt x="425089" y="2568833"/>
                </a:lnTo>
                <a:lnTo>
                  <a:pt x="459106" y="2531934"/>
                </a:lnTo>
                <a:lnTo>
                  <a:pt x="492395" y="2494758"/>
                </a:lnTo>
                <a:lnTo>
                  <a:pt x="524903" y="2457294"/>
                </a:lnTo>
                <a:lnTo>
                  <a:pt x="556579" y="2419536"/>
                </a:lnTo>
                <a:lnTo>
                  <a:pt x="587369" y="2381474"/>
                </a:lnTo>
                <a:lnTo>
                  <a:pt x="617223" y="2343099"/>
                </a:lnTo>
                <a:lnTo>
                  <a:pt x="646087" y="2304404"/>
                </a:lnTo>
                <a:lnTo>
                  <a:pt x="673911" y="2265380"/>
                </a:lnTo>
                <a:lnTo>
                  <a:pt x="700640" y="2226017"/>
                </a:lnTo>
                <a:lnTo>
                  <a:pt x="726224" y="2186308"/>
                </a:lnTo>
                <a:lnTo>
                  <a:pt x="750610" y="2146244"/>
                </a:lnTo>
                <a:lnTo>
                  <a:pt x="773746" y="2105816"/>
                </a:lnTo>
                <a:lnTo>
                  <a:pt x="795581" y="2065015"/>
                </a:lnTo>
                <a:lnTo>
                  <a:pt x="816060" y="2023834"/>
                </a:lnTo>
                <a:lnTo>
                  <a:pt x="835134" y="1982263"/>
                </a:lnTo>
                <a:lnTo>
                  <a:pt x="852749" y="1940295"/>
                </a:lnTo>
                <a:lnTo>
                  <a:pt x="868853" y="1897919"/>
                </a:lnTo>
                <a:lnTo>
                  <a:pt x="883394" y="1855128"/>
                </a:lnTo>
                <a:lnTo>
                  <a:pt x="896320" y="1811913"/>
                </a:lnTo>
                <a:lnTo>
                  <a:pt x="907579" y="1768266"/>
                </a:lnTo>
                <a:lnTo>
                  <a:pt x="917118" y="1724178"/>
                </a:lnTo>
                <a:lnTo>
                  <a:pt x="924886" y="1679640"/>
                </a:lnTo>
                <a:lnTo>
                  <a:pt x="930830" y="1634644"/>
                </a:lnTo>
                <a:lnTo>
                  <a:pt x="934899" y="1589182"/>
                </a:lnTo>
                <a:lnTo>
                  <a:pt x="937039" y="1543243"/>
                </a:lnTo>
                <a:lnTo>
                  <a:pt x="937199" y="1496821"/>
                </a:lnTo>
                <a:lnTo>
                  <a:pt x="935327" y="1449907"/>
                </a:lnTo>
                <a:lnTo>
                  <a:pt x="931370" y="1402491"/>
                </a:lnTo>
                <a:lnTo>
                  <a:pt x="925277" y="1354566"/>
                </a:lnTo>
                <a:lnTo>
                  <a:pt x="917213" y="1307231"/>
                </a:lnTo>
                <a:lnTo>
                  <a:pt x="907283" y="1260519"/>
                </a:lnTo>
                <a:lnTo>
                  <a:pt x="895548" y="1214408"/>
                </a:lnTo>
                <a:lnTo>
                  <a:pt x="882072" y="1168881"/>
                </a:lnTo>
                <a:lnTo>
                  <a:pt x="866917" y="1123917"/>
                </a:lnTo>
                <a:lnTo>
                  <a:pt x="850146" y="1079498"/>
                </a:lnTo>
                <a:lnTo>
                  <a:pt x="831821" y="1035603"/>
                </a:lnTo>
                <a:lnTo>
                  <a:pt x="812006" y="992216"/>
                </a:lnTo>
                <a:lnTo>
                  <a:pt x="790763" y="949314"/>
                </a:lnTo>
                <a:lnTo>
                  <a:pt x="768155" y="906881"/>
                </a:lnTo>
                <a:lnTo>
                  <a:pt x="744245" y="864896"/>
                </a:lnTo>
                <a:lnTo>
                  <a:pt x="719094" y="823340"/>
                </a:lnTo>
                <a:lnTo>
                  <a:pt x="692767" y="782195"/>
                </a:lnTo>
                <a:lnTo>
                  <a:pt x="665325" y="741440"/>
                </a:lnTo>
                <a:lnTo>
                  <a:pt x="636832" y="701056"/>
                </a:lnTo>
                <a:lnTo>
                  <a:pt x="607349" y="661025"/>
                </a:lnTo>
                <a:lnTo>
                  <a:pt x="576941" y="621327"/>
                </a:lnTo>
                <a:lnTo>
                  <a:pt x="545669" y="581943"/>
                </a:lnTo>
                <a:lnTo>
                  <a:pt x="513596" y="542854"/>
                </a:lnTo>
                <a:lnTo>
                  <a:pt x="480785" y="504041"/>
                </a:lnTo>
                <a:lnTo>
                  <a:pt x="447299" y="465483"/>
                </a:lnTo>
                <a:lnTo>
                  <a:pt x="413200" y="427163"/>
                </a:lnTo>
                <a:lnTo>
                  <a:pt x="378551" y="389060"/>
                </a:lnTo>
                <a:lnTo>
                  <a:pt x="343415" y="351157"/>
                </a:lnTo>
                <a:lnTo>
                  <a:pt x="307855" y="313432"/>
                </a:lnTo>
                <a:lnTo>
                  <a:pt x="271933" y="275868"/>
                </a:lnTo>
                <a:lnTo>
                  <a:pt x="235711" y="238445"/>
                </a:lnTo>
                <a:lnTo>
                  <a:pt x="0" y="0"/>
                </a:lnTo>
                <a:close/>
              </a:path>
            </a:pathLst>
          </a:custGeom>
          <a:solidFill>
            <a:srgbClr val="FADA04"/>
          </a:solidFill>
        </p:spPr>
        <p:txBody>
          <a:bodyPr wrap="square" lIns="0" tIns="0" rIns="0" bIns="0" rtlCol="0"/>
          <a:lstStyle/>
          <a:p>
            <a:endParaRPr sz="1092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Immagine 1" descr="Slide Tapp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68"/>
          <a:stretch/>
        </p:blipFill>
        <p:spPr>
          <a:xfrm>
            <a:off x="0" y="4303462"/>
            <a:ext cx="9144000" cy="84003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74636" y="79236"/>
            <a:ext cx="8794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La predisposizione del </a:t>
            </a:r>
            <a:r>
              <a:rPr lang="it-IT" sz="2000" b="1" dirty="0" smtClean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Programma </a:t>
            </a:r>
            <a:r>
              <a:rPr lang="it-IT" sz="2000" b="1" dirty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FSE+: presupposti e </a:t>
            </a:r>
            <a:r>
              <a:rPr lang="it-IT" sz="2000" b="1" dirty="0" smtClean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tempistica</a:t>
            </a:r>
            <a:endParaRPr lang="it-IT" sz="2000" b="1" dirty="0">
              <a:solidFill>
                <a:srgbClr val="092535"/>
              </a:solidFill>
              <a:latin typeface="Arial" pitchFamily="34" charset="0"/>
              <a:ea typeface="Montserrat SemiBold" charset="0"/>
              <a:cs typeface="Arial" pitchFamily="34" charset="0"/>
            </a:endParaRPr>
          </a:p>
        </p:txBody>
      </p:sp>
      <p:sp>
        <p:nvSpPr>
          <p:cNvPr id="9" name="object 85"/>
          <p:cNvSpPr/>
          <p:nvPr/>
        </p:nvSpPr>
        <p:spPr>
          <a:xfrm rot="5400000">
            <a:off x="7910931" y="2566001"/>
            <a:ext cx="2124200" cy="341937"/>
          </a:xfrm>
          <a:custGeom>
            <a:avLst/>
            <a:gdLst/>
            <a:ahLst/>
            <a:cxnLst/>
            <a:rect l="l" t="t" r="r" b="b"/>
            <a:pathLst>
              <a:path w="3071495" h="563880">
                <a:moveTo>
                  <a:pt x="3070965" y="0"/>
                </a:moveTo>
                <a:lnTo>
                  <a:pt x="0" y="0"/>
                </a:lnTo>
                <a:lnTo>
                  <a:pt x="25102" y="11022"/>
                </a:lnTo>
                <a:lnTo>
                  <a:pt x="367781" y="165929"/>
                </a:lnTo>
                <a:lnTo>
                  <a:pt x="556727" y="249742"/>
                </a:lnTo>
                <a:lnTo>
                  <a:pt x="652102" y="290272"/>
                </a:lnTo>
                <a:lnTo>
                  <a:pt x="748043" y="329398"/>
                </a:lnTo>
                <a:lnTo>
                  <a:pt x="796216" y="348320"/>
                </a:lnTo>
                <a:lnTo>
                  <a:pt x="844521" y="366753"/>
                </a:lnTo>
                <a:lnTo>
                  <a:pt x="892953" y="384652"/>
                </a:lnTo>
                <a:lnTo>
                  <a:pt x="941510" y="401972"/>
                </a:lnTo>
                <a:lnTo>
                  <a:pt x="990187" y="418666"/>
                </a:lnTo>
                <a:lnTo>
                  <a:pt x="1038982" y="434690"/>
                </a:lnTo>
                <a:lnTo>
                  <a:pt x="1087890" y="449996"/>
                </a:lnTo>
                <a:lnTo>
                  <a:pt x="1136910" y="464539"/>
                </a:lnTo>
                <a:lnTo>
                  <a:pt x="1186036" y="478275"/>
                </a:lnTo>
                <a:lnTo>
                  <a:pt x="1235266" y="491156"/>
                </a:lnTo>
                <a:lnTo>
                  <a:pt x="1284596" y="503138"/>
                </a:lnTo>
                <a:lnTo>
                  <a:pt x="1334023" y="514174"/>
                </a:lnTo>
                <a:lnTo>
                  <a:pt x="1383544" y="524220"/>
                </a:lnTo>
                <a:lnTo>
                  <a:pt x="1433155" y="533228"/>
                </a:lnTo>
                <a:lnTo>
                  <a:pt x="1482852" y="541154"/>
                </a:lnTo>
                <a:lnTo>
                  <a:pt x="1532632" y="547952"/>
                </a:lnTo>
                <a:lnTo>
                  <a:pt x="1582493" y="553575"/>
                </a:lnTo>
                <a:lnTo>
                  <a:pt x="1631810" y="557883"/>
                </a:lnTo>
                <a:lnTo>
                  <a:pt x="1681139" y="560998"/>
                </a:lnTo>
                <a:lnTo>
                  <a:pt x="1730482" y="562885"/>
                </a:lnTo>
                <a:lnTo>
                  <a:pt x="1779842" y="563506"/>
                </a:lnTo>
                <a:lnTo>
                  <a:pt x="1829221" y="562826"/>
                </a:lnTo>
                <a:lnTo>
                  <a:pt x="1878620" y="560808"/>
                </a:lnTo>
                <a:lnTo>
                  <a:pt x="1928042" y="557415"/>
                </a:lnTo>
                <a:lnTo>
                  <a:pt x="1977489" y="552611"/>
                </a:lnTo>
                <a:lnTo>
                  <a:pt x="2026964" y="546359"/>
                </a:lnTo>
                <a:lnTo>
                  <a:pt x="2076467" y="538623"/>
                </a:lnTo>
                <a:lnTo>
                  <a:pt x="2127522" y="529088"/>
                </a:lnTo>
                <a:lnTo>
                  <a:pt x="2177902" y="518010"/>
                </a:lnTo>
                <a:lnTo>
                  <a:pt x="2227608" y="505425"/>
                </a:lnTo>
                <a:lnTo>
                  <a:pt x="2276643" y="491364"/>
                </a:lnTo>
                <a:lnTo>
                  <a:pt x="2325007" y="475862"/>
                </a:lnTo>
                <a:lnTo>
                  <a:pt x="2372703" y="458953"/>
                </a:lnTo>
                <a:lnTo>
                  <a:pt x="2419731" y="440669"/>
                </a:lnTo>
                <a:lnTo>
                  <a:pt x="2466093" y="421044"/>
                </a:lnTo>
                <a:lnTo>
                  <a:pt x="2511791" y="400113"/>
                </a:lnTo>
                <a:lnTo>
                  <a:pt x="2556825" y="377908"/>
                </a:lnTo>
                <a:lnTo>
                  <a:pt x="2601199" y="354463"/>
                </a:lnTo>
                <a:lnTo>
                  <a:pt x="2644912" y="329812"/>
                </a:lnTo>
                <a:lnTo>
                  <a:pt x="2687966" y="303987"/>
                </a:lnTo>
                <a:lnTo>
                  <a:pt x="2730364" y="277024"/>
                </a:lnTo>
                <a:lnTo>
                  <a:pt x="2772106" y="248954"/>
                </a:lnTo>
                <a:lnTo>
                  <a:pt x="2813193" y="219813"/>
                </a:lnTo>
                <a:lnTo>
                  <a:pt x="2853628" y="189633"/>
                </a:lnTo>
                <a:lnTo>
                  <a:pt x="2893412" y="158447"/>
                </a:lnTo>
                <a:lnTo>
                  <a:pt x="2932546" y="126291"/>
                </a:lnTo>
                <a:lnTo>
                  <a:pt x="2971032" y="93196"/>
                </a:lnTo>
                <a:lnTo>
                  <a:pt x="3008871" y="59196"/>
                </a:lnTo>
                <a:lnTo>
                  <a:pt x="3046065" y="24326"/>
                </a:lnTo>
                <a:lnTo>
                  <a:pt x="3070965" y="0"/>
                </a:lnTo>
                <a:close/>
              </a:path>
            </a:pathLst>
          </a:custGeom>
          <a:solidFill>
            <a:srgbClr val="FADA04"/>
          </a:solidFill>
        </p:spPr>
        <p:txBody>
          <a:bodyPr wrap="square" lIns="0" tIns="0" rIns="0" bIns="0" rtlCol="0"/>
          <a:lstStyle/>
          <a:p>
            <a:endParaRPr sz="1092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276558" y="1882830"/>
            <a:ext cx="4550376" cy="273473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11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Attivazione </a:t>
            </a:r>
            <a:r>
              <a:rPr lang="it-IT" sz="11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 Fase partenariato regionale </a:t>
            </a:r>
            <a:r>
              <a:rPr lang="it-IT" sz="11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2021-2027</a:t>
            </a:r>
            <a:endParaRPr lang="it-IT" sz="110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12" name="Freccia a destra 11">
            <a:extLst>
              <a:ext uri="{FF2B5EF4-FFF2-40B4-BE49-F238E27FC236}">
                <a16:creationId xmlns:a16="http://schemas.microsoft.com/office/drawing/2014/main" xmlns="" id="{69315B3D-6A29-4A1C-BD1A-1E76C957E309}"/>
              </a:ext>
            </a:extLst>
          </p:cNvPr>
          <p:cNvSpPr/>
          <p:nvPr/>
        </p:nvSpPr>
        <p:spPr>
          <a:xfrm>
            <a:off x="1767355" y="1861366"/>
            <a:ext cx="365672" cy="239401"/>
          </a:xfrm>
          <a:prstGeom prst="rightArrow">
            <a:avLst/>
          </a:prstGeom>
          <a:solidFill>
            <a:srgbClr val="F8D802"/>
          </a:solidFill>
          <a:ln>
            <a:solidFill>
              <a:srgbClr val="F8D8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367163" y="1892001"/>
            <a:ext cx="1332523" cy="265201"/>
          </a:xfrm>
          <a:prstGeom prst="rect">
            <a:avLst/>
          </a:prstGeom>
          <a:solidFill>
            <a:srgbClr val="F8D802"/>
          </a:solidFill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050" b="1" dirty="0" err="1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Giu</a:t>
            </a:r>
            <a:r>
              <a:rPr lang="it-IT" sz="10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- Set 2020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2290343" y="2571124"/>
            <a:ext cx="4563255" cy="454612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11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Partenariato </a:t>
            </a:r>
            <a:r>
              <a:rPr lang="it-IT" sz="11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interno alla </a:t>
            </a:r>
            <a:r>
              <a:rPr lang="it-IT" sz="11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Regione – programmazione unitaria - verifica </a:t>
            </a:r>
            <a:r>
              <a:rPr lang="it-IT" sz="11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modifiche Reg UE e </a:t>
            </a:r>
            <a:r>
              <a:rPr lang="it-IT" sz="11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scelte regionali integrazione Fondi</a:t>
            </a:r>
            <a:endParaRPr lang="it-IT" sz="110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xmlns="" id="{69315B3D-6A29-4A1C-BD1A-1E76C957E309}"/>
              </a:ext>
            </a:extLst>
          </p:cNvPr>
          <p:cNvSpPr/>
          <p:nvPr/>
        </p:nvSpPr>
        <p:spPr>
          <a:xfrm>
            <a:off x="1767355" y="2589445"/>
            <a:ext cx="365672" cy="239401"/>
          </a:xfrm>
          <a:prstGeom prst="rightArrow">
            <a:avLst/>
          </a:prstGeom>
          <a:solidFill>
            <a:srgbClr val="F8D802"/>
          </a:solidFill>
          <a:ln>
            <a:solidFill>
              <a:srgbClr val="F8D8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380683" y="2576213"/>
            <a:ext cx="1305485" cy="265201"/>
          </a:xfrm>
          <a:prstGeom prst="rect">
            <a:avLst/>
          </a:prstGeom>
          <a:solidFill>
            <a:srgbClr val="F8D802"/>
          </a:solidFill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050" b="1" dirty="0" err="1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Gen</a:t>
            </a:r>
            <a:r>
              <a:rPr lang="it-IT" sz="10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-Mar 2021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2290487" y="3017645"/>
            <a:ext cx="4563256" cy="273473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11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Attivazione </a:t>
            </a:r>
            <a:r>
              <a:rPr lang="it-IT" sz="11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II Fase Partenariato per singoli </a:t>
            </a:r>
            <a:r>
              <a:rPr lang="it-IT" sz="11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Fondi</a:t>
            </a:r>
            <a:endParaRPr lang="it-IT" sz="110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20" name="Freccia a destra 19">
            <a:extLst>
              <a:ext uri="{FF2B5EF4-FFF2-40B4-BE49-F238E27FC236}">
                <a16:creationId xmlns:a16="http://schemas.microsoft.com/office/drawing/2014/main" xmlns="" id="{69315B3D-6A29-4A1C-BD1A-1E76C957E309}"/>
              </a:ext>
            </a:extLst>
          </p:cNvPr>
          <p:cNvSpPr/>
          <p:nvPr/>
        </p:nvSpPr>
        <p:spPr>
          <a:xfrm>
            <a:off x="1767884" y="3007403"/>
            <a:ext cx="365672" cy="239401"/>
          </a:xfrm>
          <a:prstGeom prst="rightArrow">
            <a:avLst/>
          </a:prstGeom>
          <a:solidFill>
            <a:srgbClr val="F8D802"/>
          </a:solidFill>
          <a:ln>
            <a:solidFill>
              <a:srgbClr val="F8D8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380683" y="3005008"/>
            <a:ext cx="1305485" cy="265201"/>
          </a:xfrm>
          <a:prstGeom prst="rect">
            <a:avLst/>
          </a:prstGeom>
          <a:solidFill>
            <a:srgbClr val="F8D802"/>
          </a:solidFill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0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Marzo 2021</a:t>
            </a:r>
          </a:p>
        </p:txBody>
      </p:sp>
      <p:sp>
        <p:nvSpPr>
          <p:cNvPr id="27" name="Rettangolo 26"/>
          <p:cNvSpPr/>
          <p:nvPr/>
        </p:nvSpPr>
        <p:spPr>
          <a:xfrm>
            <a:off x="256453" y="718541"/>
            <a:ext cx="8631094" cy="882806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1)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Avere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indicazioni certe su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dotazione finanziaria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FSE+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regionale (la stima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è per ora </a:t>
            </a:r>
            <a:r>
              <a:rPr lang="it-IT" sz="1200" dirty="0" err="1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ca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 1,3 miliardi di euro, inclusa  AT)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2)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Avere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indicazioni definitive su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Accordo di Partenariato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(in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particolare eventuali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Nazionali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che impattano su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 Lazio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</a:p>
          <a:p>
            <a:pPr algn="just">
              <a:lnSpc>
                <a:spcPct val="107000"/>
              </a:lnSpc>
            </a:pP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 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FSE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+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2021-27)</a:t>
            </a:r>
          </a:p>
          <a:p>
            <a:pPr algn="just">
              <a:lnSpc>
                <a:spcPct val="107000"/>
              </a:lnSpc>
            </a:pP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3)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Attendere l’approvazione dei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Programmi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Nazionali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 PNRR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da tenere in considerazione per la predisposizione del PR 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3224314" y="413882"/>
            <a:ext cx="2282090" cy="306366"/>
          </a:xfrm>
          <a:prstGeom prst="rect">
            <a:avLst/>
          </a:prstGeom>
          <a:solidFill>
            <a:schemeClr val="accent1"/>
          </a:solidFill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3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PRESUPPOSTI</a:t>
            </a:r>
          </a:p>
        </p:txBody>
      </p:sp>
      <p:sp>
        <p:nvSpPr>
          <p:cNvPr id="29" name="Rettangolo 28"/>
          <p:cNvSpPr/>
          <p:nvPr/>
        </p:nvSpPr>
        <p:spPr>
          <a:xfrm>
            <a:off x="3224314" y="1538992"/>
            <a:ext cx="2282090" cy="306366"/>
          </a:xfrm>
          <a:prstGeom prst="rect">
            <a:avLst/>
          </a:prstGeom>
          <a:solidFill>
            <a:schemeClr val="accent1"/>
          </a:solidFill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3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TEMPISTICA</a:t>
            </a:r>
          </a:p>
        </p:txBody>
      </p:sp>
      <p:sp>
        <p:nvSpPr>
          <p:cNvPr id="30" name="Rettangolo 29"/>
          <p:cNvSpPr/>
          <p:nvPr/>
        </p:nvSpPr>
        <p:spPr>
          <a:xfrm>
            <a:off x="6949479" y="1892001"/>
            <a:ext cx="1863969" cy="2292935"/>
          </a:xfrm>
          <a:prstGeom prst="rect">
            <a:avLst/>
          </a:prstGeom>
          <a:gradFill flip="none" rotWithShape="1">
            <a:gsLst>
              <a:gs pos="0">
                <a:srgbClr val="F8D802"/>
              </a:gs>
              <a:gs pos="0">
                <a:schemeClr val="bg1">
                  <a:lumMod val="95000"/>
                </a:schemeClr>
              </a:gs>
              <a:gs pos="100000">
                <a:srgbClr val="EEF1FC"/>
              </a:gs>
            </a:gsLst>
            <a:lin ang="2700000" scaled="1"/>
            <a:tileRect/>
          </a:gradFill>
          <a:ln>
            <a:solidFill>
              <a:srgbClr val="F8D802"/>
            </a:solidFill>
          </a:ln>
          <a:effectLst>
            <a:outerShdw blurRad="63500" dir="2580000" sx="98000" sy="98000" algn="tl" rotWithShape="0">
              <a:srgbClr val="F8D802">
                <a:alpha val="66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it-IT" sz="1300" b="1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 Programmi possono </a:t>
            </a:r>
            <a:r>
              <a:rPr lang="it-IT" sz="1300" b="1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essere </a:t>
            </a:r>
            <a:r>
              <a:rPr lang="it-IT" sz="1300" b="1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presentati </a:t>
            </a:r>
            <a:r>
              <a:rPr lang="it-IT" sz="1300" b="1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formalmente </a:t>
            </a:r>
            <a:r>
              <a:rPr lang="it-IT" sz="1300" b="1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alla </a:t>
            </a:r>
            <a:r>
              <a:rPr lang="it-IT" sz="1300" b="1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CE non prima della presentazione come SM </a:t>
            </a:r>
            <a:r>
              <a:rPr lang="it-IT" sz="1300" b="1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dell'Accordo di Partenariato (</a:t>
            </a:r>
            <a:r>
              <a:rPr lang="it-IT" sz="1300" b="1" dirty="0" err="1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AdP</a:t>
            </a:r>
            <a:r>
              <a:rPr lang="it-IT" sz="1300" b="1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 </a:t>
            </a:r>
            <a:r>
              <a:rPr lang="it-IT" sz="1300" b="1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ed entro tre mesi dalla presentazione </a:t>
            </a:r>
            <a:r>
              <a:rPr lang="it-IT" sz="1300" b="1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dell'</a:t>
            </a:r>
            <a:r>
              <a:rPr lang="it-IT" sz="1300" b="1" dirty="0" err="1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AdP</a:t>
            </a:r>
            <a:r>
              <a:rPr lang="it-IT" sz="1300" b="1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</a:t>
            </a:r>
            <a:endParaRPr lang="it-IT" sz="1300" b="1" dirty="0">
              <a:solidFill>
                <a:srgbClr val="0070C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37" name="Rettangolo 36"/>
          <p:cNvSpPr/>
          <p:nvPr/>
        </p:nvSpPr>
        <p:spPr>
          <a:xfrm>
            <a:off x="2281778" y="2179988"/>
            <a:ext cx="4550373" cy="454612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11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Approvazione Linee indirizzo </a:t>
            </a:r>
            <a:r>
              <a:rPr lang="it-IT" sz="11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2021-2027 (Giunta e Consiglio </a:t>
            </a:r>
            <a:r>
              <a:rPr lang="it-IT" sz="11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regionale)</a:t>
            </a:r>
            <a:endParaRPr lang="it-IT" sz="110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38" name="Freccia a destra 37">
            <a:extLst>
              <a:ext uri="{FF2B5EF4-FFF2-40B4-BE49-F238E27FC236}">
                <a16:creationId xmlns:a16="http://schemas.microsoft.com/office/drawing/2014/main" xmlns="" id="{69315B3D-6A29-4A1C-BD1A-1E76C957E309}"/>
              </a:ext>
            </a:extLst>
          </p:cNvPr>
          <p:cNvSpPr/>
          <p:nvPr/>
        </p:nvSpPr>
        <p:spPr>
          <a:xfrm>
            <a:off x="1767912" y="2221636"/>
            <a:ext cx="365672" cy="239401"/>
          </a:xfrm>
          <a:prstGeom prst="rightArrow">
            <a:avLst/>
          </a:prstGeom>
          <a:solidFill>
            <a:srgbClr val="F8D802"/>
          </a:solidFill>
          <a:ln>
            <a:solidFill>
              <a:srgbClr val="F8D8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380683" y="2215992"/>
            <a:ext cx="1317869" cy="265201"/>
          </a:xfrm>
          <a:prstGeom prst="rect">
            <a:avLst/>
          </a:prstGeom>
          <a:solidFill>
            <a:srgbClr val="F8D802"/>
          </a:solidFill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0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Dicembre 2020</a:t>
            </a:r>
          </a:p>
        </p:txBody>
      </p:sp>
      <p:sp>
        <p:nvSpPr>
          <p:cNvPr id="44" name="Rettangolo 43"/>
          <p:cNvSpPr/>
          <p:nvPr/>
        </p:nvSpPr>
        <p:spPr>
          <a:xfrm>
            <a:off x="2286423" y="3330741"/>
            <a:ext cx="4563256" cy="273473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11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Bozza </a:t>
            </a:r>
            <a:r>
              <a:rPr lang="it-IT" sz="11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Programma FSE+ e </a:t>
            </a:r>
            <a:r>
              <a:rPr lang="it-IT" sz="11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confronto informale con </a:t>
            </a:r>
            <a:r>
              <a:rPr lang="it-IT" sz="11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la </a:t>
            </a:r>
            <a:r>
              <a:rPr lang="it-IT" sz="11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CE</a:t>
            </a:r>
            <a:endParaRPr lang="it-IT" sz="110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45" name="Freccia a destra 44">
            <a:extLst>
              <a:ext uri="{FF2B5EF4-FFF2-40B4-BE49-F238E27FC236}">
                <a16:creationId xmlns:a16="http://schemas.microsoft.com/office/drawing/2014/main" xmlns="" id="{69315B3D-6A29-4A1C-BD1A-1E76C957E309}"/>
              </a:ext>
            </a:extLst>
          </p:cNvPr>
          <p:cNvSpPr/>
          <p:nvPr/>
        </p:nvSpPr>
        <p:spPr>
          <a:xfrm>
            <a:off x="1784368" y="3351321"/>
            <a:ext cx="365672" cy="239401"/>
          </a:xfrm>
          <a:prstGeom prst="rightArrow">
            <a:avLst/>
          </a:prstGeom>
          <a:solidFill>
            <a:srgbClr val="F8D802"/>
          </a:solidFill>
          <a:ln>
            <a:solidFill>
              <a:srgbClr val="F8D8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Rettangolo 45"/>
          <p:cNvSpPr/>
          <p:nvPr/>
        </p:nvSpPr>
        <p:spPr>
          <a:xfrm>
            <a:off x="397167" y="3348926"/>
            <a:ext cx="1305485" cy="265201"/>
          </a:xfrm>
          <a:prstGeom prst="rect">
            <a:avLst/>
          </a:prstGeom>
          <a:solidFill>
            <a:srgbClr val="F8D802"/>
          </a:solidFill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050" b="1" dirty="0" err="1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Apr</a:t>
            </a:r>
            <a:r>
              <a:rPr lang="it-IT" sz="10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- </a:t>
            </a:r>
            <a:r>
              <a:rPr lang="it-IT" sz="1050" b="1" dirty="0" err="1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Giu</a:t>
            </a:r>
            <a:r>
              <a:rPr lang="it-IT" sz="10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2021</a:t>
            </a:r>
          </a:p>
        </p:txBody>
      </p:sp>
      <p:sp>
        <p:nvSpPr>
          <p:cNvPr id="47" name="Rettangolo 46"/>
          <p:cNvSpPr/>
          <p:nvPr/>
        </p:nvSpPr>
        <p:spPr>
          <a:xfrm>
            <a:off x="2307461" y="3640209"/>
            <a:ext cx="4563256" cy="454612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11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Approvazione Regolamenti UE e Accordo di Partenariato (Governo – CE)</a:t>
            </a:r>
            <a:endParaRPr lang="it-IT" sz="110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48" name="Freccia a destra 47">
            <a:extLst>
              <a:ext uri="{FF2B5EF4-FFF2-40B4-BE49-F238E27FC236}">
                <a16:creationId xmlns:a16="http://schemas.microsoft.com/office/drawing/2014/main" xmlns="" id="{69315B3D-6A29-4A1C-BD1A-1E76C957E309}"/>
              </a:ext>
            </a:extLst>
          </p:cNvPr>
          <p:cNvSpPr/>
          <p:nvPr/>
        </p:nvSpPr>
        <p:spPr>
          <a:xfrm>
            <a:off x="1788496" y="3682883"/>
            <a:ext cx="365672" cy="239401"/>
          </a:xfrm>
          <a:prstGeom prst="rightArrow">
            <a:avLst/>
          </a:prstGeom>
          <a:solidFill>
            <a:srgbClr val="F8D802"/>
          </a:solidFill>
          <a:ln>
            <a:solidFill>
              <a:srgbClr val="F8D8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ttangolo 48"/>
          <p:cNvSpPr/>
          <p:nvPr/>
        </p:nvSpPr>
        <p:spPr>
          <a:xfrm>
            <a:off x="401295" y="3680488"/>
            <a:ext cx="1305485" cy="265201"/>
          </a:xfrm>
          <a:prstGeom prst="rect">
            <a:avLst/>
          </a:prstGeom>
          <a:solidFill>
            <a:srgbClr val="F8D802"/>
          </a:solidFill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050" b="1" dirty="0" err="1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Giu</a:t>
            </a:r>
            <a:r>
              <a:rPr lang="it-IT" sz="10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- </a:t>
            </a:r>
            <a:r>
              <a:rPr lang="it-IT" sz="1050" b="1" dirty="0" err="1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Lug</a:t>
            </a:r>
            <a:r>
              <a:rPr lang="it-IT" sz="10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2021</a:t>
            </a:r>
          </a:p>
        </p:txBody>
      </p:sp>
      <p:sp>
        <p:nvSpPr>
          <p:cNvPr id="50" name="Rettangolo 49"/>
          <p:cNvSpPr/>
          <p:nvPr/>
        </p:nvSpPr>
        <p:spPr>
          <a:xfrm>
            <a:off x="2297493" y="4029090"/>
            <a:ext cx="4563256" cy="273473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11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Trasmissione PR FSE+ </a:t>
            </a:r>
            <a:r>
              <a:rPr lang="it-IT" sz="11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 </a:t>
            </a:r>
            <a:r>
              <a:rPr lang="it-IT" sz="11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successiva approvazione CE </a:t>
            </a:r>
            <a:endParaRPr lang="it-IT" sz="110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51" name="Freccia a destra 50">
            <a:extLst>
              <a:ext uri="{FF2B5EF4-FFF2-40B4-BE49-F238E27FC236}">
                <a16:creationId xmlns:a16="http://schemas.microsoft.com/office/drawing/2014/main" xmlns="" id="{69315B3D-6A29-4A1C-BD1A-1E76C957E309}"/>
              </a:ext>
            </a:extLst>
          </p:cNvPr>
          <p:cNvSpPr/>
          <p:nvPr/>
        </p:nvSpPr>
        <p:spPr>
          <a:xfrm>
            <a:off x="1786446" y="4002089"/>
            <a:ext cx="365672" cy="239401"/>
          </a:xfrm>
          <a:prstGeom prst="rightArrow">
            <a:avLst/>
          </a:prstGeom>
          <a:solidFill>
            <a:srgbClr val="F8D802"/>
          </a:solidFill>
          <a:ln>
            <a:solidFill>
              <a:srgbClr val="F8D8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399245" y="3999694"/>
            <a:ext cx="1305485" cy="265201"/>
          </a:xfrm>
          <a:prstGeom prst="rect">
            <a:avLst/>
          </a:prstGeom>
          <a:solidFill>
            <a:srgbClr val="F8D802"/>
          </a:solidFill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0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Da luglio 2021</a:t>
            </a:r>
          </a:p>
        </p:txBody>
      </p:sp>
    </p:spTree>
    <p:extLst>
      <p:ext uri="{BB962C8B-B14F-4D97-AF65-F5344CB8AC3E}">
        <p14:creationId xmlns:p14="http://schemas.microsoft.com/office/powerpoint/2010/main" val="193840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7"/>
          <p:cNvSpPr/>
          <p:nvPr/>
        </p:nvSpPr>
        <p:spPr>
          <a:xfrm>
            <a:off x="0" y="1495405"/>
            <a:ext cx="341937" cy="1210727"/>
          </a:xfrm>
          <a:custGeom>
            <a:avLst/>
            <a:gdLst/>
            <a:ahLst/>
            <a:cxnLst/>
            <a:rect l="l" t="t" r="r" b="b"/>
            <a:pathLst>
              <a:path w="937260" h="2974975">
                <a:moveTo>
                  <a:pt x="0" y="0"/>
                </a:moveTo>
                <a:lnTo>
                  <a:pt x="0" y="2974538"/>
                </a:lnTo>
                <a:lnTo>
                  <a:pt x="56331" y="2924428"/>
                </a:lnTo>
                <a:lnTo>
                  <a:pt x="132989" y="2855051"/>
                </a:lnTo>
                <a:lnTo>
                  <a:pt x="170956" y="2820066"/>
                </a:lnTo>
                <a:lnTo>
                  <a:pt x="208611" y="2784872"/>
                </a:lnTo>
                <a:lnTo>
                  <a:pt x="245903" y="2749460"/>
                </a:lnTo>
                <a:lnTo>
                  <a:pt x="282780" y="2713822"/>
                </a:lnTo>
                <a:lnTo>
                  <a:pt x="319189" y="2677949"/>
                </a:lnTo>
                <a:lnTo>
                  <a:pt x="355078" y="2641832"/>
                </a:lnTo>
                <a:lnTo>
                  <a:pt x="390396" y="2605463"/>
                </a:lnTo>
                <a:lnTo>
                  <a:pt x="425089" y="2568833"/>
                </a:lnTo>
                <a:lnTo>
                  <a:pt x="459106" y="2531934"/>
                </a:lnTo>
                <a:lnTo>
                  <a:pt x="492395" y="2494758"/>
                </a:lnTo>
                <a:lnTo>
                  <a:pt x="524903" y="2457294"/>
                </a:lnTo>
                <a:lnTo>
                  <a:pt x="556579" y="2419536"/>
                </a:lnTo>
                <a:lnTo>
                  <a:pt x="587369" y="2381474"/>
                </a:lnTo>
                <a:lnTo>
                  <a:pt x="617223" y="2343099"/>
                </a:lnTo>
                <a:lnTo>
                  <a:pt x="646087" y="2304404"/>
                </a:lnTo>
                <a:lnTo>
                  <a:pt x="673911" y="2265380"/>
                </a:lnTo>
                <a:lnTo>
                  <a:pt x="700640" y="2226017"/>
                </a:lnTo>
                <a:lnTo>
                  <a:pt x="726224" y="2186308"/>
                </a:lnTo>
                <a:lnTo>
                  <a:pt x="750610" y="2146244"/>
                </a:lnTo>
                <a:lnTo>
                  <a:pt x="773746" y="2105816"/>
                </a:lnTo>
                <a:lnTo>
                  <a:pt x="795581" y="2065015"/>
                </a:lnTo>
                <a:lnTo>
                  <a:pt x="816060" y="2023834"/>
                </a:lnTo>
                <a:lnTo>
                  <a:pt x="835134" y="1982263"/>
                </a:lnTo>
                <a:lnTo>
                  <a:pt x="852749" y="1940295"/>
                </a:lnTo>
                <a:lnTo>
                  <a:pt x="868853" y="1897919"/>
                </a:lnTo>
                <a:lnTo>
                  <a:pt x="883394" y="1855128"/>
                </a:lnTo>
                <a:lnTo>
                  <a:pt x="896320" y="1811913"/>
                </a:lnTo>
                <a:lnTo>
                  <a:pt x="907579" y="1768266"/>
                </a:lnTo>
                <a:lnTo>
                  <a:pt x="917118" y="1724178"/>
                </a:lnTo>
                <a:lnTo>
                  <a:pt x="924886" y="1679640"/>
                </a:lnTo>
                <a:lnTo>
                  <a:pt x="930830" y="1634644"/>
                </a:lnTo>
                <a:lnTo>
                  <a:pt x="934899" y="1589182"/>
                </a:lnTo>
                <a:lnTo>
                  <a:pt x="937039" y="1543243"/>
                </a:lnTo>
                <a:lnTo>
                  <a:pt x="937199" y="1496821"/>
                </a:lnTo>
                <a:lnTo>
                  <a:pt x="935327" y="1449907"/>
                </a:lnTo>
                <a:lnTo>
                  <a:pt x="931370" y="1402491"/>
                </a:lnTo>
                <a:lnTo>
                  <a:pt x="925277" y="1354566"/>
                </a:lnTo>
                <a:lnTo>
                  <a:pt x="917213" y="1307231"/>
                </a:lnTo>
                <a:lnTo>
                  <a:pt x="907283" y="1260519"/>
                </a:lnTo>
                <a:lnTo>
                  <a:pt x="895548" y="1214408"/>
                </a:lnTo>
                <a:lnTo>
                  <a:pt x="882072" y="1168881"/>
                </a:lnTo>
                <a:lnTo>
                  <a:pt x="866917" y="1123917"/>
                </a:lnTo>
                <a:lnTo>
                  <a:pt x="850146" y="1079498"/>
                </a:lnTo>
                <a:lnTo>
                  <a:pt x="831821" y="1035603"/>
                </a:lnTo>
                <a:lnTo>
                  <a:pt x="812006" y="992216"/>
                </a:lnTo>
                <a:lnTo>
                  <a:pt x="790763" y="949314"/>
                </a:lnTo>
                <a:lnTo>
                  <a:pt x="768155" y="906881"/>
                </a:lnTo>
                <a:lnTo>
                  <a:pt x="744245" y="864896"/>
                </a:lnTo>
                <a:lnTo>
                  <a:pt x="719094" y="823340"/>
                </a:lnTo>
                <a:lnTo>
                  <a:pt x="692767" y="782195"/>
                </a:lnTo>
                <a:lnTo>
                  <a:pt x="665325" y="741440"/>
                </a:lnTo>
                <a:lnTo>
                  <a:pt x="636832" y="701056"/>
                </a:lnTo>
                <a:lnTo>
                  <a:pt x="607349" y="661025"/>
                </a:lnTo>
                <a:lnTo>
                  <a:pt x="576941" y="621327"/>
                </a:lnTo>
                <a:lnTo>
                  <a:pt x="545669" y="581943"/>
                </a:lnTo>
                <a:lnTo>
                  <a:pt x="513596" y="542854"/>
                </a:lnTo>
                <a:lnTo>
                  <a:pt x="480785" y="504041"/>
                </a:lnTo>
                <a:lnTo>
                  <a:pt x="447299" y="465483"/>
                </a:lnTo>
                <a:lnTo>
                  <a:pt x="413200" y="427163"/>
                </a:lnTo>
                <a:lnTo>
                  <a:pt x="378551" y="389060"/>
                </a:lnTo>
                <a:lnTo>
                  <a:pt x="343415" y="351157"/>
                </a:lnTo>
                <a:lnTo>
                  <a:pt x="307855" y="313432"/>
                </a:lnTo>
                <a:lnTo>
                  <a:pt x="271933" y="275868"/>
                </a:lnTo>
                <a:lnTo>
                  <a:pt x="235711" y="238445"/>
                </a:lnTo>
                <a:lnTo>
                  <a:pt x="0" y="0"/>
                </a:lnTo>
                <a:close/>
              </a:path>
            </a:pathLst>
          </a:custGeom>
          <a:solidFill>
            <a:srgbClr val="FADA04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" name="Immagine 1" descr="Slide Tapp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68"/>
          <a:stretch/>
        </p:blipFill>
        <p:spPr>
          <a:xfrm>
            <a:off x="0" y="4303462"/>
            <a:ext cx="9144000" cy="84003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74636" y="79236"/>
            <a:ext cx="8794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La predisposizione del Programma FSE+: principali riferimenti</a:t>
            </a:r>
            <a:endParaRPr lang="it-IT" sz="2000" b="1" dirty="0">
              <a:solidFill>
                <a:srgbClr val="092535"/>
              </a:solidFill>
              <a:latin typeface="Arial" pitchFamily="34" charset="0"/>
              <a:ea typeface="Montserrat SemiBold" charset="0"/>
              <a:cs typeface="Arial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32272" y="473835"/>
            <a:ext cx="7900842" cy="3277820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Il 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Fondo sociale 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europeo+ (FSE+), 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si conferma come</a:t>
            </a:r>
            <a:r>
              <a:rPr lang="it-IT" sz="1400" b="1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400" b="1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il principale strumento finanziario per gli investimenti a favore delle persone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, per il rafforzamento delle opportunità occupazionali e per la coesione sociale, per il miglioramento della protezione sociale e per l'aumento della 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competitività;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Tra i 5 Obiettivi Politici (OP) previsti per il 2021-2027, le 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priorità del 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FSE+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si inseriscono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nel quadro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dell’</a:t>
            </a: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Obiettivo Politico (OP)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4 "Un'Europa più sociale</a:t>
            </a: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”;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Il FSE+, attraverso l’OP 4, contribuisce 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comunque anche all’OP 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1 «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un’</a:t>
            </a:r>
            <a:r>
              <a:rPr lang="it-IT" sz="1400" b="1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Europa più </a:t>
            </a:r>
            <a:r>
              <a:rPr lang="it-IT" sz="1400" b="1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intelligente»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 mediante l’innovazione, la digitalizzazione, la trasformazione economica e il sostegno alle piccole e medie 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imprese, all’OP 2 «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un’</a:t>
            </a:r>
            <a:r>
              <a:rPr lang="it-IT" sz="1400" b="1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Europa più verde e priva di emissioni di </a:t>
            </a:r>
            <a:r>
              <a:rPr lang="it-IT" sz="1400" b="1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carbonio»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per gli 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investimenti nella transizione energetica, nelle energie rinnovabili e nella lotta contro i cambiamenti 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climatici» 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all’OP 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un’</a:t>
            </a:r>
            <a:r>
              <a:rPr lang="it-IT" sz="1400" b="1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Europa più vicina ai </a:t>
            </a:r>
            <a:r>
              <a:rPr lang="it-IT" sz="1400" b="1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cittadini»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 mediante il sostegno alle strategie di sviluppo gestite a livello locale e allo sviluppo urbano sostenibile in tutta 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l’UE;</a:t>
            </a:r>
            <a:endParaRPr lang="it-IT" sz="1400" dirty="0">
              <a:solidFill>
                <a:srgbClr val="092535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Il FSE+ persegue 11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obiettivi specifici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nei settori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dell’occupazione, della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mobilità del lavoro, dell’istruzione e formazione, dell’inclusione sociale e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della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lotta alla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povertà.</a:t>
            </a:r>
            <a:endParaRPr lang="it-IT" sz="13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39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7"/>
          <p:cNvSpPr/>
          <p:nvPr/>
        </p:nvSpPr>
        <p:spPr>
          <a:xfrm>
            <a:off x="0" y="1495405"/>
            <a:ext cx="341937" cy="1210727"/>
          </a:xfrm>
          <a:custGeom>
            <a:avLst/>
            <a:gdLst/>
            <a:ahLst/>
            <a:cxnLst/>
            <a:rect l="l" t="t" r="r" b="b"/>
            <a:pathLst>
              <a:path w="937260" h="2974975">
                <a:moveTo>
                  <a:pt x="0" y="0"/>
                </a:moveTo>
                <a:lnTo>
                  <a:pt x="0" y="2974538"/>
                </a:lnTo>
                <a:lnTo>
                  <a:pt x="56331" y="2924428"/>
                </a:lnTo>
                <a:lnTo>
                  <a:pt x="132989" y="2855051"/>
                </a:lnTo>
                <a:lnTo>
                  <a:pt x="170956" y="2820066"/>
                </a:lnTo>
                <a:lnTo>
                  <a:pt x="208611" y="2784872"/>
                </a:lnTo>
                <a:lnTo>
                  <a:pt x="245903" y="2749460"/>
                </a:lnTo>
                <a:lnTo>
                  <a:pt x="282780" y="2713822"/>
                </a:lnTo>
                <a:lnTo>
                  <a:pt x="319189" y="2677949"/>
                </a:lnTo>
                <a:lnTo>
                  <a:pt x="355078" y="2641832"/>
                </a:lnTo>
                <a:lnTo>
                  <a:pt x="390396" y="2605463"/>
                </a:lnTo>
                <a:lnTo>
                  <a:pt x="425089" y="2568833"/>
                </a:lnTo>
                <a:lnTo>
                  <a:pt x="459106" y="2531934"/>
                </a:lnTo>
                <a:lnTo>
                  <a:pt x="492395" y="2494758"/>
                </a:lnTo>
                <a:lnTo>
                  <a:pt x="524903" y="2457294"/>
                </a:lnTo>
                <a:lnTo>
                  <a:pt x="556579" y="2419536"/>
                </a:lnTo>
                <a:lnTo>
                  <a:pt x="587369" y="2381474"/>
                </a:lnTo>
                <a:lnTo>
                  <a:pt x="617223" y="2343099"/>
                </a:lnTo>
                <a:lnTo>
                  <a:pt x="646087" y="2304404"/>
                </a:lnTo>
                <a:lnTo>
                  <a:pt x="673911" y="2265380"/>
                </a:lnTo>
                <a:lnTo>
                  <a:pt x="700640" y="2226017"/>
                </a:lnTo>
                <a:lnTo>
                  <a:pt x="726224" y="2186308"/>
                </a:lnTo>
                <a:lnTo>
                  <a:pt x="750610" y="2146244"/>
                </a:lnTo>
                <a:lnTo>
                  <a:pt x="773746" y="2105816"/>
                </a:lnTo>
                <a:lnTo>
                  <a:pt x="795581" y="2065015"/>
                </a:lnTo>
                <a:lnTo>
                  <a:pt x="816060" y="2023834"/>
                </a:lnTo>
                <a:lnTo>
                  <a:pt x="835134" y="1982263"/>
                </a:lnTo>
                <a:lnTo>
                  <a:pt x="852749" y="1940295"/>
                </a:lnTo>
                <a:lnTo>
                  <a:pt x="868853" y="1897919"/>
                </a:lnTo>
                <a:lnTo>
                  <a:pt x="883394" y="1855128"/>
                </a:lnTo>
                <a:lnTo>
                  <a:pt x="896320" y="1811913"/>
                </a:lnTo>
                <a:lnTo>
                  <a:pt x="907579" y="1768266"/>
                </a:lnTo>
                <a:lnTo>
                  <a:pt x="917118" y="1724178"/>
                </a:lnTo>
                <a:lnTo>
                  <a:pt x="924886" y="1679640"/>
                </a:lnTo>
                <a:lnTo>
                  <a:pt x="930830" y="1634644"/>
                </a:lnTo>
                <a:lnTo>
                  <a:pt x="934899" y="1589182"/>
                </a:lnTo>
                <a:lnTo>
                  <a:pt x="937039" y="1543243"/>
                </a:lnTo>
                <a:lnTo>
                  <a:pt x="937199" y="1496821"/>
                </a:lnTo>
                <a:lnTo>
                  <a:pt x="935327" y="1449907"/>
                </a:lnTo>
                <a:lnTo>
                  <a:pt x="931370" y="1402491"/>
                </a:lnTo>
                <a:lnTo>
                  <a:pt x="925277" y="1354566"/>
                </a:lnTo>
                <a:lnTo>
                  <a:pt x="917213" y="1307231"/>
                </a:lnTo>
                <a:lnTo>
                  <a:pt x="907283" y="1260519"/>
                </a:lnTo>
                <a:lnTo>
                  <a:pt x="895548" y="1214408"/>
                </a:lnTo>
                <a:lnTo>
                  <a:pt x="882072" y="1168881"/>
                </a:lnTo>
                <a:lnTo>
                  <a:pt x="866917" y="1123917"/>
                </a:lnTo>
                <a:lnTo>
                  <a:pt x="850146" y="1079498"/>
                </a:lnTo>
                <a:lnTo>
                  <a:pt x="831821" y="1035603"/>
                </a:lnTo>
                <a:lnTo>
                  <a:pt x="812006" y="992216"/>
                </a:lnTo>
                <a:lnTo>
                  <a:pt x="790763" y="949314"/>
                </a:lnTo>
                <a:lnTo>
                  <a:pt x="768155" y="906881"/>
                </a:lnTo>
                <a:lnTo>
                  <a:pt x="744245" y="864896"/>
                </a:lnTo>
                <a:lnTo>
                  <a:pt x="719094" y="823340"/>
                </a:lnTo>
                <a:lnTo>
                  <a:pt x="692767" y="782195"/>
                </a:lnTo>
                <a:lnTo>
                  <a:pt x="665325" y="741440"/>
                </a:lnTo>
                <a:lnTo>
                  <a:pt x="636832" y="701056"/>
                </a:lnTo>
                <a:lnTo>
                  <a:pt x="607349" y="661025"/>
                </a:lnTo>
                <a:lnTo>
                  <a:pt x="576941" y="621327"/>
                </a:lnTo>
                <a:lnTo>
                  <a:pt x="545669" y="581943"/>
                </a:lnTo>
                <a:lnTo>
                  <a:pt x="513596" y="542854"/>
                </a:lnTo>
                <a:lnTo>
                  <a:pt x="480785" y="504041"/>
                </a:lnTo>
                <a:lnTo>
                  <a:pt x="447299" y="465483"/>
                </a:lnTo>
                <a:lnTo>
                  <a:pt x="413200" y="427163"/>
                </a:lnTo>
                <a:lnTo>
                  <a:pt x="378551" y="389060"/>
                </a:lnTo>
                <a:lnTo>
                  <a:pt x="343415" y="351157"/>
                </a:lnTo>
                <a:lnTo>
                  <a:pt x="307855" y="313432"/>
                </a:lnTo>
                <a:lnTo>
                  <a:pt x="271933" y="275868"/>
                </a:lnTo>
                <a:lnTo>
                  <a:pt x="235711" y="238445"/>
                </a:lnTo>
                <a:lnTo>
                  <a:pt x="0" y="0"/>
                </a:lnTo>
                <a:close/>
              </a:path>
            </a:pathLst>
          </a:custGeom>
          <a:solidFill>
            <a:srgbClr val="FADA04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" name="Immagine 1" descr="Slide Tapp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68"/>
          <a:stretch/>
        </p:blipFill>
        <p:spPr>
          <a:xfrm>
            <a:off x="0" y="4303462"/>
            <a:ext cx="9144000" cy="84003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74636" y="-7256"/>
            <a:ext cx="8794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La predisposizione del Programma FSE+: principali riferimenti</a:t>
            </a:r>
            <a:endParaRPr lang="it-IT" sz="2000" b="1" dirty="0">
              <a:solidFill>
                <a:srgbClr val="092535"/>
              </a:solidFill>
              <a:latin typeface="Arial" pitchFamily="34" charset="0"/>
              <a:ea typeface="Montserrat SemiBold" charset="0"/>
              <a:cs typeface="Arial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77188" y="312827"/>
            <a:ext cx="8712911" cy="3939540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La predisposizione del </a:t>
            </a:r>
            <a:r>
              <a:rPr lang="it-IT" sz="12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Programma regionale </a:t>
            </a: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</a:t>
            </a:r>
            <a:r>
              <a:rPr lang="it-IT" sz="12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PR) FSE</a:t>
            </a:r>
            <a:r>
              <a:rPr lang="it-IT" sz="125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+ 2021-2027 </a:t>
            </a:r>
            <a:r>
              <a:rPr lang="it-IT" sz="12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Lazio </a:t>
            </a: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dovrà </a:t>
            </a:r>
            <a:r>
              <a:rPr lang="it-IT" sz="125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tenere </a:t>
            </a: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conto di molteplici elementi:</a:t>
            </a:r>
          </a:p>
          <a:p>
            <a:pPr algn="just"/>
            <a:endParaRPr lang="it-IT" sz="125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just"/>
            <a:r>
              <a:rPr lang="it-IT" sz="1250" b="1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LIVELLO </a:t>
            </a:r>
            <a:r>
              <a:rPr lang="it-IT" sz="1250" b="1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EUROPEO E NAZIONALE: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approvazione </a:t>
            </a:r>
            <a:r>
              <a:rPr lang="it-IT" sz="125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definitiva dei </a:t>
            </a:r>
            <a:r>
              <a:rPr lang="it-IT" sz="12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Regolamenti UE </a:t>
            </a: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(in fase di finalizzazione); 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approvazione dell’</a:t>
            </a:r>
            <a:r>
              <a:rPr lang="it-IT" sz="12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Accordo </a:t>
            </a:r>
            <a:r>
              <a:rPr lang="it-IT" sz="125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di Partenariato </a:t>
            </a:r>
            <a:r>
              <a:rPr lang="it-IT" sz="125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(in fase di predisposizione e di interlocuzione tra </a:t>
            </a: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Italia e CE);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vincoli </a:t>
            </a:r>
            <a:r>
              <a:rPr lang="it-IT" sz="125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di </a:t>
            </a:r>
            <a:r>
              <a:rPr lang="it-IT" sz="125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concentrazione tematica e finanziaria </a:t>
            </a: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previsti da tali documenti (modificati a seguito dell’esito del </a:t>
            </a:r>
            <a:r>
              <a:rPr lang="it-IT" sz="1250" dirty="0" err="1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Trilogo</a:t>
            </a: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di febbraio 2021);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5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raccomandazioni Paese </a:t>
            </a:r>
            <a:r>
              <a:rPr lang="it-IT" sz="125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fornite nell'ambito del semestre europeo, dei principi del </a:t>
            </a:r>
            <a:r>
              <a:rPr lang="it-IT" sz="125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Pilastro europeo dei diritti sociali</a:t>
            </a:r>
            <a:r>
              <a:rPr lang="it-IT" sz="125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dei principi e delle priorità in tema di sviluppo sostenibile;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5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Piano Nazionale Ripresa e Resilienza (PNRR)</a:t>
            </a:r>
            <a:r>
              <a:rPr lang="it-IT" sz="125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lo strumento per rispondere alla crisi pandemica provocata dal Covid-19. Il Piano, da presentare alla CE nell'ambito del </a:t>
            </a:r>
            <a:r>
              <a:rPr lang="it-IT" sz="1250" dirty="0" err="1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Next</a:t>
            </a:r>
            <a:r>
              <a:rPr lang="it-IT" sz="125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Generation EU, è stato approvato </a:t>
            </a: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dal Consiglio dei Ministri il 12 gennaio scorso ed è all’esame del Senato.</a:t>
            </a:r>
            <a:endParaRPr lang="it-IT" sz="125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endParaRPr lang="it-IT" sz="125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just"/>
            <a:r>
              <a:rPr lang="it-IT" sz="1250" b="1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LIVELLO REGIONALE: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5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</a:t>
            </a:r>
            <a:r>
              <a:rPr lang="it-IT" sz="12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inee </a:t>
            </a:r>
            <a:r>
              <a:rPr lang="it-IT" sz="125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di indirizzo per lo sviluppo sostenibile e la riduzione delle disuguaglianze</a:t>
            </a:r>
            <a:r>
              <a:rPr lang="it-IT" sz="125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: politiche pubbliche regionali e europee </a:t>
            </a: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2021-2027 (</a:t>
            </a: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approvazione avvenuta in </a:t>
            </a:r>
            <a:r>
              <a:rPr lang="it-IT" sz="125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Consiglio regionale a dicembre </a:t>
            </a: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2020);</a:t>
            </a:r>
            <a:endParaRPr lang="it-IT" sz="125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5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</a:t>
            </a:r>
            <a:r>
              <a:rPr lang="it-IT" sz="12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trategia </a:t>
            </a:r>
            <a:r>
              <a:rPr lang="it-IT" sz="125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 lo Sviluppo Sostenibile regionale </a:t>
            </a:r>
            <a:r>
              <a:rPr lang="it-IT" sz="125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</a:t>
            </a:r>
            <a:r>
              <a:rPr lang="it-IT" sz="1250" dirty="0" err="1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SRSvS</a:t>
            </a:r>
            <a:r>
              <a:rPr lang="it-IT" sz="125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), che la Regione Lazio sta definendo, in particolare negli ambiti relativi alle tematiche dell’accesso allo studio, dell’inclusione sociale e della lotta alla </a:t>
            </a: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povertà; 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5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</a:t>
            </a:r>
            <a:r>
              <a:rPr lang="it-IT" sz="125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rogetti </a:t>
            </a:r>
            <a:r>
              <a:rPr lang="it-IT" sz="125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 la Ripresa e la Resilienza (PRR) </a:t>
            </a:r>
            <a:r>
              <a:rPr lang="it-IT" sz="125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individuati e implementati nel quadro programmatico del DSP 2018 come aggiornato dalle Linee di indirizzi </a:t>
            </a:r>
            <a:r>
              <a:rPr lang="it-IT" sz="125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2027.</a:t>
            </a:r>
            <a:endParaRPr lang="it-IT" sz="125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17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7"/>
          <p:cNvSpPr/>
          <p:nvPr/>
        </p:nvSpPr>
        <p:spPr>
          <a:xfrm>
            <a:off x="0" y="1495405"/>
            <a:ext cx="341937" cy="1210727"/>
          </a:xfrm>
          <a:custGeom>
            <a:avLst/>
            <a:gdLst/>
            <a:ahLst/>
            <a:cxnLst/>
            <a:rect l="l" t="t" r="r" b="b"/>
            <a:pathLst>
              <a:path w="937260" h="2974975">
                <a:moveTo>
                  <a:pt x="0" y="0"/>
                </a:moveTo>
                <a:lnTo>
                  <a:pt x="0" y="2974538"/>
                </a:lnTo>
                <a:lnTo>
                  <a:pt x="56331" y="2924428"/>
                </a:lnTo>
                <a:lnTo>
                  <a:pt x="132989" y="2855051"/>
                </a:lnTo>
                <a:lnTo>
                  <a:pt x="170956" y="2820066"/>
                </a:lnTo>
                <a:lnTo>
                  <a:pt x="208611" y="2784872"/>
                </a:lnTo>
                <a:lnTo>
                  <a:pt x="245903" y="2749460"/>
                </a:lnTo>
                <a:lnTo>
                  <a:pt x="282780" y="2713822"/>
                </a:lnTo>
                <a:lnTo>
                  <a:pt x="319189" y="2677949"/>
                </a:lnTo>
                <a:lnTo>
                  <a:pt x="355078" y="2641832"/>
                </a:lnTo>
                <a:lnTo>
                  <a:pt x="390396" y="2605463"/>
                </a:lnTo>
                <a:lnTo>
                  <a:pt x="425089" y="2568833"/>
                </a:lnTo>
                <a:lnTo>
                  <a:pt x="459106" y="2531934"/>
                </a:lnTo>
                <a:lnTo>
                  <a:pt x="492395" y="2494758"/>
                </a:lnTo>
                <a:lnTo>
                  <a:pt x="524903" y="2457294"/>
                </a:lnTo>
                <a:lnTo>
                  <a:pt x="556579" y="2419536"/>
                </a:lnTo>
                <a:lnTo>
                  <a:pt x="587369" y="2381474"/>
                </a:lnTo>
                <a:lnTo>
                  <a:pt x="617223" y="2343099"/>
                </a:lnTo>
                <a:lnTo>
                  <a:pt x="646087" y="2304404"/>
                </a:lnTo>
                <a:lnTo>
                  <a:pt x="673911" y="2265380"/>
                </a:lnTo>
                <a:lnTo>
                  <a:pt x="700640" y="2226017"/>
                </a:lnTo>
                <a:lnTo>
                  <a:pt x="726224" y="2186308"/>
                </a:lnTo>
                <a:lnTo>
                  <a:pt x="750610" y="2146244"/>
                </a:lnTo>
                <a:lnTo>
                  <a:pt x="773746" y="2105816"/>
                </a:lnTo>
                <a:lnTo>
                  <a:pt x="795581" y="2065015"/>
                </a:lnTo>
                <a:lnTo>
                  <a:pt x="816060" y="2023834"/>
                </a:lnTo>
                <a:lnTo>
                  <a:pt x="835134" y="1982263"/>
                </a:lnTo>
                <a:lnTo>
                  <a:pt x="852749" y="1940295"/>
                </a:lnTo>
                <a:lnTo>
                  <a:pt x="868853" y="1897919"/>
                </a:lnTo>
                <a:lnTo>
                  <a:pt x="883394" y="1855128"/>
                </a:lnTo>
                <a:lnTo>
                  <a:pt x="896320" y="1811913"/>
                </a:lnTo>
                <a:lnTo>
                  <a:pt x="907579" y="1768266"/>
                </a:lnTo>
                <a:lnTo>
                  <a:pt x="917118" y="1724178"/>
                </a:lnTo>
                <a:lnTo>
                  <a:pt x="924886" y="1679640"/>
                </a:lnTo>
                <a:lnTo>
                  <a:pt x="930830" y="1634644"/>
                </a:lnTo>
                <a:lnTo>
                  <a:pt x="934899" y="1589182"/>
                </a:lnTo>
                <a:lnTo>
                  <a:pt x="937039" y="1543243"/>
                </a:lnTo>
                <a:lnTo>
                  <a:pt x="937199" y="1496821"/>
                </a:lnTo>
                <a:lnTo>
                  <a:pt x="935327" y="1449907"/>
                </a:lnTo>
                <a:lnTo>
                  <a:pt x="931370" y="1402491"/>
                </a:lnTo>
                <a:lnTo>
                  <a:pt x="925277" y="1354566"/>
                </a:lnTo>
                <a:lnTo>
                  <a:pt x="917213" y="1307231"/>
                </a:lnTo>
                <a:lnTo>
                  <a:pt x="907283" y="1260519"/>
                </a:lnTo>
                <a:lnTo>
                  <a:pt x="895548" y="1214408"/>
                </a:lnTo>
                <a:lnTo>
                  <a:pt x="882072" y="1168881"/>
                </a:lnTo>
                <a:lnTo>
                  <a:pt x="866917" y="1123917"/>
                </a:lnTo>
                <a:lnTo>
                  <a:pt x="850146" y="1079498"/>
                </a:lnTo>
                <a:lnTo>
                  <a:pt x="831821" y="1035603"/>
                </a:lnTo>
                <a:lnTo>
                  <a:pt x="812006" y="992216"/>
                </a:lnTo>
                <a:lnTo>
                  <a:pt x="790763" y="949314"/>
                </a:lnTo>
                <a:lnTo>
                  <a:pt x="768155" y="906881"/>
                </a:lnTo>
                <a:lnTo>
                  <a:pt x="744245" y="864896"/>
                </a:lnTo>
                <a:lnTo>
                  <a:pt x="719094" y="823340"/>
                </a:lnTo>
                <a:lnTo>
                  <a:pt x="692767" y="782195"/>
                </a:lnTo>
                <a:lnTo>
                  <a:pt x="665325" y="741440"/>
                </a:lnTo>
                <a:lnTo>
                  <a:pt x="636832" y="701056"/>
                </a:lnTo>
                <a:lnTo>
                  <a:pt x="607349" y="661025"/>
                </a:lnTo>
                <a:lnTo>
                  <a:pt x="576941" y="621327"/>
                </a:lnTo>
                <a:lnTo>
                  <a:pt x="545669" y="581943"/>
                </a:lnTo>
                <a:lnTo>
                  <a:pt x="513596" y="542854"/>
                </a:lnTo>
                <a:lnTo>
                  <a:pt x="480785" y="504041"/>
                </a:lnTo>
                <a:lnTo>
                  <a:pt x="447299" y="465483"/>
                </a:lnTo>
                <a:lnTo>
                  <a:pt x="413200" y="427163"/>
                </a:lnTo>
                <a:lnTo>
                  <a:pt x="378551" y="389060"/>
                </a:lnTo>
                <a:lnTo>
                  <a:pt x="343415" y="351157"/>
                </a:lnTo>
                <a:lnTo>
                  <a:pt x="307855" y="313432"/>
                </a:lnTo>
                <a:lnTo>
                  <a:pt x="271933" y="275868"/>
                </a:lnTo>
                <a:lnTo>
                  <a:pt x="235711" y="238445"/>
                </a:lnTo>
                <a:lnTo>
                  <a:pt x="0" y="0"/>
                </a:lnTo>
                <a:close/>
              </a:path>
            </a:pathLst>
          </a:custGeom>
          <a:solidFill>
            <a:srgbClr val="FADA04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" name="Immagine 1" descr="Slide Tapp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68"/>
          <a:stretch/>
        </p:blipFill>
        <p:spPr>
          <a:xfrm>
            <a:off x="0" y="4303462"/>
            <a:ext cx="9144000" cy="84003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74636" y="79236"/>
            <a:ext cx="8794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La predisposizione del Programma FSE+: principali riferimenti</a:t>
            </a:r>
            <a:endParaRPr lang="it-IT" sz="2000" b="1" dirty="0">
              <a:solidFill>
                <a:srgbClr val="092535"/>
              </a:solidFill>
              <a:latin typeface="Arial" pitchFamily="34" charset="0"/>
              <a:ea typeface="Montserrat SemiBold" charset="0"/>
              <a:cs typeface="Arial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41937" y="536792"/>
            <a:ext cx="8631094" cy="3237425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È stata definita - 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nell’ambito 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del </a:t>
            </a:r>
            <a:r>
              <a:rPr lang="it-IT" sz="1400" dirty="0" err="1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Trilogo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Commissione 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europea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, Parlamento UE, Consiglio UE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- una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nuova versione </a:t>
            </a: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del Regolamento UE per il FSE+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che apporta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modifiche importanti di cui tenere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conto.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attesa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dell’approvazione dei Regolamenti,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il FSE+ dovrà sicuramente assegnare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:</a:t>
            </a:r>
          </a:p>
          <a:p>
            <a:pPr marL="285750" lvl="0" indent="-285750" algn="just">
              <a:lnSpc>
                <a:spcPct val="110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un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“importo adeguato” delle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risorse per affrontare le sfide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identificate nei programmi nazionali di riforma, nel semestre europeo nonché nelle pertinenti raccomandazioni specifiche per Paese; </a:t>
            </a:r>
          </a:p>
          <a:p>
            <a:pPr marL="285750" lvl="0" indent="-285750" algn="just">
              <a:lnSpc>
                <a:spcPct val="110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un importo consistente (intorno al 25%)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promuovere l'inclusione sociale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(con attenzione specifica al sostegno per gli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indigenti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3%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 la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povertà infantile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5%);</a:t>
            </a:r>
          </a:p>
          <a:p>
            <a:pPr marL="285750" lvl="0" indent="-285750" algn="just">
              <a:lnSpc>
                <a:spcPct val="110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un importo adeguato (12,5%) alle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azioni per i giovani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(comprese le azioni mirate per sostenere l'occupazione giovanile, in particolare nel contesto dell'attuazione dei programmi di garanzia per i giovani);</a:t>
            </a:r>
          </a:p>
          <a:p>
            <a:pPr marL="285750" lvl="0" indent="-285750" algn="just">
              <a:lnSpc>
                <a:spcPct val="110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risorse (almeno 0,25%) per il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rafforzamento della capacità delle parti sociali e delle  organizzazioni della società civile,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 materia di occupazione, istruzione e inclusione  sociale, per lo sviluppo delle capacità/competenze del partenariato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</a:t>
            </a:r>
          </a:p>
          <a:p>
            <a:pPr lvl="0" algn="just">
              <a:lnSpc>
                <a:spcPct val="110000"/>
              </a:lnSpc>
              <a:spcAft>
                <a:spcPts val="0"/>
              </a:spcAft>
            </a:pP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vincoli di concentrazione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non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riguardano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direttamente il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POR Lazio ma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sono da intendersi a livello nazionale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previa verifica di come gli eventuali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PO nazionali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impattino sui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vincoli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 livello di singolo PO regionale.</a:t>
            </a:r>
            <a:endParaRPr lang="it-IT" sz="13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E3A5BAA8-9D8B-444F-ABEA-178B368AE640}"/>
              </a:ext>
            </a:extLst>
          </p:cNvPr>
          <p:cNvSpPr txBox="1"/>
          <p:nvPr/>
        </p:nvSpPr>
        <p:spPr>
          <a:xfrm>
            <a:off x="646765" y="3646504"/>
            <a:ext cx="7900842" cy="492443"/>
          </a:xfrm>
          <a:prstGeom prst="rect">
            <a:avLst/>
          </a:prstGeom>
          <a:gradFill flip="none" rotWithShape="1">
            <a:gsLst>
              <a:gs pos="0">
                <a:srgbClr val="F8D802"/>
              </a:gs>
              <a:gs pos="0">
                <a:schemeClr val="bg1">
                  <a:lumMod val="95000"/>
                </a:schemeClr>
              </a:gs>
              <a:gs pos="100000">
                <a:srgbClr val="EEF1FC"/>
              </a:gs>
            </a:gsLst>
            <a:lin ang="2700000" scaled="1"/>
            <a:tileRect/>
          </a:gradFill>
          <a:ln>
            <a:solidFill>
              <a:srgbClr val="F8D802"/>
            </a:solidFill>
          </a:ln>
          <a:effectLst>
            <a:outerShdw blurRad="63500" dir="2580000" sx="98000" sy="98000" algn="tl" rotWithShape="0">
              <a:srgbClr val="F8D802">
                <a:alpha val="66000"/>
              </a:srgbClr>
            </a:outerShdw>
          </a:effectLst>
        </p:spPr>
        <p:txBody>
          <a:bodyPr wrap="square" rtlCol="0" anchor="ctr">
            <a:spAutoFit/>
          </a:bodyPr>
          <a:lstStyle>
            <a:defPPr>
              <a:defRPr lang="it-IT"/>
            </a:defPPr>
            <a:lvl1pPr algn="just">
              <a:defRPr sz="1300" b="1">
                <a:solidFill>
                  <a:srgbClr val="1065C8"/>
                </a:solidFill>
                <a:latin typeface="Montserrat" charset="0"/>
              </a:defRPr>
            </a:lvl1pPr>
          </a:lstStyle>
          <a:p>
            <a:r>
              <a:rPr lang="it-IT" dirty="0" smtClean="0">
                <a:solidFill>
                  <a:srgbClr val="092535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 proposta delle linee di intervento del FSE+, </a:t>
            </a:r>
            <a:r>
              <a:rPr lang="it-IT" dirty="0">
                <a:solidFill>
                  <a:srgbClr val="092535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definita in linea generale </a:t>
            </a:r>
            <a:r>
              <a:rPr lang="it-IT" dirty="0" smtClean="0">
                <a:solidFill>
                  <a:srgbClr val="092535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nell’ambito delle </a:t>
            </a:r>
            <a:r>
              <a:rPr lang="it-IT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Linee di indirizzo unitarie approvate in Giunta e </a:t>
            </a:r>
            <a:r>
              <a:rPr lang="it-IT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Consiglio</a:t>
            </a:r>
            <a:r>
              <a:rPr lang="it-IT" dirty="0" smtClean="0">
                <a:solidFill>
                  <a:srgbClr val="092535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è in fase di aggiornamento.</a:t>
            </a:r>
            <a:endParaRPr lang="it-IT" dirty="0">
              <a:solidFill>
                <a:srgbClr val="092535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Freccia circolare a destra 10"/>
          <p:cNvSpPr/>
          <p:nvPr/>
        </p:nvSpPr>
        <p:spPr>
          <a:xfrm rot="20229787">
            <a:off x="220105" y="3581580"/>
            <a:ext cx="243662" cy="451461"/>
          </a:xfrm>
          <a:prstGeom prst="curvedRightArrow">
            <a:avLst/>
          </a:prstGeom>
          <a:solidFill>
            <a:srgbClr val="F8D802"/>
          </a:solidFill>
          <a:ln>
            <a:solidFill>
              <a:srgbClr val="F8D8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circolare a sinistra 11"/>
          <p:cNvSpPr/>
          <p:nvPr/>
        </p:nvSpPr>
        <p:spPr>
          <a:xfrm rot="1108349">
            <a:off x="8693733" y="3622901"/>
            <a:ext cx="216657" cy="416127"/>
          </a:xfrm>
          <a:prstGeom prst="curvedLeftArrow">
            <a:avLst/>
          </a:prstGeom>
          <a:solidFill>
            <a:srgbClr val="F8D802"/>
          </a:solidFill>
          <a:ln>
            <a:solidFill>
              <a:srgbClr val="F8D8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112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7"/>
          <p:cNvSpPr/>
          <p:nvPr/>
        </p:nvSpPr>
        <p:spPr>
          <a:xfrm>
            <a:off x="0" y="1495405"/>
            <a:ext cx="341937" cy="1210727"/>
          </a:xfrm>
          <a:custGeom>
            <a:avLst/>
            <a:gdLst/>
            <a:ahLst/>
            <a:cxnLst/>
            <a:rect l="l" t="t" r="r" b="b"/>
            <a:pathLst>
              <a:path w="937260" h="2974975">
                <a:moveTo>
                  <a:pt x="0" y="0"/>
                </a:moveTo>
                <a:lnTo>
                  <a:pt x="0" y="2974538"/>
                </a:lnTo>
                <a:lnTo>
                  <a:pt x="56331" y="2924428"/>
                </a:lnTo>
                <a:lnTo>
                  <a:pt x="132989" y="2855051"/>
                </a:lnTo>
                <a:lnTo>
                  <a:pt x="170956" y="2820066"/>
                </a:lnTo>
                <a:lnTo>
                  <a:pt x="208611" y="2784872"/>
                </a:lnTo>
                <a:lnTo>
                  <a:pt x="245903" y="2749460"/>
                </a:lnTo>
                <a:lnTo>
                  <a:pt x="282780" y="2713822"/>
                </a:lnTo>
                <a:lnTo>
                  <a:pt x="319189" y="2677949"/>
                </a:lnTo>
                <a:lnTo>
                  <a:pt x="355078" y="2641832"/>
                </a:lnTo>
                <a:lnTo>
                  <a:pt x="390396" y="2605463"/>
                </a:lnTo>
                <a:lnTo>
                  <a:pt x="425089" y="2568833"/>
                </a:lnTo>
                <a:lnTo>
                  <a:pt x="459106" y="2531934"/>
                </a:lnTo>
                <a:lnTo>
                  <a:pt x="492395" y="2494758"/>
                </a:lnTo>
                <a:lnTo>
                  <a:pt x="524903" y="2457294"/>
                </a:lnTo>
                <a:lnTo>
                  <a:pt x="556579" y="2419536"/>
                </a:lnTo>
                <a:lnTo>
                  <a:pt x="587369" y="2381474"/>
                </a:lnTo>
                <a:lnTo>
                  <a:pt x="617223" y="2343099"/>
                </a:lnTo>
                <a:lnTo>
                  <a:pt x="646087" y="2304404"/>
                </a:lnTo>
                <a:lnTo>
                  <a:pt x="673911" y="2265380"/>
                </a:lnTo>
                <a:lnTo>
                  <a:pt x="700640" y="2226017"/>
                </a:lnTo>
                <a:lnTo>
                  <a:pt x="726224" y="2186308"/>
                </a:lnTo>
                <a:lnTo>
                  <a:pt x="750610" y="2146244"/>
                </a:lnTo>
                <a:lnTo>
                  <a:pt x="773746" y="2105816"/>
                </a:lnTo>
                <a:lnTo>
                  <a:pt x="795581" y="2065015"/>
                </a:lnTo>
                <a:lnTo>
                  <a:pt x="816060" y="2023834"/>
                </a:lnTo>
                <a:lnTo>
                  <a:pt x="835134" y="1982263"/>
                </a:lnTo>
                <a:lnTo>
                  <a:pt x="852749" y="1940295"/>
                </a:lnTo>
                <a:lnTo>
                  <a:pt x="868853" y="1897919"/>
                </a:lnTo>
                <a:lnTo>
                  <a:pt x="883394" y="1855128"/>
                </a:lnTo>
                <a:lnTo>
                  <a:pt x="896320" y="1811913"/>
                </a:lnTo>
                <a:lnTo>
                  <a:pt x="907579" y="1768266"/>
                </a:lnTo>
                <a:lnTo>
                  <a:pt x="917118" y="1724178"/>
                </a:lnTo>
                <a:lnTo>
                  <a:pt x="924886" y="1679640"/>
                </a:lnTo>
                <a:lnTo>
                  <a:pt x="930830" y="1634644"/>
                </a:lnTo>
                <a:lnTo>
                  <a:pt x="934899" y="1589182"/>
                </a:lnTo>
                <a:lnTo>
                  <a:pt x="937039" y="1543243"/>
                </a:lnTo>
                <a:lnTo>
                  <a:pt x="937199" y="1496821"/>
                </a:lnTo>
                <a:lnTo>
                  <a:pt x="935327" y="1449907"/>
                </a:lnTo>
                <a:lnTo>
                  <a:pt x="931370" y="1402491"/>
                </a:lnTo>
                <a:lnTo>
                  <a:pt x="925277" y="1354566"/>
                </a:lnTo>
                <a:lnTo>
                  <a:pt x="917213" y="1307231"/>
                </a:lnTo>
                <a:lnTo>
                  <a:pt x="907283" y="1260519"/>
                </a:lnTo>
                <a:lnTo>
                  <a:pt x="895548" y="1214408"/>
                </a:lnTo>
                <a:lnTo>
                  <a:pt x="882072" y="1168881"/>
                </a:lnTo>
                <a:lnTo>
                  <a:pt x="866917" y="1123917"/>
                </a:lnTo>
                <a:lnTo>
                  <a:pt x="850146" y="1079498"/>
                </a:lnTo>
                <a:lnTo>
                  <a:pt x="831821" y="1035603"/>
                </a:lnTo>
                <a:lnTo>
                  <a:pt x="812006" y="992216"/>
                </a:lnTo>
                <a:lnTo>
                  <a:pt x="790763" y="949314"/>
                </a:lnTo>
                <a:lnTo>
                  <a:pt x="768155" y="906881"/>
                </a:lnTo>
                <a:lnTo>
                  <a:pt x="744245" y="864896"/>
                </a:lnTo>
                <a:lnTo>
                  <a:pt x="719094" y="823340"/>
                </a:lnTo>
                <a:lnTo>
                  <a:pt x="692767" y="782195"/>
                </a:lnTo>
                <a:lnTo>
                  <a:pt x="665325" y="741440"/>
                </a:lnTo>
                <a:lnTo>
                  <a:pt x="636832" y="701056"/>
                </a:lnTo>
                <a:lnTo>
                  <a:pt x="607349" y="661025"/>
                </a:lnTo>
                <a:lnTo>
                  <a:pt x="576941" y="621327"/>
                </a:lnTo>
                <a:lnTo>
                  <a:pt x="545669" y="581943"/>
                </a:lnTo>
                <a:lnTo>
                  <a:pt x="513596" y="542854"/>
                </a:lnTo>
                <a:lnTo>
                  <a:pt x="480785" y="504041"/>
                </a:lnTo>
                <a:lnTo>
                  <a:pt x="447299" y="465483"/>
                </a:lnTo>
                <a:lnTo>
                  <a:pt x="413200" y="427163"/>
                </a:lnTo>
                <a:lnTo>
                  <a:pt x="378551" y="389060"/>
                </a:lnTo>
                <a:lnTo>
                  <a:pt x="343415" y="351157"/>
                </a:lnTo>
                <a:lnTo>
                  <a:pt x="307855" y="313432"/>
                </a:lnTo>
                <a:lnTo>
                  <a:pt x="271933" y="275868"/>
                </a:lnTo>
                <a:lnTo>
                  <a:pt x="235711" y="238445"/>
                </a:lnTo>
                <a:lnTo>
                  <a:pt x="0" y="0"/>
                </a:lnTo>
                <a:close/>
              </a:path>
            </a:pathLst>
          </a:custGeom>
          <a:solidFill>
            <a:srgbClr val="FADA04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" name="Immagine 1" descr="Slide Tapp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68"/>
          <a:stretch/>
        </p:blipFill>
        <p:spPr>
          <a:xfrm>
            <a:off x="0" y="4303462"/>
            <a:ext cx="9144000" cy="84003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74636" y="79236"/>
            <a:ext cx="8794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Il Programma FSE+: </a:t>
            </a:r>
            <a:r>
              <a:rPr lang="it-IT" sz="2000" b="1" dirty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gli ambiti di intervento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247355" y="560406"/>
            <a:ext cx="5950983" cy="3693319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Gli interventi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previsti per il FSE+ sono riconducibili ai seguenti </a:t>
            </a:r>
            <a:r>
              <a:rPr lang="it-IT" sz="1300" b="1" dirty="0" err="1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macroambiti</a:t>
            </a: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principali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:</a:t>
            </a:r>
          </a:p>
          <a:p>
            <a:pPr algn="just"/>
            <a:endParaRPr lang="it-IT" sz="13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342900" indent="-342900" algn="just">
              <a:buAutoNum type="arabicPeriod"/>
            </a:pP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Occupazione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 </a:t>
            </a:r>
            <a:r>
              <a:rPr lang="it-IT" sz="1300" b="1" dirty="0" err="1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occupabilità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: vi rientrano gli interventi relativi all’inserimento lavorativo e occupazionale (interventi rivolti alle persone e al sistema delle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imprese con priorità giovani e donne)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oltre che alla modernizzazione delle istituzioni e dei servizi per il mercato del lavoro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Istruzione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formazione e accesso alla conoscenza: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vi rientrano gli interventi rivolti a rafforzare il settore dell’istruzione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(accesso allo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studio e contrasto alla dispersione scolastica) sino al livello terziario (specializzazione post laurea, dottorati, alta formazione) e della formazione professionale (qualifiche, formazione continua, formazione specialistica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);</a:t>
            </a:r>
          </a:p>
          <a:p>
            <a:pPr marL="342900" indent="-342900" algn="just">
              <a:buAutoNum type="arabicPeriod"/>
            </a:pP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Inclusione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sociale e </a:t>
            </a:r>
            <a:r>
              <a:rPr lang="it-IT" sz="1300" b="1" dirty="0" err="1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empowerment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delle fasce deboli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: vi rientrano gli interventi di lotta alla povertà e all’esclusione sociale, di sostegno alle misure di attivazione (rivolte alle categorie svantaggiate e a rischio esclusione) oltre che gli interventi di rafforzamento dei servizi socio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assistenziali.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E3A5BAA8-9D8B-444F-ABEA-178B368AE640}"/>
              </a:ext>
            </a:extLst>
          </p:cNvPr>
          <p:cNvSpPr txBox="1"/>
          <p:nvPr/>
        </p:nvSpPr>
        <p:spPr>
          <a:xfrm>
            <a:off x="6989807" y="1261199"/>
            <a:ext cx="1592988" cy="461665"/>
          </a:xfrm>
          <a:prstGeom prst="rect">
            <a:avLst/>
          </a:prstGeom>
          <a:gradFill flip="none" rotWithShape="1">
            <a:gsLst>
              <a:gs pos="0">
                <a:srgbClr val="F8D802"/>
              </a:gs>
              <a:gs pos="0">
                <a:schemeClr val="bg1">
                  <a:lumMod val="95000"/>
                </a:schemeClr>
              </a:gs>
              <a:gs pos="100000">
                <a:srgbClr val="EEF1FC"/>
              </a:gs>
            </a:gsLst>
            <a:lin ang="2700000" scaled="1"/>
            <a:tileRect/>
          </a:gradFill>
          <a:ln>
            <a:solidFill>
              <a:srgbClr val="F8D802"/>
            </a:solidFill>
          </a:ln>
          <a:effectLst>
            <a:outerShdw blurRad="63500" dir="2580000" sx="98000" sy="98000" algn="tl" rotWithShape="0">
              <a:srgbClr val="F8D802">
                <a:alpha val="66000"/>
              </a:srgbClr>
            </a:outerShdw>
          </a:effectLst>
        </p:spPr>
        <p:txBody>
          <a:bodyPr wrap="square" rtlCol="0" anchor="ctr">
            <a:spAutoFit/>
          </a:bodyPr>
          <a:lstStyle>
            <a:defPPr>
              <a:defRPr lang="it-IT"/>
            </a:defPPr>
            <a:lvl1pPr algn="just">
              <a:defRPr sz="1300" b="1">
                <a:solidFill>
                  <a:srgbClr val="1065C8"/>
                </a:solidFill>
                <a:latin typeface="Montserrat" charset="0"/>
              </a:defRPr>
            </a:lvl1pPr>
          </a:lstStyle>
          <a:p>
            <a:pPr algn="ctr"/>
            <a:r>
              <a:rPr lang="it-IT" sz="1200" b="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Obiettivi specifici</a:t>
            </a:r>
          </a:p>
          <a:p>
            <a:pPr algn="ctr"/>
            <a:r>
              <a:rPr lang="it-IT" sz="1200" b="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i), ii), iii) e iii bis)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E3A5BAA8-9D8B-444F-ABEA-178B368AE640}"/>
              </a:ext>
            </a:extLst>
          </p:cNvPr>
          <p:cNvSpPr txBox="1"/>
          <p:nvPr/>
        </p:nvSpPr>
        <p:spPr>
          <a:xfrm>
            <a:off x="6989808" y="2231528"/>
            <a:ext cx="1592988" cy="461665"/>
          </a:xfrm>
          <a:prstGeom prst="rect">
            <a:avLst/>
          </a:prstGeom>
          <a:gradFill flip="none" rotWithShape="1">
            <a:gsLst>
              <a:gs pos="0">
                <a:srgbClr val="F8D802"/>
              </a:gs>
              <a:gs pos="0">
                <a:schemeClr val="bg1">
                  <a:lumMod val="95000"/>
                </a:schemeClr>
              </a:gs>
              <a:gs pos="100000">
                <a:srgbClr val="EEF1FC"/>
              </a:gs>
            </a:gsLst>
            <a:lin ang="2700000" scaled="1"/>
            <a:tileRect/>
          </a:gradFill>
          <a:ln>
            <a:solidFill>
              <a:srgbClr val="F8D802"/>
            </a:solidFill>
          </a:ln>
          <a:effectLst>
            <a:outerShdw blurRad="63500" dir="2580000" sx="98000" sy="98000" algn="tl" rotWithShape="0">
              <a:srgbClr val="F8D802">
                <a:alpha val="66000"/>
              </a:srgbClr>
            </a:outerShdw>
          </a:effectLst>
        </p:spPr>
        <p:txBody>
          <a:bodyPr wrap="square" rtlCol="0" anchor="ctr">
            <a:spAutoFit/>
          </a:bodyPr>
          <a:lstStyle>
            <a:defPPr>
              <a:defRPr lang="it-IT"/>
            </a:defPPr>
            <a:lvl1pPr algn="just">
              <a:defRPr sz="1300" b="1">
                <a:solidFill>
                  <a:srgbClr val="1065C8"/>
                </a:solidFill>
                <a:latin typeface="Montserrat" charset="0"/>
              </a:defRPr>
            </a:lvl1pPr>
          </a:lstStyle>
          <a:p>
            <a:pPr algn="ctr"/>
            <a:r>
              <a:rPr lang="it-IT" sz="1200" b="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Obiettivi specifici </a:t>
            </a:r>
          </a:p>
          <a:p>
            <a:pPr algn="ctr"/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iv), v), vi)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E3A5BAA8-9D8B-444F-ABEA-178B368AE640}"/>
              </a:ext>
            </a:extLst>
          </p:cNvPr>
          <p:cNvSpPr txBox="1"/>
          <p:nvPr/>
        </p:nvSpPr>
        <p:spPr>
          <a:xfrm>
            <a:off x="6989808" y="3148280"/>
            <a:ext cx="1592988" cy="461665"/>
          </a:xfrm>
          <a:prstGeom prst="rect">
            <a:avLst/>
          </a:prstGeom>
          <a:gradFill flip="none" rotWithShape="1">
            <a:gsLst>
              <a:gs pos="0">
                <a:srgbClr val="F8D802"/>
              </a:gs>
              <a:gs pos="0">
                <a:schemeClr val="bg1">
                  <a:lumMod val="95000"/>
                </a:schemeClr>
              </a:gs>
              <a:gs pos="100000">
                <a:srgbClr val="EEF1FC"/>
              </a:gs>
            </a:gsLst>
            <a:lin ang="2700000" scaled="1"/>
            <a:tileRect/>
          </a:gradFill>
          <a:ln>
            <a:solidFill>
              <a:srgbClr val="F8D802"/>
            </a:solidFill>
          </a:ln>
          <a:effectLst>
            <a:outerShdw blurRad="63500" dir="2580000" sx="98000" sy="98000" algn="tl" rotWithShape="0">
              <a:srgbClr val="F8D802">
                <a:alpha val="66000"/>
              </a:srgbClr>
            </a:outerShdw>
          </a:effectLst>
        </p:spPr>
        <p:txBody>
          <a:bodyPr wrap="square" rtlCol="0" anchor="ctr">
            <a:spAutoFit/>
          </a:bodyPr>
          <a:lstStyle>
            <a:defPPr>
              <a:defRPr lang="it-IT"/>
            </a:defPPr>
            <a:lvl1pPr algn="just">
              <a:defRPr sz="1300" b="1">
                <a:solidFill>
                  <a:srgbClr val="1065C8"/>
                </a:solidFill>
                <a:latin typeface="Montserrat" charset="0"/>
              </a:defRPr>
            </a:lvl1pPr>
          </a:lstStyle>
          <a:p>
            <a:pPr algn="ctr"/>
            <a:r>
              <a:rPr lang="it-IT" sz="1200" b="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Obiettivi specifici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vii), viii), ix), x)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E3A5BAA8-9D8B-444F-ABEA-178B368AE640}"/>
              </a:ext>
            </a:extLst>
          </p:cNvPr>
          <p:cNvSpPr txBox="1"/>
          <p:nvPr/>
        </p:nvSpPr>
        <p:spPr>
          <a:xfrm>
            <a:off x="6511143" y="643133"/>
            <a:ext cx="2353771" cy="430887"/>
          </a:xfrm>
          <a:prstGeom prst="rect">
            <a:avLst/>
          </a:prstGeom>
          <a:gradFill flip="none" rotWithShape="1">
            <a:gsLst>
              <a:gs pos="0">
                <a:srgbClr val="F8D802"/>
              </a:gs>
              <a:gs pos="0">
                <a:schemeClr val="bg1">
                  <a:lumMod val="95000"/>
                </a:schemeClr>
              </a:gs>
              <a:gs pos="100000">
                <a:srgbClr val="EEF1FC"/>
              </a:gs>
            </a:gsLst>
            <a:lin ang="2700000" scaled="1"/>
            <a:tileRect/>
          </a:gradFill>
          <a:ln>
            <a:solidFill>
              <a:srgbClr val="F8D802"/>
            </a:solidFill>
          </a:ln>
          <a:effectLst>
            <a:outerShdw blurRad="63500" dir="2580000" sx="98000" sy="98000" algn="tl" rotWithShape="0">
              <a:srgbClr val="F8D802">
                <a:alpha val="66000"/>
              </a:srgbClr>
            </a:outerShdw>
          </a:effectLst>
        </p:spPr>
        <p:txBody>
          <a:bodyPr wrap="square" rtlCol="0" anchor="ctr">
            <a:spAutoFit/>
          </a:bodyPr>
          <a:lstStyle>
            <a:defPPr>
              <a:defRPr lang="it-IT"/>
            </a:defPPr>
            <a:lvl1pPr algn="just">
              <a:defRPr sz="1300" b="1">
                <a:solidFill>
                  <a:srgbClr val="1065C8"/>
                </a:solidFill>
                <a:latin typeface="Montserrat" charset="0"/>
              </a:defRPr>
            </a:lvl1pPr>
          </a:lstStyle>
          <a:p>
            <a:pPr algn="ctr"/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Articolazione strategica </a:t>
            </a:r>
            <a:r>
              <a:rPr lang="it-IT" sz="10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(art. 4 bozza Regolamento FSE+)</a:t>
            </a:r>
            <a:endParaRPr lang="it-IT" sz="10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18" name="Freccia a destra con strisce 17"/>
          <p:cNvSpPr/>
          <p:nvPr/>
        </p:nvSpPr>
        <p:spPr>
          <a:xfrm>
            <a:off x="6511143" y="1388696"/>
            <a:ext cx="340475" cy="242316"/>
          </a:xfrm>
          <a:prstGeom prst="stripedRightArrow">
            <a:avLst/>
          </a:prstGeom>
          <a:solidFill>
            <a:srgbClr val="F8D802"/>
          </a:solidFill>
          <a:ln>
            <a:solidFill>
              <a:srgbClr val="F8D8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Freccia a destra con strisce 18"/>
          <p:cNvSpPr/>
          <p:nvPr/>
        </p:nvSpPr>
        <p:spPr>
          <a:xfrm>
            <a:off x="6511143" y="2309437"/>
            <a:ext cx="340475" cy="242316"/>
          </a:xfrm>
          <a:prstGeom prst="stripedRightArrow">
            <a:avLst/>
          </a:prstGeom>
          <a:solidFill>
            <a:srgbClr val="F8D802"/>
          </a:solidFill>
          <a:ln>
            <a:solidFill>
              <a:srgbClr val="F8D8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Freccia a destra con strisce 19"/>
          <p:cNvSpPr/>
          <p:nvPr/>
        </p:nvSpPr>
        <p:spPr>
          <a:xfrm>
            <a:off x="6476781" y="3257955"/>
            <a:ext cx="340475" cy="242316"/>
          </a:xfrm>
          <a:prstGeom prst="stripedRightArrow">
            <a:avLst/>
          </a:prstGeom>
          <a:solidFill>
            <a:srgbClr val="F8D802"/>
          </a:solidFill>
          <a:ln>
            <a:solidFill>
              <a:srgbClr val="F8D8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xmlns="" id="{E3A5BAA8-9D8B-444F-ABEA-178B368AE640}"/>
              </a:ext>
            </a:extLst>
          </p:cNvPr>
          <p:cNvSpPr txBox="1"/>
          <p:nvPr/>
        </p:nvSpPr>
        <p:spPr>
          <a:xfrm>
            <a:off x="6609415" y="3760553"/>
            <a:ext cx="2434085" cy="461665"/>
          </a:xfrm>
          <a:prstGeom prst="rect">
            <a:avLst/>
          </a:prstGeom>
          <a:gradFill flip="none" rotWithShape="1">
            <a:gsLst>
              <a:gs pos="0">
                <a:srgbClr val="F8D802"/>
              </a:gs>
              <a:gs pos="0">
                <a:schemeClr val="bg1">
                  <a:lumMod val="95000"/>
                </a:schemeClr>
              </a:gs>
              <a:gs pos="100000">
                <a:srgbClr val="EEF1FC"/>
              </a:gs>
            </a:gsLst>
            <a:lin ang="2700000" scaled="1"/>
            <a:tileRect/>
          </a:gradFill>
          <a:ln>
            <a:solidFill>
              <a:srgbClr val="F8D802"/>
            </a:solidFill>
          </a:ln>
          <a:effectLst>
            <a:outerShdw blurRad="63500" dir="2580000" sx="98000" sy="98000" algn="tl" rotWithShape="0">
              <a:srgbClr val="F8D802">
                <a:alpha val="66000"/>
              </a:srgbClr>
            </a:outerShdw>
          </a:effectLst>
        </p:spPr>
        <p:txBody>
          <a:bodyPr wrap="square" rtlCol="0" anchor="ctr">
            <a:spAutoFit/>
          </a:bodyPr>
          <a:lstStyle>
            <a:defPPr>
              <a:defRPr lang="it-IT"/>
            </a:defPPr>
            <a:lvl1pPr algn="just">
              <a:defRPr sz="1300" b="1">
                <a:solidFill>
                  <a:srgbClr val="1065C8"/>
                </a:solidFill>
                <a:latin typeface="Montserrat" charset="0"/>
              </a:defRPr>
            </a:lvl1pPr>
          </a:lstStyle>
          <a:p>
            <a:pPr algn="ctr"/>
            <a:r>
              <a:rPr lang="it-IT" sz="1200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Richiesta dalla CE maggiore concentrazione tematica</a:t>
            </a:r>
            <a:endParaRPr lang="it-IT" sz="1000" dirty="0">
              <a:solidFill>
                <a:srgbClr val="0070C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cxnSp>
        <p:nvCxnSpPr>
          <p:cNvPr id="22" name="Connettore 1 21"/>
          <p:cNvCxnSpPr/>
          <p:nvPr/>
        </p:nvCxnSpPr>
        <p:spPr>
          <a:xfrm>
            <a:off x="6396034" y="1987091"/>
            <a:ext cx="2567152" cy="0"/>
          </a:xfrm>
          <a:prstGeom prst="line">
            <a:avLst/>
          </a:prstGeom>
          <a:ln w="9525">
            <a:solidFill>
              <a:srgbClr val="FEED6E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/>
          <p:cNvCxnSpPr/>
          <p:nvPr/>
        </p:nvCxnSpPr>
        <p:spPr>
          <a:xfrm>
            <a:off x="6399855" y="3018722"/>
            <a:ext cx="2567152" cy="0"/>
          </a:xfrm>
          <a:prstGeom prst="line">
            <a:avLst/>
          </a:prstGeom>
          <a:ln w="9525">
            <a:solidFill>
              <a:srgbClr val="FEED6E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Freccia circolare a destra 23"/>
          <p:cNvSpPr/>
          <p:nvPr/>
        </p:nvSpPr>
        <p:spPr>
          <a:xfrm rot="20229787">
            <a:off x="6287082" y="3709284"/>
            <a:ext cx="243662" cy="451461"/>
          </a:xfrm>
          <a:prstGeom prst="curvedRightArrow">
            <a:avLst/>
          </a:prstGeom>
          <a:solidFill>
            <a:srgbClr val="F8D802"/>
          </a:solidFill>
          <a:ln>
            <a:solidFill>
              <a:srgbClr val="F8D8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36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7"/>
          <p:cNvSpPr/>
          <p:nvPr/>
        </p:nvSpPr>
        <p:spPr>
          <a:xfrm>
            <a:off x="0" y="1495405"/>
            <a:ext cx="341937" cy="1210727"/>
          </a:xfrm>
          <a:custGeom>
            <a:avLst/>
            <a:gdLst/>
            <a:ahLst/>
            <a:cxnLst/>
            <a:rect l="l" t="t" r="r" b="b"/>
            <a:pathLst>
              <a:path w="937260" h="2974975">
                <a:moveTo>
                  <a:pt x="0" y="0"/>
                </a:moveTo>
                <a:lnTo>
                  <a:pt x="0" y="2974538"/>
                </a:lnTo>
                <a:lnTo>
                  <a:pt x="56331" y="2924428"/>
                </a:lnTo>
                <a:lnTo>
                  <a:pt x="132989" y="2855051"/>
                </a:lnTo>
                <a:lnTo>
                  <a:pt x="170956" y="2820066"/>
                </a:lnTo>
                <a:lnTo>
                  <a:pt x="208611" y="2784872"/>
                </a:lnTo>
                <a:lnTo>
                  <a:pt x="245903" y="2749460"/>
                </a:lnTo>
                <a:lnTo>
                  <a:pt x="282780" y="2713822"/>
                </a:lnTo>
                <a:lnTo>
                  <a:pt x="319189" y="2677949"/>
                </a:lnTo>
                <a:lnTo>
                  <a:pt x="355078" y="2641832"/>
                </a:lnTo>
                <a:lnTo>
                  <a:pt x="390396" y="2605463"/>
                </a:lnTo>
                <a:lnTo>
                  <a:pt x="425089" y="2568833"/>
                </a:lnTo>
                <a:lnTo>
                  <a:pt x="459106" y="2531934"/>
                </a:lnTo>
                <a:lnTo>
                  <a:pt x="492395" y="2494758"/>
                </a:lnTo>
                <a:lnTo>
                  <a:pt x="524903" y="2457294"/>
                </a:lnTo>
                <a:lnTo>
                  <a:pt x="556579" y="2419536"/>
                </a:lnTo>
                <a:lnTo>
                  <a:pt x="587369" y="2381474"/>
                </a:lnTo>
                <a:lnTo>
                  <a:pt x="617223" y="2343099"/>
                </a:lnTo>
                <a:lnTo>
                  <a:pt x="646087" y="2304404"/>
                </a:lnTo>
                <a:lnTo>
                  <a:pt x="673911" y="2265380"/>
                </a:lnTo>
                <a:lnTo>
                  <a:pt x="700640" y="2226017"/>
                </a:lnTo>
                <a:lnTo>
                  <a:pt x="726224" y="2186308"/>
                </a:lnTo>
                <a:lnTo>
                  <a:pt x="750610" y="2146244"/>
                </a:lnTo>
                <a:lnTo>
                  <a:pt x="773746" y="2105816"/>
                </a:lnTo>
                <a:lnTo>
                  <a:pt x="795581" y="2065015"/>
                </a:lnTo>
                <a:lnTo>
                  <a:pt x="816060" y="2023834"/>
                </a:lnTo>
                <a:lnTo>
                  <a:pt x="835134" y="1982263"/>
                </a:lnTo>
                <a:lnTo>
                  <a:pt x="852749" y="1940295"/>
                </a:lnTo>
                <a:lnTo>
                  <a:pt x="868853" y="1897919"/>
                </a:lnTo>
                <a:lnTo>
                  <a:pt x="883394" y="1855128"/>
                </a:lnTo>
                <a:lnTo>
                  <a:pt x="896320" y="1811913"/>
                </a:lnTo>
                <a:lnTo>
                  <a:pt x="907579" y="1768266"/>
                </a:lnTo>
                <a:lnTo>
                  <a:pt x="917118" y="1724178"/>
                </a:lnTo>
                <a:lnTo>
                  <a:pt x="924886" y="1679640"/>
                </a:lnTo>
                <a:lnTo>
                  <a:pt x="930830" y="1634644"/>
                </a:lnTo>
                <a:lnTo>
                  <a:pt x="934899" y="1589182"/>
                </a:lnTo>
                <a:lnTo>
                  <a:pt x="937039" y="1543243"/>
                </a:lnTo>
                <a:lnTo>
                  <a:pt x="937199" y="1496821"/>
                </a:lnTo>
                <a:lnTo>
                  <a:pt x="935327" y="1449907"/>
                </a:lnTo>
                <a:lnTo>
                  <a:pt x="931370" y="1402491"/>
                </a:lnTo>
                <a:lnTo>
                  <a:pt x="925277" y="1354566"/>
                </a:lnTo>
                <a:lnTo>
                  <a:pt x="917213" y="1307231"/>
                </a:lnTo>
                <a:lnTo>
                  <a:pt x="907283" y="1260519"/>
                </a:lnTo>
                <a:lnTo>
                  <a:pt x="895548" y="1214408"/>
                </a:lnTo>
                <a:lnTo>
                  <a:pt x="882072" y="1168881"/>
                </a:lnTo>
                <a:lnTo>
                  <a:pt x="866917" y="1123917"/>
                </a:lnTo>
                <a:lnTo>
                  <a:pt x="850146" y="1079498"/>
                </a:lnTo>
                <a:lnTo>
                  <a:pt x="831821" y="1035603"/>
                </a:lnTo>
                <a:lnTo>
                  <a:pt x="812006" y="992216"/>
                </a:lnTo>
                <a:lnTo>
                  <a:pt x="790763" y="949314"/>
                </a:lnTo>
                <a:lnTo>
                  <a:pt x="768155" y="906881"/>
                </a:lnTo>
                <a:lnTo>
                  <a:pt x="744245" y="864896"/>
                </a:lnTo>
                <a:lnTo>
                  <a:pt x="719094" y="823340"/>
                </a:lnTo>
                <a:lnTo>
                  <a:pt x="692767" y="782195"/>
                </a:lnTo>
                <a:lnTo>
                  <a:pt x="665325" y="741440"/>
                </a:lnTo>
                <a:lnTo>
                  <a:pt x="636832" y="701056"/>
                </a:lnTo>
                <a:lnTo>
                  <a:pt x="607349" y="661025"/>
                </a:lnTo>
                <a:lnTo>
                  <a:pt x="576941" y="621327"/>
                </a:lnTo>
                <a:lnTo>
                  <a:pt x="545669" y="581943"/>
                </a:lnTo>
                <a:lnTo>
                  <a:pt x="513596" y="542854"/>
                </a:lnTo>
                <a:lnTo>
                  <a:pt x="480785" y="504041"/>
                </a:lnTo>
                <a:lnTo>
                  <a:pt x="447299" y="465483"/>
                </a:lnTo>
                <a:lnTo>
                  <a:pt x="413200" y="427163"/>
                </a:lnTo>
                <a:lnTo>
                  <a:pt x="378551" y="389060"/>
                </a:lnTo>
                <a:lnTo>
                  <a:pt x="343415" y="351157"/>
                </a:lnTo>
                <a:lnTo>
                  <a:pt x="307855" y="313432"/>
                </a:lnTo>
                <a:lnTo>
                  <a:pt x="271933" y="275868"/>
                </a:lnTo>
                <a:lnTo>
                  <a:pt x="235711" y="238445"/>
                </a:lnTo>
                <a:lnTo>
                  <a:pt x="0" y="0"/>
                </a:lnTo>
                <a:close/>
              </a:path>
            </a:pathLst>
          </a:custGeom>
          <a:solidFill>
            <a:srgbClr val="FADA04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" name="Immagine 1" descr="Slide Tapp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68"/>
          <a:stretch/>
        </p:blipFill>
        <p:spPr>
          <a:xfrm>
            <a:off x="0" y="4303462"/>
            <a:ext cx="9144000" cy="84003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74636" y="79236"/>
            <a:ext cx="8794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Il Programma FSE+ : definizione delle linee strategiche</a:t>
            </a:r>
            <a:endParaRPr lang="it-IT" sz="2000" b="1" dirty="0">
              <a:solidFill>
                <a:srgbClr val="092535"/>
              </a:solidFill>
              <a:latin typeface="Arial" pitchFamily="34" charset="0"/>
              <a:ea typeface="Montserrat SemiBold" charset="0"/>
              <a:cs typeface="Arial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18277" y="542436"/>
            <a:ext cx="7900842" cy="2154436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Tra</a:t>
            </a: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settembre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 dicembre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2020 sono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stati organizzati tavoli politici (Vice Presidenza e Assessori direttamente coinvolti) e tecnici inter direzionali (coordinamento DR Programmazione Economica), finalizzati a condividere la struttura delle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“</a:t>
            </a: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Linee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d’indirizzo per lo sviluppo sostenibile e la riduzione delle diseguaglianze: politiche pubbliche regionali ed </a:t>
            </a:r>
            <a:r>
              <a:rPr lang="it-IT" sz="1300" b="1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europee </a:t>
            </a:r>
            <a:r>
              <a:rPr lang="it-IT" sz="1300" b="1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2021-2027</a:t>
            </a:r>
            <a:r>
              <a:rPr lang="it-IT" sz="120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”</a:t>
            </a:r>
            <a:r>
              <a:rPr lang="it-IT" sz="130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approvate in prima istanza con DGR n. 792 del 5 11 2020 e quindi dopo successivo passaggio in Consiglio Regionale, con Del. Consiglio n. 13 del 22/12/2020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La pianificazione delle politiche di intervento della Regione Lazio è 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articolata </a:t>
            </a:r>
            <a:r>
              <a:rPr lang="it-IT" sz="1400" dirty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in 8 macro-aree che contengono le tematiche settoriali di competenza regionale, declinate in 90 obiettivi programmatici, 446 azioni di mandato e 47 Azioni Cardine, ovvero quelle azioni da cui dipendono i cambiamenti strutturali nel territorio </a:t>
            </a:r>
            <a:r>
              <a:rPr lang="it-IT" sz="1400" dirty="0" smtClean="0">
                <a:solidFill>
                  <a:srgbClr val="092535"/>
                </a:solidFill>
                <a:latin typeface="Arial" pitchFamily="34" charset="0"/>
                <a:cs typeface="Arial" pitchFamily="34" charset="0"/>
              </a:rPr>
              <a:t>regionale.</a:t>
            </a:r>
            <a:endParaRPr lang="it-IT" sz="13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E3A5BAA8-9D8B-444F-ABEA-178B368AE640}"/>
              </a:ext>
            </a:extLst>
          </p:cNvPr>
          <p:cNvSpPr txBox="1"/>
          <p:nvPr/>
        </p:nvSpPr>
        <p:spPr>
          <a:xfrm>
            <a:off x="618277" y="3159299"/>
            <a:ext cx="7900842" cy="892552"/>
          </a:xfrm>
          <a:prstGeom prst="rect">
            <a:avLst/>
          </a:prstGeom>
          <a:gradFill flip="none" rotWithShape="1">
            <a:gsLst>
              <a:gs pos="0">
                <a:srgbClr val="F8D802"/>
              </a:gs>
              <a:gs pos="0">
                <a:schemeClr val="bg1">
                  <a:lumMod val="95000"/>
                </a:schemeClr>
              </a:gs>
              <a:gs pos="100000">
                <a:srgbClr val="EEF1FC"/>
              </a:gs>
            </a:gsLst>
            <a:lin ang="2700000" scaled="1"/>
            <a:tileRect/>
          </a:gradFill>
          <a:ln>
            <a:solidFill>
              <a:srgbClr val="F8D802"/>
            </a:solidFill>
          </a:ln>
          <a:effectLst>
            <a:outerShdw blurRad="63500" dir="2580000" sx="98000" sy="98000" algn="tl" rotWithShape="0">
              <a:srgbClr val="F8D802">
                <a:alpha val="66000"/>
              </a:srgbClr>
            </a:outerShdw>
          </a:effectLst>
        </p:spPr>
        <p:txBody>
          <a:bodyPr wrap="square" rtlCol="0" anchor="ctr">
            <a:spAutoFit/>
          </a:bodyPr>
          <a:lstStyle>
            <a:defPPr>
              <a:defRPr lang="it-IT"/>
            </a:defPPr>
            <a:lvl1pPr algn="just">
              <a:defRPr sz="1300" b="1">
                <a:solidFill>
                  <a:srgbClr val="1065C8"/>
                </a:solidFill>
                <a:latin typeface="Montserrat" charset="0"/>
              </a:defRPr>
            </a:lvl1pPr>
          </a:lstStyle>
          <a:p>
            <a:r>
              <a:rPr lang="it-IT" b="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Con le Linee di indirizzo è stato individuato un </a:t>
            </a:r>
            <a:r>
              <a:rPr lang="it-IT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policy mix di progetti </a:t>
            </a:r>
            <a:r>
              <a:rPr lang="it-IT" b="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 un Lazio «più intelligente, più verde, più connesso, più sociale, più vicino ai cittadini» da realizzare con risorse (stimate in </a:t>
            </a:r>
            <a:r>
              <a:rPr lang="it-IT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circa 6,5 Miliardi</a:t>
            </a:r>
            <a:r>
              <a:rPr lang="it-IT" b="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 di cui </a:t>
            </a:r>
            <a:r>
              <a:rPr lang="it-IT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oltre </a:t>
            </a:r>
            <a:r>
              <a:rPr lang="it-IT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il 50% derivanti da FESR </a:t>
            </a:r>
            <a:r>
              <a:rPr lang="it-IT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 FSE</a:t>
            </a:r>
            <a:r>
              <a:rPr lang="it-IT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+ </a:t>
            </a:r>
            <a:r>
              <a:rPr lang="it-IT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 </a:t>
            </a:r>
            <a:r>
              <a:rPr lang="it-IT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FEASR</a:t>
            </a:r>
            <a:r>
              <a:rPr lang="it-IT" b="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</a:t>
            </a:r>
            <a:r>
              <a:rPr lang="it-IT" b="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quasi il </a:t>
            </a:r>
            <a:r>
              <a:rPr lang="it-IT" b="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40% dal Fondo </a:t>
            </a:r>
            <a:r>
              <a:rPr lang="it-IT" b="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di Sviluppo e Coesione (FSC) e la quota restante dai trasferimenti statali, da utilizzare nel settennio </a:t>
            </a:r>
            <a:r>
              <a:rPr lang="it-IT" b="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2021-2027.</a:t>
            </a:r>
            <a:endParaRPr lang="it-IT" b="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11" name="Freccia a destra 10">
            <a:extLst>
              <a:ext uri="{FF2B5EF4-FFF2-40B4-BE49-F238E27FC236}">
                <a16:creationId xmlns="" xmlns:a16="http://schemas.microsoft.com/office/drawing/2014/main" id="{69315B3D-6A29-4A1C-BD1A-1E76C957E309}"/>
              </a:ext>
            </a:extLst>
          </p:cNvPr>
          <p:cNvSpPr/>
          <p:nvPr/>
        </p:nvSpPr>
        <p:spPr>
          <a:xfrm rot="5400000">
            <a:off x="4304991" y="2795666"/>
            <a:ext cx="298388" cy="229026"/>
          </a:xfrm>
          <a:prstGeom prst="rightArrow">
            <a:avLst/>
          </a:prstGeom>
          <a:solidFill>
            <a:srgbClr val="F8D802"/>
          </a:solidFill>
          <a:ln>
            <a:solidFill>
              <a:srgbClr val="F8D8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92535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54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7"/>
          <p:cNvSpPr/>
          <p:nvPr/>
        </p:nvSpPr>
        <p:spPr>
          <a:xfrm>
            <a:off x="0" y="1495405"/>
            <a:ext cx="341937" cy="1210727"/>
          </a:xfrm>
          <a:custGeom>
            <a:avLst/>
            <a:gdLst/>
            <a:ahLst/>
            <a:cxnLst/>
            <a:rect l="l" t="t" r="r" b="b"/>
            <a:pathLst>
              <a:path w="937260" h="2974975">
                <a:moveTo>
                  <a:pt x="0" y="0"/>
                </a:moveTo>
                <a:lnTo>
                  <a:pt x="0" y="2974538"/>
                </a:lnTo>
                <a:lnTo>
                  <a:pt x="56331" y="2924428"/>
                </a:lnTo>
                <a:lnTo>
                  <a:pt x="132989" y="2855051"/>
                </a:lnTo>
                <a:lnTo>
                  <a:pt x="170956" y="2820066"/>
                </a:lnTo>
                <a:lnTo>
                  <a:pt x="208611" y="2784872"/>
                </a:lnTo>
                <a:lnTo>
                  <a:pt x="245903" y="2749460"/>
                </a:lnTo>
                <a:lnTo>
                  <a:pt x="282780" y="2713822"/>
                </a:lnTo>
                <a:lnTo>
                  <a:pt x="319189" y="2677949"/>
                </a:lnTo>
                <a:lnTo>
                  <a:pt x="355078" y="2641832"/>
                </a:lnTo>
                <a:lnTo>
                  <a:pt x="390396" y="2605463"/>
                </a:lnTo>
                <a:lnTo>
                  <a:pt x="425089" y="2568833"/>
                </a:lnTo>
                <a:lnTo>
                  <a:pt x="459106" y="2531934"/>
                </a:lnTo>
                <a:lnTo>
                  <a:pt x="492395" y="2494758"/>
                </a:lnTo>
                <a:lnTo>
                  <a:pt x="524903" y="2457294"/>
                </a:lnTo>
                <a:lnTo>
                  <a:pt x="556579" y="2419536"/>
                </a:lnTo>
                <a:lnTo>
                  <a:pt x="587369" y="2381474"/>
                </a:lnTo>
                <a:lnTo>
                  <a:pt x="617223" y="2343099"/>
                </a:lnTo>
                <a:lnTo>
                  <a:pt x="646087" y="2304404"/>
                </a:lnTo>
                <a:lnTo>
                  <a:pt x="673911" y="2265380"/>
                </a:lnTo>
                <a:lnTo>
                  <a:pt x="700640" y="2226017"/>
                </a:lnTo>
                <a:lnTo>
                  <a:pt x="726224" y="2186308"/>
                </a:lnTo>
                <a:lnTo>
                  <a:pt x="750610" y="2146244"/>
                </a:lnTo>
                <a:lnTo>
                  <a:pt x="773746" y="2105816"/>
                </a:lnTo>
                <a:lnTo>
                  <a:pt x="795581" y="2065015"/>
                </a:lnTo>
                <a:lnTo>
                  <a:pt x="816060" y="2023834"/>
                </a:lnTo>
                <a:lnTo>
                  <a:pt x="835134" y="1982263"/>
                </a:lnTo>
                <a:lnTo>
                  <a:pt x="852749" y="1940295"/>
                </a:lnTo>
                <a:lnTo>
                  <a:pt x="868853" y="1897919"/>
                </a:lnTo>
                <a:lnTo>
                  <a:pt x="883394" y="1855128"/>
                </a:lnTo>
                <a:lnTo>
                  <a:pt x="896320" y="1811913"/>
                </a:lnTo>
                <a:lnTo>
                  <a:pt x="907579" y="1768266"/>
                </a:lnTo>
                <a:lnTo>
                  <a:pt x="917118" y="1724178"/>
                </a:lnTo>
                <a:lnTo>
                  <a:pt x="924886" y="1679640"/>
                </a:lnTo>
                <a:lnTo>
                  <a:pt x="930830" y="1634644"/>
                </a:lnTo>
                <a:lnTo>
                  <a:pt x="934899" y="1589182"/>
                </a:lnTo>
                <a:lnTo>
                  <a:pt x="937039" y="1543243"/>
                </a:lnTo>
                <a:lnTo>
                  <a:pt x="937199" y="1496821"/>
                </a:lnTo>
                <a:lnTo>
                  <a:pt x="935327" y="1449907"/>
                </a:lnTo>
                <a:lnTo>
                  <a:pt x="931370" y="1402491"/>
                </a:lnTo>
                <a:lnTo>
                  <a:pt x="925277" y="1354566"/>
                </a:lnTo>
                <a:lnTo>
                  <a:pt x="917213" y="1307231"/>
                </a:lnTo>
                <a:lnTo>
                  <a:pt x="907283" y="1260519"/>
                </a:lnTo>
                <a:lnTo>
                  <a:pt x="895548" y="1214408"/>
                </a:lnTo>
                <a:lnTo>
                  <a:pt x="882072" y="1168881"/>
                </a:lnTo>
                <a:lnTo>
                  <a:pt x="866917" y="1123917"/>
                </a:lnTo>
                <a:lnTo>
                  <a:pt x="850146" y="1079498"/>
                </a:lnTo>
                <a:lnTo>
                  <a:pt x="831821" y="1035603"/>
                </a:lnTo>
                <a:lnTo>
                  <a:pt x="812006" y="992216"/>
                </a:lnTo>
                <a:lnTo>
                  <a:pt x="790763" y="949314"/>
                </a:lnTo>
                <a:lnTo>
                  <a:pt x="768155" y="906881"/>
                </a:lnTo>
                <a:lnTo>
                  <a:pt x="744245" y="864896"/>
                </a:lnTo>
                <a:lnTo>
                  <a:pt x="719094" y="823340"/>
                </a:lnTo>
                <a:lnTo>
                  <a:pt x="692767" y="782195"/>
                </a:lnTo>
                <a:lnTo>
                  <a:pt x="665325" y="741440"/>
                </a:lnTo>
                <a:lnTo>
                  <a:pt x="636832" y="701056"/>
                </a:lnTo>
                <a:lnTo>
                  <a:pt x="607349" y="661025"/>
                </a:lnTo>
                <a:lnTo>
                  <a:pt x="576941" y="621327"/>
                </a:lnTo>
                <a:lnTo>
                  <a:pt x="545669" y="581943"/>
                </a:lnTo>
                <a:lnTo>
                  <a:pt x="513596" y="542854"/>
                </a:lnTo>
                <a:lnTo>
                  <a:pt x="480785" y="504041"/>
                </a:lnTo>
                <a:lnTo>
                  <a:pt x="447299" y="465483"/>
                </a:lnTo>
                <a:lnTo>
                  <a:pt x="413200" y="427163"/>
                </a:lnTo>
                <a:lnTo>
                  <a:pt x="378551" y="389060"/>
                </a:lnTo>
                <a:lnTo>
                  <a:pt x="343415" y="351157"/>
                </a:lnTo>
                <a:lnTo>
                  <a:pt x="307855" y="313432"/>
                </a:lnTo>
                <a:lnTo>
                  <a:pt x="271933" y="275868"/>
                </a:lnTo>
                <a:lnTo>
                  <a:pt x="235711" y="238445"/>
                </a:lnTo>
                <a:lnTo>
                  <a:pt x="0" y="0"/>
                </a:lnTo>
                <a:close/>
              </a:path>
            </a:pathLst>
          </a:custGeom>
          <a:solidFill>
            <a:srgbClr val="FADA04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" name="Immagine 1" descr="Slide Tapp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68"/>
          <a:stretch/>
        </p:blipFill>
        <p:spPr>
          <a:xfrm>
            <a:off x="0" y="4303462"/>
            <a:ext cx="9144000" cy="84003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74636" y="79236"/>
            <a:ext cx="8794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Il Programma FSE+: i principali contenuti</a:t>
            </a:r>
            <a:endParaRPr lang="it-IT" sz="2000" b="1" dirty="0">
              <a:solidFill>
                <a:srgbClr val="092535"/>
              </a:solidFill>
              <a:latin typeface="Arial" pitchFamily="34" charset="0"/>
              <a:ea typeface="Montserrat SemiBold" charset="0"/>
              <a:cs typeface="Arial" pitchFamily="34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389238" y="536624"/>
            <a:ext cx="8384059" cy="3693319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 partire da quanto definito dalle </a:t>
            </a: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Linee di indirizzo 2021-2027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sono stati sviluppati gli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interventi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previsti per il FSE+, che si articolano in: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iniziative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“portanti”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a partire da quanto già finanziato con il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POR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FSE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2014-2020, valorizzando le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esperienze ritenute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“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buone pratiche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”, esperienze di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successo sia dal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punto di vista strategico e della futura replicabilità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sia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 termini di consistenza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finanziaria;</a:t>
            </a:r>
          </a:p>
          <a:p>
            <a:pPr marL="285750" indent="-285750" algn="just">
              <a:buFont typeface="Wingdings" pitchFamily="2" charset="2"/>
              <a:buChar char="v"/>
            </a:pPr>
            <a:endParaRPr lang="it-IT" sz="130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3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nuovi ambiti di intervento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tenendo conto delle indicazioni provenienti dal </a:t>
            </a:r>
            <a:r>
              <a:rPr lang="it-IT" sz="1300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partenariato,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degli indirizzi strategici della </a:t>
            </a:r>
            <a:r>
              <a:rPr lang="it-IT" sz="1300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CE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dei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Progetti per la Ripresa e la Resilienza (</a:t>
            </a:r>
            <a:r>
              <a:rPr lang="it-IT" sz="1300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PRR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), del </a:t>
            </a:r>
            <a:r>
              <a:rPr lang="it-IT" sz="1300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DSP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2018-2023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come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aggiornato dalle </a:t>
            </a:r>
            <a:r>
              <a:rPr lang="it-IT" sz="1300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Linee di </a:t>
            </a:r>
            <a:r>
              <a:rPr lang="it-IT" sz="1300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indirizzo 2021-2027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 Si tratta in particolare di:</a:t>
            </a:r>
          </a:p>
          <a:p>
            <a:pPr marL="742950" lvl="1" indent="-285750" algn="just">
              <a:buFont typeface="Wingdings" pitchFamily="2" charset="2"/>
              <a:buChar char="v"/>
            </a:pP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lotta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alla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povertà;</a:t>
            </a:r>
          </a:p>
          <a:p>
            <a:pPr marL="742950" lvl="1" indent="-285750" algn="just">
              <a:buFont typeface="Wingdings" pitchFamily="2" charset="2"/>
              <a:buChar char="v"/>
            </a:pP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esclusione sociale;</a:t>
            </a:r>
          </a:p>
          <a:p>
            <a:pPr marL="742950" lvl="1" indent="-285750" algn="just">
              <a:buFont typeface="Wingdings" pitchFamily="2" charset="2"/>
              <a:buChar char="v"/>
            </a:pP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accesso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ai servizi e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attivazione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di politiche attive del lavoro (articolate per target di destinatari: giovani, donne, soggetti svantaggiati, disoccupati adulti). </a:t>
            </a:r>
          </a:p>
          <a:p>
            <a:pPr marL="285750" lvl="1" indent="-285750" algn="just">
              <a:buFont typeface="Wingdings" pitchFamily="2" charset="2"/>
              <a:buChar char="v"/>
            </a:pPr>
            <a:endParaRPr lang="it-IT" sz="130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0" lvl="1" algn="just"/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Si sottolinea una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m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aggiore </a:t>
            </a:r>
            <a:r>
              <a:rPr lang="it-IT" sz="13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integrazione con la programmazione settoriale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definita nel quadro del FESR e del FEASR regionale, in particolare nella promozione di interventi di qualificazione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professionale, sostegno all’occupazione, di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rafforzamento della competitività delle 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imprese, di sostegno </a:t>
            </a:r>
            <a:r>
              <a:rPr lang="it-IT" sz="13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alle strategie definiti a livello territoriale (città e aree sub territoriali</a:t>
            </a:r>
            <a:r>
              <a:rPr lang="it-IT" sz="13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).</a:t>
            </a:r>
            <a:endParaRPr lang="it-IT" sz="13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91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7"/>
          <p:cNvSpPr/>
          <p:nvPr/>
        </p:nvSpPr>
        <p:spPr>
          <a:xfrm>
            <a:off x="0" y="1495405"/>
            <a:ext cx="341937" cy="1210727"/>
          </a:xfrm>
          <a:custGeom>
            <a:avLst/>
            <a:gdLst/>
            <a:ahLst/>
            <a:cxnLst/>
            <a:rect l="l" t="t" r="r" b="b"/>
            <a:pathLst>
              <a:path w="937260" h="2974975">
                <a:moveTo>
                  <a:pt x="0" y="0"/>
                </a:moveTo>
                <a:lnTo>
                  <a:pt x="0" y="2974538"/>
                </a:lnTo>
                <a:lnTo>
                  <a:pt x="56331" y="2924428"/>
                </a:lnTo>
                <a:lnTo>
                  <a:pt x="132989" y="2855051"/>
                </a:lnTo>
                <a:lnTo>
                  <a:pt x="170956" y="2820066"/>
                </a:lnTo>
                <a:lnTo>
                  <a:pt x="208611" y="2784872"/>
                </a:lnTo>
                <a:lnTo>
                  <a:pt x="245903" y="2749460"/>
                </a:lnTo>
                <a:lnTo>
                  <a:pt x="282780" y="2713822"/>
                </a:lnTo>
                <a:lnTo>
                  <a:pt x="319189" y="2677949"/>
                </a:lnTo>
                <a:lnTo>
                  <a:pt x="355078" y="2641832"/>
                </a:lnTo>
                <a:lnTo>
                  <a:pt x="390396" y="2605463"/>
                </a:lnTo>
                <a:lnTo>
                  <a:pt x="425089" y="2568833"/>
                </a:lnTo>
                <a:lnTo>
                  <a:pt x="459106" y="2531934"/>
                </a:lnTo>
                <a:lnTo>
                  <a:pt x="492395" y="2494758"/>
                </a:lnTo>
                <a:lnTo>
                  <a:pt x="524903" y="2457294"/>
                </a:lnTo>
                <a:lnTo>
                  <a:pt x="556579" y="2419536"/>
                </a:lnTo>
                <a:lnTo>
                  <a:pt x="587369" y="2381474"/>
                </a:lnTo>
                <a:lnTo>
                  <a:pt x="617223" y="2343099"/>
                </a:lnTo>
                <a:lnTo>
                  <a:pt x="646087" y="2304404"/>
                </a:lnTo>
                <a:lnTo>
                  <a:pt x="673911" y="2265380"/>
                </a:lnTo>
                <a:lnTo>
                  <a:pt x="700640" y="2226017"/>
                </a:lnTo>
                <a:lnTo>
                  <a:pt x="726224" y="2186308"/>
                </a:lnTo>
                <a:lnTo>
                  <a:pt x="750610" y="2146244"/>
                </a:lnTo>
                <a:lnTo>
                  <a:pt x="773746" y="2105816"/>
                </a:lnTo>
                <a:lnTo>
                  <a:pt x="795581" y="2065015"/>
                </a:lnTo>
                <a:lnTo>
                  <a:pt x="816060" y="2023834"/>
                </a:lnTo>
                <a:lnTo>
                  <a:pt x="835134" y="1982263"/>
                </a:lnTo>
                <a:lnTo>
                  <a:pt x="852749" y="1940295"/>
                </a:lnTo>
                <a:lnTo>
                  <a:pt x="868853" y="1897919"/>
                </a:lnTo>
                <a:lnTo>
                  <a:pt x="883394" y="1855128"/>
                </a:lnTo>
                <a:lnTo>
                  <a:pt x="896320" y="1811913"/>
                </a:lnTo>
                <a:lnTo>
                  <a:pt x="907579" y="1768266"/>
                </a:lnTo>
                <a:lnTo>
                  <a:pt x="917118" y="1724178"/>
                </a:lnTo>
                <a:lnTo>
                  <a:pt x="924886" y="1679640"/>
                </a:lnTo>
                <a:lnTo>
                  <a:pt x="930830" y="1634644"/>
                </a:lnTo>
                <a:lnTo>
                  <a:pt x="934899" y="1589182"/>
                </a:lnTo>
                <a:lnTo>
                  <a:pt x="937039" y="1543243"/>
                </a:lnTo>
                <a:lnTo>
                  <a:pt x="937199" y="1496821"/>
                </a:lnTo>
                <a:lnTo>
                  <a:pt x="935327" y="1449907"/>
                </a:lnTo>
                <a:lnTo>
                  <a:pt x="931370" y="1402491"/>
                </a:lnTo>
                <a:lnTo>
                  <a:pt x="925277" y="1354566"/>
                </a:lnTo>
                <a:lnTo>
                  <a:pt x="917213" y="1307231"/>
                </a:lnTo>
                <a:lnTo>
                  <a:pt x="907283" y="1260519"/>
                </a:lnTo>
                <a:lnTo>
                  <a:pt x="895548" y="1214408"/>
                </a:lnTo>
                <a:lnTo>
                  <a:pt x="882072" y="1168881"/>
                </a:lnTo>
                <a:lnTo>
                  <a:pt x="866917" y="1123917"/>
                </a:lnTo>
                <a:lnTo>
                  <a:pt x="850146" y="1079498"/>
                </a:lnTo>
                <a:lnTo>
                  <a:pt x="831821" y="1035603"/>
                </a:lnTo>
                <a:lnTo>
                  <a:pt x="812006" y="992216"/>
                </a:lnTo>
                <a:lnTo>
                  <a:pt x="790763" y="949314"/>
                </a:lnTo>
                <a:lnTo>
                  <a:pt x="768155" y="906881"/>
                </a:lnTo>
                <a:lnTo>
                  <a:pt x="744245" y="864896"/>
                </a:lnTo>
                <a:lnTo>
                  <a:pt x="719094" y="823340"/>
                </a:lnTo>
                <a:lnTo>
                  <a:pt x="692767" y="782195"/>
                </a:lnTo>
                <a:lnTo>
                  <a:pt x="665325" y="741440"/>
                </a:lnTo>
                <a:lnTo>
                  <a:pt x="636832" y="701056"/>
                </a:lnTo>
                <a:lnTo>
                  <a:pt x="607349" y="661025"/>
                </a:lnTo>
                <a:lnTo>
                  <a:pt x="576941" y="621327"/>
                </a:lnTo>
                <a:lnTo>
                  <a:pt x="545669" y="581943"/>
                </a:lnTo>
                <a:lnTo>
                  <a:pt x="513596" y="542854"/>
                </a:lnTo>
                <a:lnTo>
                  <a:pt x="480785" y="504041"/>
                </a:lnTo>
                <a:lnTo>
                  <a:pt x="447299" y="465483"/>
                </a:lnTo>
                <a:lnTo>
                  <a:pt x="413200" y="427163"/>
                </a:lnTo>
                <a:lnTo>
                  <a:pt x="378551" y="389060"/>
                </a:lnTo>
                <a:lnTo>
                  <a:pt x="343415" y="351157"/>
                </a:lnTo>
                <a:lnTo>
                  <a:pt x="307855" y="313432"/>
                </a:lnTo>
                <a:lnTo>
                  <a:pt x="271933" y="275868"/>
                </a:lnTo>
                <a:lnTo>
                  <a:pt x="235711" y="238445"/>
                </a:lnTo>
                <a:lnTo>
                  <a:pt x="0" y="0"/>
                </a:lnTo>
                <a:close/>
              </a:path>
            </a:pathLst>
          </a:custGeom>
          <a:solidFill>
            <a:srgbClr val="FADA04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" name="Immagine 1" descr="Slide Tapp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68"/>
          <a:stretch/>
        </p:blipFill>
        <p:spPr>
          <a:xfrm>
            <a:off x="0" y="4303462"/>
            <a:ext cx="9144000" cy="84003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74636" y="79236"/>
            <a:ext cx="8794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Il Programma FSE+: </a:t>
            </a:r>
            <a:r>
              <a:rPr lang="it-IT" sz="2000" b="1" dirty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Occupazione e </a:t>
            </a:r>
            <a:r>
              <a:rPr lang="it-IT" sz="2000" b="1" dirty="0" err="1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occupabilità</a:t>
            </a:r>
            <a:r>
              <a:rPr lang="it-IT" sz="2000" b="1" dirty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 </a:t>
            </a:r>
          </a:p>
        </p:txBody>
      </p:sp>
      <p:sp>
        <p:nvSpPr>
          <p:cNvPr id="7" name="Rettangolo 6"/>
          <p:cNvSpPr/>
          <p:nvPr/>
        </p:nvSpPr>
        <p:spPr>
          <a:xfrm>
            <a:off x="257508" y="1026356"/>
            <a:ext cx="8797186" cy="3231654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Qualificazione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delle risorse umane a favore della creazione di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nuova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occupazione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Sostegno all’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accesso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all’artigianato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 ai mestieri tradizionali (progetto Mestieri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),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accesso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 nuove professioni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(ambiente e digitale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Interventi per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la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formazione dei nuovi imprenditori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(Impresa formativa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);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b="1" dirty="0" err="1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Microcredito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(Fondo Futuro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Supporto alla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ricollocazione per i disoccupati (modello “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Contratto di Ricollocazione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”);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Attivazione di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tirocini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 aiuti all’occupazione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 favorire un maggiore accesso al mercato del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lavoro;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Interventi per la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sicurezza sul lavoro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(vigilanza, formazione, adeguamento funzionale delle imprese; lotta al lavoro nero e sommerso), di anticipazione di crisi aziendali e per il sostegno allo sviluppo occupazionale e produttivo in aree territoriali colpite da crisi diffusa delle attività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produttive;</a:t>
            </a:r>
            <a:endParaRPr lang="it-IT" sz="800" dirty="0" smtClean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 gli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inoccupati/disoccupati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adulti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: riqualificazione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professionale per lavoratori in cassa integrazione ed interventi mirati di politica attiva rivolti ai lavoratori espulsi dal lavoro (over 50; imprese in crisi, in cassa integrazione ecc.).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 i </a:t>
            </a:r>
            <a:r>
              <a:rPr lang="it-IT" sz="1200" b="1" dirty="0" err="1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Neet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: prosecuzione azioni “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Garanzia Giovani”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(giovani 15-29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anni), quali orientamento, formazione, tirocini, apprendistato, autoimprenditorialità, aiuti all’inserimento occupazionale (da verificare con eventuale attivazione di un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Programma Nazionale).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 le donne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: interventi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mirati di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qualificazione/formazione,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sostegno all’accesso al lavoro e all’avvio di nuove imprese femminili oltre che interventi a favore della conciliazione vita lavoro (interventi innovativi anche di welfare aziendale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).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39671" y="496280"/>
            <a:ext cx="8316703" cy="461665"/>
          </a:xfrm>
          <a:prstGeom prst="rect">
            <a:avLst/>
          </a:prstGeom>
          <a:gradFill flip="none" rotWithShape="1">
            <a:gsLst>
              <a:gs pos="0">
                <a:srgbClr val="F8D802"/>
              </a:gs>
              <a:gs pos="0">
                <a:schemeClr val="bg1">
                  <a:lumMod val="95000"/>
                </a:schemeClr>
              </a:gs>
              <a:gs pos="100000">
                <a:srgbClr val="EEF1FC"/>
              </a:gs>
            </a:gsLst>
            <a:lin ang="2700000" scaled="1"/>
            <a:tileRect/>
          </a:gradFill>
          <a:ln>
            <a:solidFill>
              <a:srgbClr val="F8D802"/>
            </a:solidFill>
          </a:ln>
          <a:effectLst>
            <a:outerShdw blurRad="63500" dir="2580000" sx="98000" sy="98000" algn="tl" rotWithShape="0">
              <a:srgbClr val="F8D802">
                <a:alpha val="66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it-IT" sz="1200" b="1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 prosecuzione con la programmazione 2014-2020 (alcuni da programmare anche in raccordo con i settori strategici FESR o FEASR), si prevedono i seguenti </a:t>
            </a:r>
            <a:r>
              <a:rPr lang="it-IT" sz="1200" b="1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interventi</a:t>
            </a:r>
            <a:r>
              <a:rPr lang="it-IT" sz="1200" b="1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33335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7"/>
          <p:cNvSpPr/>
          <p:nvPr/>
        </p:nvSpPr>
        <p:spPr>
          <a:xfrm>
            <a:off x="0" y="1495405"/>
            <a:ext cx="341937" cy="1210727"/>
          </a:xfrm>
          <a:custGeom>
            <a:avLst/>
            <a:gdLst/>
            <a:ahLst/>
            <a:cxnLst/>
            <a:rect l="l" t="t" r="r" b="b"/>
            <a:pathLst>
              <a:path w="937260" h="2974975">
                <a:moveTo>
                  <a:pt x="0" y="0"/>
                </a:moveTo>
                <a:lnTo>
                  <a:pt x="0" y="2974538"/>
                </a:lnTo>
                <a:lnTo>
                  <a:pt x="56331" y="2924428"/>
                </a:lnTo>
                <a:lnTo>
                  <a:pt x="132989" y="2855051"/>
                </a:lnTo>
                <a:lnTo>
                  <a:pt x="170956" y="2820066"/>
                </a:lnTo>
                <a:lnTo>
                  <a:pt x="208611" y="2784872"/>
                </a:lnTo>
                <a:lnTo>
                  <a:pt x="245903" y="2749460"/>
                </a:lnTo>
                <a:lnTo>
                  <a:pt x="282780" y="2713822"/>
                </a:lnTo>
                <a:lnTo>
                  <a:pt x="319189" y="2677949"/>
                </a:lnTo>
                <a:lnTo>
                  <a:pt x="355078" y="2641832"/>
                </a:lnTo>
                <a:lnTo>
                  <a:pt x="390396" y="2605463"/>
                </a:lnTo>
                <a:lnTo>
                  <a:pt x="425089" y="2568833"/>
                </a:lnTo>
                <a:lnTo>
                  <a:pt x="459106" y="2531934"/>
                </a:lnTo>
                <a:lnTo>
                  <a:pt x="492395" y="2494758"/>
                </a:lnTo>
                <a:lnTo>
                  <a:pt x="524903" y="2457294"/>
                </a:lnTo>
                <a:lnTo>
                  <a:pt x="556579" y="2419536"/>
                </a:lnTo>
                <a:lnTo>
                  <a:pt x="587369" y="2381474"/>
                </a:lnTo>
                <a:lnTo>
                  <a:pt x="617223" y="2343099"/>
                </a:lnTo>
                <a:lnTo>
                  <a:pt x="646087" y="2304404"/>
                </a:lnTo>
                <a:lnTo>
                  <a:pt x="673911" y="2265380"/>
                </a:lnTo>
                <a:lnTo>
                  <a:pt x="700640" y="2226017"/>
                </a:lnTo>
                <a:lnTo>
                  <a:pt x="726224" y="2186308"/>
                </a:lnTo>
                <a:lnTo>
                  <a:pt x="750610" y="2146244"/>
                </a:lnTo>
                <a:lnTo>
                  <a:pt x="773746" y="2105816"/>
                </a:lnTo>
                <a:lnTo>
                  <a:pt x="795581" y="2065015"/>
                </a:lnTo>
                <a:lnTo>
                  <a:pt x="816060" y="2023834"/>
                </a:lnTo>
                <a:lnTo>
                  <a:pt x="835134" y="1982263"/>
                </a:lnTo>
                <a:lnTo>
                  <a:pt x="852749" y="1940295"/>
                </a:lnTo>
                <a:lnTo>
                  <a:pt x="868853" y="1897919"/>
                </a:lnTo>
                <a:lnTo>
                  <a:pt x="883394" y="1855128"/>
                </a:lnTo>
                <a:lnTo>
                  <a:pt x="896320" y="1811913"/>
                </a:lnTo>
                <a:lnTo>
                  <a:pt x="907579" y="1768266"/>
                </a:lnTo>
                <a:lnTo>
                  <a:pt x="917118" y="1724178"/>
                </a:lnTo>
                <a:lnTo>
                  <a:pt x="924886" y="1679640"/>
                </a:lnTo>
                <a:lnTo>
                  <a:pt x="930830" y="1634644"/>
                </a:lnTo>
                <a:lnTo>
                  <a:pt x="934899" y="1589182"/>
                </a:lnTo>
                <a:lnTo>
                  <a:pt x="937039" y="1543243"/>
                </a:lnTo>
                <a:lnTo>
                  <a:pt x="937199" y="1496821"/>
                </a:lnTo>
                <a:lnTo>
                  <a:pt x="935327" y="1449907"/>
                </a:lnTo>
                <a:lnTo>
                  <a:pt x="931370" y="1402491"/>
                </a:lnTo>
                <a:lnTo>
                  <a:pt x="925277" y="1354566"/>
                </a:lnTo>
                <a:lnTo>
                  <a:pt x="917213" y="1307231"/>
                </a:lnTo>
                <a:lnTo>
                  <a:pt x="907283" y="1260519"/>
                </a:lnTo>
                <a:lnTo>
                  <a:pt x="895548" y="1214408"/>
                </a:lnTo>
                <a:lnTo>
                  <a:pt x="882072" y="1168881"/>
                </a:lnTo>
                <a:lnTo>
                  <a:pt x="866917" y="1123917"/>
                </a:lnTo>
                <a:lnTo>
                  <a:pt x="850146" y="1079498"/>
                </a:lnTo>
                <a:lnTo>
                  <a:pt x="831821" y="1035603"/>
                </a:lnTo>
                <a:lnTo>
                  <a:pt x="812006" y="992216"/>
                </a:lnTo>
                <a:lnTo>
                  <a:pt x="790763" y="949314"/>
                </a:lnTo>
                <a:lnTo>
                  <a:pt x="768155" y="906881"/>
                </a:lnTo>
                <a:lnTo>
                  <a:pt x="744245" y="864896"/>
                </a:lnTo>
                <a:lnTo>
                  <a:pt x="719094" y="823340"/>
                </a:lnTo>
                <a:lnTo>
                  <a:pt x="692767" y="782195"/>
                </a:lnTo>
                <a:lnTo>
                  <a:pt x="665325" y="741440"/>
                </a:lnTo>
                <a:lnTo>
                  <a:pt x="636832" y="701056"/>
                </a:lnTo>
                <a:lnTo>
                  <a:pt x="607349" y="661025"/>
                </a:lnTo>
                <a:lnTo>
                  <a:pt x="576941" y="621327"/>
                </a:lnTo>
                <a:lnTo>
                  <a:pt x="545669" y="581943"/>
                </a:lnTo>
                <a:lnTo>
                  <a:pt x="513596" y="542854"/>
                </a:lnTo>
                <a:lnTo>
                  <a:pt x="480785" y="504041"/>
                </a:lnTo>
                <a:lnTo>
                  <a:pt x="447299" y="465483"/>
                </a:lnTo>
                <a:lnTo>
                  <a:pt x="413200" y="427163"/>
                </a:lnTo>
                <a:lnTo>
                  <a:pt x="378551" y="389060"/>
                </a:lnTo>
                <a:lnTo>
                  <a:pt x="343415" y="351157"/>
                </a:lnTo>
                <a:lnTo>
                  <a:pt x="307855" y="313432"/>
                </a:lnTo>
                <a:lnTo>
                  <a:pt x="271933" y="275868"/>
                </a:lnTo>
                <a:lnTo>
                  <a:pt x="235711" y="238445"/>
                </a:lnTo>
                <a:lnTo>
                  <a:pt x="0" y="0"/>
                </a:lnTo>
                <a:close/>
              </a:path>
            </a:pathLst>
          </a:custGeom>
          <a:solidFill>
            <a:srgbClr val="FADA04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" name="Immagine 1" descr="Slide Tapp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68"/>
          <a:stretch/>
        </p:blipFill>
        <p:spPr>
          <a:xfrm>
            <a:off x="0" y="4303462"/>
            <a:ext cx="9144000" cy="84003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70968" y="79236"/>
            <a:ext cx="8794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Il Programma FSE+: </a:t>
            </a:r>
            <a:r>
              <a:rPr lang="it-IT" sz="2000" b="1" dirty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Istruzione, formazione, accesso alla </a:t>
            </a:r>
            <a:r>
              <a:rPr lang="it-IT" sz="2000" b="1" dirty="0" smtClean="0">
                <a:solidFill>
                  <a:srgbClr val="092535"/>
                </a:solidFill>
                <a:latin typeface="Arial" pitchFamily="34" charset="0"/>
                <a:ea typeface="Montserrat SemiBold" charset="0"/>
                <a:cs typeface="Arial" pitchFamily="34" charset="0"/>
              </a:rPr>
              <a:t>conoscenza</a:t>
            </a:r>
            <a:endParaRPr lang="it-IT" sz="2000" b="1" dirty="0">
              <a:solidFill>
                <a:srgbClr val="092535"/>
              </a:solidFill>
              <a:latin typeface="Arial" pitchFamily="34" charset="0"/>
              <a:ea typeface="Montserrat SemiBold" charset="0"/>
              <a:cs typeface="Arial" pitchFamily="34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36960" y="891668"/>
            <a:ext cx="8797186" cy="3231654"/>
          </a:xfrm>
          <a:prstGeom prst="rect">
            <a:avLst/>
          </a:prstGeom>
          <a:ln>
            <a:solidFill>
              <a:srgbClr val="FEED6E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Formazione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 settori e professioni innovativi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(competenze digitali, riconversione economica, green new deal), la prosecuzione dell’impegno nel settore strategico dell’audiovisivo e della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cultura; rafforzamento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della formazione tecnica superiore, in collegamento con le potenzialità ed esigenze di sviluppo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territoriali;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Scuole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: prosecuzione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del sostegno alla progettualità delle scuole del territorio (interventi integrati per le scuole quali “Programma Fuori classe”, </a:t>
            </a:r>
            <a:r>
              <a:rPr lang="it-IT" sz="1200" dirty="0" err="1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study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it-IT" sz="1200" dirty="0" err="1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visit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laboratori, social media, lotta alla dispersione scolastica, formazione e sensibilizzazione sulle questione della sostenibilità ambientale e della riconversione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ecologica, ecc.)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oltre che il rafforzamento dei percorsi di istruzione e formazione (</a:t>
            </a:r>
            <a:r>
              <a:rPr lang="it-IT" sz="1200" dirty="0" err="1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Iefp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);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Istruzione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 </a:t>
            </a: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formazione post diploma/laurea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: prosecuzione del Programma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“Torno Subito” oltre che agli interventi a sostegno dell’accesso all’istruzione universitaria (Programma “In Studio”) e post universitaria (dottorati di ricerca; interventi per il “rientro dei cervelli”) da programmare anche in raccordo con i settori strategici definiti in ambito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FESR;</a:t>
            </a:r>
            <a:endParaRPr lang="it-IT" sz="1200" dirty="0">
              <a:solidFill>
                <a:srgbClr val="092535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Alta formazione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: prosecuzione delle “Scuole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tematiche di Alta Formazione“ (Officina Pasolini; Scuola del sociale, Scuola </a:t>
            </a:r>
            <a:r>
              <a:rPr lang="it-IT" sz="1200" dirty="0" err="1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Volontè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Scuola delle Energie, ecc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.), nuovi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interventi di alta formazione e qualificazione (post diploma e post laurea) legati ai settori innovativi o potenziali vettori di sviluppo territoriale (processi di trasformazione economica e della ricerca, nuovi settori produttivi, professioni nel settore digitale, processi produttivi legati al green new deal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ecc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Formazione aziendale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 adattabilità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dei lavoratori (formazione aziendale on </a:t>
            </a:r>
            <a:r>
              <a:rPr lang="it-IT" sz="1200" dirty="0" err="1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demand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), di 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orientamento e formazione per le PMI, da programmare anche in raccordo con settori strategici di intervento del FESR </a:t>
            </a:r>
            <a:r>
              <a:rPr lang="it-IT" sz="1200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regionale;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1200" b="1" dirty="0" smtClean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Formazione </a:t>
            </a:r>
            <a:r>
              <a:rPr lang="it-IT" sz="1200" b="1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permanente</a:t>
            </a:r>
            <a:r>
              <a:rPr lang="it-IT" sz="1200" dirty="0">
                <a:solidFill>
                  <a:srgbClr val="092535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anche a sostegno dei percorsi di invecchiamento attivo.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439671" y="562859"/>
            <a:ext cx="8316703" cy="276999"/>
          </a:xfrm>
          <a:prstGeom prst="rect">
            <a:avLst/>
          </a:prstGeom>
          <a:gradFill flip="none" rotWithShape="1">
            <a:gsLst>
              <a:gs pos="0">
                <a:srgbClr val="F8D802"/>
              </a:gs>
              <a:gs pos="0">
                <a:schemeClr val="bg1">
                  <a:lumMod val="95000"/>
                </a:schemeClr>
              </a:gs>
              <a:gs pos="100000">
                <a:srgbClr val="EEF1FC"/>
              </a:gs>
            </a:gsLst>
            <a:lin ang="2700000" scaled="1"/>
            <a:tileRect/>
          </a:gradFill>
          <a:ln>
            <a:solidFill>
              <a:srgbClr val="F8D802"/>
            </a:solidFill>
          </a:ln>
          <a:effectLst>
            <a:outerShdw blurRad="63500" dir="2580000" sx="98000" sy="98000" algn="tl" rotWithShape="0">
              <a:srgbClr val="F8D802">
                <a:alpha val="66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it-IT" sz="1200" b="1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Si </a:t>
            </a:r>
            <a:r>
              <a:rPr lang="it-IT" sz="1200" b="1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prevedono i seguenti </a:t>
            </a:r>
            <a:r>
              <a:rPr lang="it-IT" sz="1200" b="1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interventi, sia innovativi sia in </a:t>
            </a:r>
            <a:r>
              <a:rPr lang="it-IT" sz="1200" b="1" dirty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prosecuzione con la programmazione </a:t>
            </a:r>
            <a:r>
              <a:rPr lang="it-IT" sz="1200" b="1" dirty="0" smtClean="0">
                <a:solidFill>
                  <a:srgbClr val="0070C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2014-2020:</a:t>
            </a:r>
            <a:endParaRPr lang="it-IT" sz="1200" b="1" dirty="0">
              <a:solidFill>
                <a:srgbClr val="0070C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66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Impostazioni personalizzate 1">
      <a:dk1>
        <a:srgbClr val="37AB3B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2577</Words>
  <Application>Microsoft Office PowerPoint</Application>
  <PresentationFormat>Presentazione su schermo (16:9)</PresentationFormat>
  <Paragraphs>123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9" baseType="lpstr">
      <vt:lpstr>Arial</vt:lpstr>
      <vt:lpstr>Calibri</vt:lpstr>
      <vt:lpstr>Montserrat</vt:lpstr>
      <vt:lpstr>Montserrat SemiBold</vt:lpstr>
      <vt:lpstr>Tahoma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elena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elena elena</dc:creator>
  <cp:lastModifiedBy>Giulia Barozzi</cp:lastModifiedBy>
  <cp:revision>124</cp:revision>
  <cp:lastPrinted>2019-10-03T10:53:36Z</cp:lastPrinted>
  <dcterms:created xsi:type="dcterms:W3CDTF">2018-11-28T10:22:05Z</dcterms:created>
  <dcterms:modified xsi:type="dcterms:W3CDTF">2021-03-19T10:05:49Z</dcterms:modified>
</cp:coreProperties>
</file>